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4" r:id="rId3"/>
    <p:sldMasterId id="2147483687" r:id="rId4"/>
    <p:sldMasterId id="2147483693" r:id="rId5"/>
  </p:sldMasterIdLst>
  <p:notesMasterIdLst>
    <p:notesMasterId r:id="rId96"/>
  </p:notesMasterIdLst>
  <p:sldIdLst>
    <p:sldId id="273" r:id="rId6"/>
    <p:sldId id="256" r:id="rId7"/>
    <p:sldId id="257" r:id="rId8"/>
    <p:sldId id="259" r:id="rId9"/>
    <p:sldId id="290" r:id="rId10"/>
    <p:sldId id="275" r:id="rId11"/>
    <p:sldId id="263" r:id="rId12"/>
    <p:sldId id="264" r:id="rId13"/>
    <p:sldId id="280" r:id="rId14"/>
    <p:sldId id="291" r:id="rId15"/>
    <p:sldId id="260" r:id="rId16"/>
    <p:sldId id="282" r:id="rId17"/>
    <p:sldId id="281" r:id="rId18"/>
    <p:sldId id="289" r:id="rId19"/>
    <p:sldId id="283" r:id="rId20"/>
    <p:sldId id="284" r:id="rId21"/>
    <p:sldId id="288" r:id="rId22"/>
    <p:sldId id="286" r:id="rId23"/>
    <p:sldId id="276" r:id="rId24"/>
    <p:sldId id="278" r:id="rId25"/>
    <p:sldId id="292" r:id="rId26"/>
    <p:sldId id="287" r:id="rId27"/>
    <p:sldId id="1332" r:id="rId28"/>
    <p:sldId id="1284" r:id="rId29"/>
    <p:sldId id="436" r:id="rId30"/>
    <p:sldId id="437" r:id="rId31"/>
    <p:sldId id="392" r:id="rId32"/>
    <p:sldId id="1285" r:id="rId33"/>
    <p:sldId id="1286" r:id="rId34"/>
    <p:sldId id="408" r:id="rId35"/>
    <p:sldId id="1331" r:id="rId36"/>
    <p:sldId id="1339" r:id="rId37"/>
    <p:sldId id="1340" r:id="rId38"/>
    <p:sldId id="337" r:id="rId39"/>
    <p:sldId id="338" r:id="rId40"/>
    <p:sldId id="1334" r:id="rId41"/>
    <p:sldId id="1335" r:id="rId42"/>
    <p:sldId id="1336" r:id="rId43"/>
    <p:sldId id="326" r:id="rId44"/>
    <p:sldId id="1337" r:id="rId45"/>
    <p:sldId id="1338" r:id="rId46"/>
    <p:sldId id="327" r:id="rId47"/>
    <p:sldId id="328" r:id="rId48"/>
    <p:sldId id="329" r:id="rId49"/>
    <p:sldId id="330" r:id="rId50"/>
    <p:sldId id="331" r:id="rId51"/>
    <p:sldId id="332" r:id="rId52"/>
    <p:sldId id="333" r:id="rId53"/>
    <p:sldId id="363" r:id="rId54"/>
    <p:sldId id="340" r:id="rId55"/>
    <p:sldId id="341" r:id="rId56"/>
    <p:sldId id="342" r:id="rId57"/>
    <p:sldId id="364" r:id="rId58"/>
    <p:sldId id="365" r:id="rId59"/>
    <p:sldId id="1344" r:id="rId60"/>
    <p:sldId id="366" r:id="rId61"/>
    <p:sldId id="343" r:id="rId62"/>
    <p:sldId id="344" r:id="rId63"/>
    <p:sldId id="345" r:id="rId64"/>
    <p:sldId id="346" r:id="rId65"/>
    <p:sldId id="347" r:id="rId66"/>
    <p:sldId id="348" r:id="rId67"/>
    <p:sldId id="349" r:id="rId68"/>
    <p:sldId id="350" r:id="rId69"/>
    <p:sldId id="371" r:id="rId70"/>
    <p:sldId id="339" r:id="rId71"/>
    <p:sldId id="367" r:id="rId72"/>
    <p:sldId id="368" r:id="rId73"/>
    <p:sldId id="369" r:id="rId74"/>
    <p:sldId id="261" r:id="rId75"/>
    <p:sldId id="262" r:id="rId76"/>
    <p:sldId id="372" r:id="rId77"/>
    <p:sldId id="373" r:id="rId78"/>
    <p:sldId id="265" r:id="rId79"/>
    <p:sldId id="266" r:id="rId80"/>
    <p:sldId id="267" r:id="rId81"/>
    <p:sldId id="268" r:id="rId82"/>
    <p:sldId id="269" r:id="rId83"/>
    <p:sldId id="270" r:id="rId84"/>
    <p:sldId id="271" r:id="rId85"/>
    <p:sldId id="272" r:id="rId86"/>
    <p:sldId id="374" r:id="rId87"/>
    <p:sldId id="274" r:id="rId88"/>
    <p:sldId id="375" r:id="rId89"/>
    <p:sldId id="376" r:id="rId90"/>
    <p:sldId id="277" r:id="rId91"/>
    <p:sldId id="377" r:id="rId92"/>
    <p:sldId id="279" r:id="rId93"/>
    <p:sldId id="378" r:id="rId94"/>
    <p:sldId id="379" r:id="rId95"/>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31E7"/>
    <a:srgbClr val="946CEE"/>
    <a:srgbClr val="EDF7F4"/>
    <a:srgbClr val="FFF7DD"/>
    <a:srgbClr val="FFF0C1"/>
    <a:srgbClr val="C5ED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28" autoAdjust="0"/>
    <p:restoredTop sz="95949" autoAdjust="0"/>
  </p:normalViewPr>
  <p:slideViewPr>
    <p:cSldViewPr>
      <p:cViewPr varScale="1">
        <p:scale>
          <a:sx n="108" d="100"/>
          <a:sy n="108" d="100"/>
        </p:scale>
        <p:origin x="201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2025/3/1</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one more bit of context before we get into detail.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many skills that go into making working Intelligent Systems. As an analogy, in software you have base skills like:</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Programming languages</a:t>
            </a:r>
          </a:p>
          <a:p>
            <a:pPr lvl="0"/>
            <a:r>
              <a:rPr lang="en-US" sz="1200" kern="1200" dirty="0">
                <a:solidFill>
                  <a:schemeClr val="tx1"/>
                </a:solidFill>
                <a:effectLst/>
                <a:latin typeface="+mn-lt"/>
                <a:ea typeface="+mn-ea"/>
                <a:cs typeface="+mn-cs"/>
              </a:rPr>
              <a:t>Algorithms and data structures</a:t>
            </a:r>
          </a:p>
          <a:p>
            <a:pPr lvl="0"/>
            <a:r>
              <a:rPr lang="en-US" sz="1200" kern="1200" dirty="0">
                <a:solidFill>
                  <a:schemeClr val="tx1"/>
                </a:solidFill>
                <a:effectLst/>
                <a:latin typeface="+mn-lt"/>
                <a:ea typeface="+mn-ea"/>
                <a:cs typeface="+mn-cs"/>
              </a:rPr>
              <a:t>Networking and other specialized skills</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then you have to take these skills and combine them to make a working system. And the ability to do this combination is a skill in its own right, sometimes called Software Engineering. To be good at software engineering you need to know about architecture, software lifecycles, management and program management -- all different ways to organize parts of the system and the people building the system to achieve success.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Software engineering skills are critical to moving beyond building small systems with a couple of people and to start have big impact.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working with AI and machine learning you have to add a bunch of things to the base skills, including:</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Statistics</a:t>
            </a:r>
          </a:p>
          <a:p>
            <a:pPr lvl="0"/>
            <a:r>
              <a:rPr lang="en-US" sz="1200" kern="1200" dirty="0">
                <a:solidFill>
                  <a:schemeClr val="tx1"/>
                </a:solidFill>
                <a:effectLst/>
                <a:latin typeface="+mn-lt"/>
                <a:ea typeface="+mn-ea"/>
                <a:cs typeface="+mn-cs"/>
              </a:rPr>
              <a:t>Data science</a:t>
            </a:r>
          </a:p>
          <a:p>
            <a:pPr lvl="0"/>
            <a:r>
              <a:rPr lang="en-US" sz="1200" kern="1200" dirty="0">
                <a:solidFill>
                  <a:schemeClr val="tx1"/>
                </a:solidFill>
                <a:effectLst/>
                <a:latin typeface="+mn-lt"/>
                <a:ea typeface="+mn-ea"/>
                <a:cs typeface="+mn-cs"/>
              </a:rPr>
              <a:t>Machine learning algorithms</a:t>
            </a:r>
          </a:p>
          <a:p>
            <a:pPr lvl="0"/>
            <a:r>
              <a:rPr lang="en-US" sz="1200" kern="1200" dirty="0">
                <a:solidFill>
                  <a:schemeClr val="tx1"/>
                </a:solidFill>
                <a:effectLst/>
                <a:latin typeface="+mn-lt"/>
                <a:ea typeface="+mn-ea"/>
                <a:cs typeface="+mn-cs"/>
              </a:rPr>
              <a:t>And then maybe some specialized things like computer vision or natural language understanding</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then you also need to integrate these skills into your broader software engineering process, so that you can turn data into value at large 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talk is about what you need to know to take these base data and machine learning skills and turn them into working systems. Not Software Engineering exactly, maybe call it Machine Learning engineering.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E31F2F-B8BD-490B-AB49-A42107F89E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590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EF7412-3632-4F86-9F0D-96DD7199597B}"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50064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FEF7412-3632-4F86-9F0D-96DD7199597B}" type="slidenum">
              <a:rPr lang="zh-TW" altLang="en-US" smtClean="0"/>
              <a:t>24</a:t>
            </a:fld>
            <a:endParaRPr lang="zh-TW" altLang="en-US"/>
          </a:p>
        </p:txBody>
      </p:sp>
    </p:spTree>
    <p:extLst>
      <p:ext uri="{BB962C8B-B14F-4D97-AF65-F5344CB8AC3E}">
        <p14:creationId xmlns:p14="http://schemas.microsoft.com/office/powerpoint/2010/main" val="273978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Can we have more examples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effectLst/>
                <a:latin typeface="+mn-lt"/>
                <a:ea typeface="+mn-ea"/>
                <a:cs typeface="+mn-cs"/>
              </a:rPr>
              <a:t>Deep-Learning</a:t>
            </a:r>
            <a:r>
              <a:rPr lang="zh-TW" altLang="en-US" sz="1200" b="0" i="0" kern="1200" dirty="0">
                <a:solidFill>
                  <a:schemeClr val="tx1"/>
                </a:solidFill>
                <a:effectLst/>
                <a:latin typeface="+mn-lt"/>
                <a:ea typeface="+mn-ea"/>
                <a:cs typeface="+mn-cs"/>
              </a:rPr>
              <a:t>技術</a:t>
            </a:r>
            <a:r>
              <a:rPr lang="ja-JP" altLang="en-US" sz="1200" b="0" i="0" kern="1200" dirty="0">
                <a:solidFill>
                  <a:schemeClr val="tx1"/>
                </a:solidFill>
                <a:effectLst/>
                <a:latin typeface="+mn-lt"/>
                <a:ea typeface="+mn-ea"/>
                <a:cs typeface="+mn-cs"/>
              </a:rPr>
              <a:t>の</a:t>
            </a:r>
            <a:r>
              <a:rPr lang="zh-TW" altLang="en-US" sz="1200" b="0" i="0" kern="1200" dirty="0">
                <a:solidFill>
                  <a:schemeClr val="tx1"/>
                </a:solidFill>
                <a:effectLst/>
                <a:latin typeface="+mn-lt"/>
                <a:ea typeface="+mn-ea"/>
                <a:cs typeface="+mn-cs"/>
              </a:rPr>
              <a:t>先端企業</a:t>
            </a:r>
            <a:r>
              <a:rPr lang="ja-JP" altLang="en-US" sz="1200" b="0" i="0" kern="1200" dirty="0">
                <a:solidFill>
                  <a:schemeClr val="tx1"/>
                </a:solidFill>
                <a:effectLst/>
                <a:latin typeface="+mn-lt"/>
                <a:ea typeface="+mn-ea"/>
                <a:cs typeface="+mn-cs"/>
              </a:rPr>
              <a:t>である</a:t>
            </a:r>
            <a:r>
              <a:rPr lang="en-US" altLang="zh-TW" sz="1200" b="0" i="0" kern="1200" dirty="0" err="1">
                <a:solidFill>
                  <a:schemeClr val="tx1"/>
                </a:solidFill>
                <a:effectLst/>
                <a:latin typeface="+mn-lt"/>
                <a:ea typeface="+mn-ea"/>
                <a:cs typeface="+mn-cs"/>
              </a:rPr>
              <a:t>AlpacaDB</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29</a:t>
            </a:fld>
            <a:endParaRPr lang="zh-TW" altLang="en-US"/>
          </a:p>
        </p:txBody>
      </p:sp>
    </p:spTree>
    <p:extLst>
      <p:ext uri="{BB962C8B-B14F-4D97-AF65-F5344CB8AC3E}">
        <p14:creationId xmlns:p14="http://schemas.microsoft.com/office/powerpoint/2010/main" val="3974861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Reinforcement learning?</a:t>
            </a:r>
            <a:endParaRPr lang="zh-TW" altLang="en-US" dirty="0"/>
          </a:p>
        </p:txBody>
      </p:sp>
      <p:sp>
        <p:nvSpPr>
          <p:cNvPr id="4" name="投影片編號版面配置區 3"/>
          <p:cNvSpPr>
            <a:spLocks noGrp="1"/>
          </p:cNvSpPr>
          <p:nvPr>
            <p:ph type="sldNum" sz="quarter" idx="5"/>
          </p:nvPr>
        </p:nvSpPr>
        <p:spPr/>
        <p:txBody>
          <a:bodyPr/>
          <a:lstStyle/>
          <a:p>
            <a:fld id="{0FEF7412-3632-4F86-9F0D-96DD7199597B}" type="slidenum">
              <a:rPr lang="zh-TW" altLang="en-US" smtClean="0"/>
              <a:t>31</a:t>
            </a:fld>
            <a:endParaRPr lang="zh-TW" altLang="en-US"/>
          </a:p>
        </p:txBody>
      </p:sp>
    </p:spTree>
    <p:extLst>
      <p:ext uri="{BB962C8B-B14F-4D97-AF65-F5344CB8AC3E}">
        <p14:creationId xmlns:p14="http://schemas.microsoft.com/office/powerpoint/2010/main" val="369085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itchFamily="34" charset="0"/>
                <a:cs typeface="Arial" pitchFamily="34" charset="0"/>
              </a:rPr>
              <a:t>Why define margin as distance to the closest example, why not avg. or something else?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itchFamily="34" charset="0"/>
                <a:cs typeface="Arial" pitchFamily="34" charset="0"/>
              </a:rPr>
              <a:t>Purely theoretical</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59</a:t>
            </a:fld>
            <a:endParaRPr lang="en-US"/>
          </a:p>
        </p:txBody>
      </p:sp>
    </p:spTree>
    <p:extLst>
      <p:ext uri="{BB962C8B-B14F-4D97-AF65-F5344CB8AC3E}">
        <p14:creationId xmlns:p14="http://schemas.microsoft.com/office/powerpoint/2010/main" val="168697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70</a:t>
            </a:fld>
            <a:endParaRPr lang="en-US" altLang="zh-TW" sz="1200" b="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3513789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s/slide7.xml"/><Relationship Id="rId9"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 Target="../slides/slide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7504" y="116633"/>
            <a:ext cx="8928992" cy="720080"/>
          </a:xfrm>
        </p:spPr>
        <p:txBody>
          <a:bodyPr/>
          <a:lstStyle/>
          <a:p>
            <a:r>
              <a:rPr lang="zh-TW" altLang="en-US" dirty="0"/>
              <a:t>按一下以編輯母片標題樣式</a:t>
            </a:r>
          </a:p>
        </p:txBody>
      </p:sp>
      <p:sp>
        <p:nvSpPr>
          <p:cNvPr id="3" name="內容版面配置區 2"/>
          <p:cNvSpPr>
            <a:spLocks noGrp="1"/>
          </p:cNvSpPr>
          <p:nvPr>
            <p:ph idx="1"/>
          </p:nvPr>
        </p:nvSpPr>
        <p:spPr>
          <a:xfrm>
            <a:off x="128324" y="908844"/>
            <a:ext cx="8908172" cy="5544492"/>
          </a:xfrm>
        </p:spPr>
        <p:txBody>
          <a:bodyPr/>
          <a:lstStyle>
            <a:lvl1pPr algn="l">
              <a:defRPr/>
            </a:lvl1pPr>
            <a:lvl2pPr algn="l">
              <a:defRPr/>
            </a:lvl2pPr>
            <a:lvl3pPr algn="l">
              <a:defRPr/>
            </a:lvl3pPr>
            <a:lvl4pPr algn="l">
              <a:defRPr/>
            </a:lvl4pPr>
            <a:lvl5pPr algn="l">
              <a:defRPr/>
            </a:lvl5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C8E0-C07B-4EC9-8D55-CA08D0DD0DC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4E6808D-675E-4BE9-9FA5-DDAE313870C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B61377C-F458-48FD-804A-F67FA05DD36E}"/>
              </a:ext>
            </a:extLst>
          </p:cNvPr>
          <p:cNvSpPr>
            <a:spLocks noGrp="1"/>
          </p:cNvSpPr>
          <p:nvPr>
            <p:ph type="dt" sz="half" idx="10"/>
          </p:nvPr>
        </p:nvSpPr>
        <p:spPr/>
        <p:txBody>
          <a:bodyPr/>
          <a:lstStyle/>
          <a:p>
            <a:fld id="{BF094D14-1124-446C-AC25-673A4938F577}" type="datetimeFigureOut">
              <a:rPr lang="en-US" smtClean="0"/>
              <a:t>3/1/2025</a:t>
            </a:fld>
            <a:endParaRPr lang="en-US"/>
          </a:p>
        </p:txBody>
      </p:sp>
      <p:sp>
        <p:nvSpPr>
          <p:cNvPr id="5" name="Footer Placeholder 4">
            <a:extLst>
              <a:ext uri="{FF2B5EF4-FFF2-40B4-BE49-F238E27FC236}">
                <a16:creationId xmlns:a16="http://schemas.microsoft.com/office/drawing/2014/main" id="{14AA4C9C-455C-43BF-AA29-E7E0934B7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1E72C-625F-4CB7-B346-903D29E0B5C1}"/>
              </a:ext>
            </a:extLst>
          </p:cNvPr>
          <p:cNvSpPr>
            <a:spLocks noGrp="1"/>
          </p:cNvSpPr>
          <p:nvPr>
            <p:ph type="sldNum" sz="quarter" idx="12"/>
          </p:nvPr>
        </p:nvSpPr>
        <p:spPr/>
        <p:txBody>
          <a:bodyPr/>
          <a:lstStyle/>
          <a:p>
            <a:fld id="{87C4786B-FB62-4EAA-BA69-DBAE9D87D5AB}" type="slidenum">
              <a:rPr lang="en-US" smtClean="0"/>
              <a:t>‹#›</a:t>
            </a:fld>
            <a:endParaRPr lang="en-US"/>
          </a:p>
        </p:txBody>
      </p:sp>
    </p:spTree>
    <p:extLst>
      <p:ext uri="{BB962C8B-B14F-4D97-AF65-F5344CB8AC3E}">
        <p14:creationId xmlns:p14="http://schemas.microsoft.com/office/powerpoint/2010/main" val="26709776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73AB9-1B86-42BD-A9A6-0CB629A27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B4289D-1088-4FBF-B968-E04658E90E9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93A2D5-D5DB-4855-92D9-FE6BA6130409}"/>
              </a:ext>
            </a:extLst>
          </p:cNvPr>
          <p:cNvSpPr>
            <a:spLocks noGrp="1"/>
          </p:cNvSpPr>
          <p:nvPr>
            <p:ph type="dt" sz="half" idx="10"/>
          </p:nvPr>
        </p:nvSpPr>
        <p:spPr/>
        <p:txBody>
          <a:bodyPr/>
          <a:lstStyle/>
          <a:p>
            <a:fld id="{BF094D14-1124-446C-AC25-673A4938F577}" type="datetimeFigureOut">
              <a:rPr lang="en-US" smtClean="0"/>
              <a:t>3/1/2025</a:t>
            </a:fld>
            <a:endParaRPr lang="en-US"/>
          </a:p>
        </p:txBody>
      </p:sp>
      <p:sp>
        <p:nvSpPr>
          <p:cNvPr id="5" name="Footer Placeholder 4">
            <a:extLst>
              <a:ext uri="{FF2B5EF4-FFF2-40B4-BE49-F238E27FC236}">
                <a16:creationId xmlns:a16="http://schemas.microsoft.com/office/drawing/2014/main" id="{D1A3594F-FD2C-49CF-9B15-52ED327AA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4C2A3-63A1-4C77-A354-03F5EED575B8}"/>
              </a:ext>
            </a:extLst>
          </p:cNvPr>
          <p:cNvSpPr>
            <a:spLocks noGrp="1"/>
          </p:cNvSpPr>
          <p:nvPr>
            <p:ph type="sldNum" sz="quarter" idx="12"/>
          </p:nvPr>
        </p:nvSpPr>
        <p:spPr/>
        <p:txBody>
          <a:bodyPr/>
          <a:lstStyle/>
          <a:p>
            <a:fld id="{87C4786B-FB62-4EAA-BA69-DBAE9D87D5AB}" type="slidenum">
              <a:rPr lang="en-US" smtClean="0"/>
              <a:t>‹#›</a:t>
            </a:fld>
            <a:endParaRPr lang="en-US"/>
          </a:p>
        </p:txBody>
      </p:sp>
    </p:spTree>
    <p:extLst>
      <p:ext uri="{BB962C8B-B14F-4D97-AF65-F5344CB8AC3E}">
        <p14:creationId xmlns:p14="http://schemas.microsoft.com/office/powerpoint/2010/main" val="1645259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F529-8453-47DF-9425-3F250A5CC85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3244AF2-5CFF-432B-98D8-60153F95574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812C046-D952-4CA0-9C04-45F8C6B58431}"/>
              </a:ext>
            </a:extLst>
          </p:cNvPr>
          <p:cNvSpPr>
            <a:spLocks noGrp="1"/>
          </p:cNvSpPr>
          <p:nvPr>
            <p:ph type="dt" sz="half" idx="10"/>
          </p:nvPr>
        </p:nvSpPr>
        <p:spPr/>
        <p:txBody>
          <a:bodyPr/>
          <a:lstStyle/>
          <a:p>
            <a:fld id="{BF094D14-1124-446C-AC25-673A4938F577}" type="datetimeFigureOut">
              <a:rPr lang="en-US" smtClean="0"/>
              <a:t>3/1/2025</a:t>
            </a:fld>
            <a:endParaRPr lang="en-US"/>
          </a:p>
        </p:txBody>
      </p:sp>
      <p:sp>
        <p:nvSpPr>
          <p:cNvPr id="5" name="Footer Placeholder 4">
            <a:extLst>
              <a:ext uri="{FF2B5EF4-FFF2-40B4-BE49-F238E27FC236}">
                <a16:creationId xmlns:a16="http://schemas.microsoft.com/office/drawing/2014/main" id="{D4002907-16FA-4780-B972-A900C1CAE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FA1D39-7B83-4464-B57A-616C3F742DF7}"/>
              </a:ext>
            </a:extLst>
          </p:cNvPr>
          <p:cNvSpPr>
            <a:spLocks noGrp="1"/>
          </p:cNvSpPr>
          <p:nvPr>
            <p:ph type="sldNum" sz="quarter" idx="12"/>
          </p:nvPr>
        </p:nvSpPr>
        <p:spPr/>
        <p:txBody>
          <a:bodyPr/>
          <a:lstStyle/>
          <a:p>
            <a:fld id="{87C4786B-FB62-4EAA-BA69-DBAE9D87D5AB}" type="slidenum">
              <a:rPr lang="en-US" smtClean="0"/>
              <a:t>‹#›</a:t>
            </a:fld>
            <a:endParaRPr lang="en-US"/>
          </a:p>
        </p:txBody>
      </p:sp>
    </p:spTree>
    <p:extLst>
      <p:ext uri="{BB962C8B-B14F-4D97-AF65-F5344CB8AC3E}">
        <p14:creationId xmlns:p14="http://schemas.microsoft.com/office/powerpoint/2010/main" val="20500138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FD96-2883-45EA-BB22-B86E0F4FD7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26DDF9-A40E-45F0-BB2B-B8728B2D003A}"/>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88FFF6-DF0F-45C5-8FB6-32077639BD0F}"/>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5FF4FC-F361-4367-94C5-168297C0D6F7}"/>
              </a:ext>
            </a:extLst>
          </p:cNvPr>
          <p:cNvSpPr>
            <a:spLocks noGrp="1"/>
          </p:cNvSpPr>
          <p:nvPr>
            <p:ph type="dt" sz="half" idx="10"/>
          </p:nvPr>
        </p:nvSpPr>
        <p:spPr/>
        <p:txBody>
          <a:bodyPr/>
          <a:lstStyle/>
          <a:p>
            <a:fld id="{BF094D14-1124-446C-AC25-673A4938F577}" type="datetimeFigureOut">
              <a:rPr lang="en-US" smtClean="0"/>
              <a:t>3/1/2025</a:t>
            </a:fld>
            <a:endParaRPr lang="en-US"/>
          </a:p>
        </p:txBody>
      </p:sp>
      <p:sp>
        <p:nvSpPr>
          <p:cNvPr id="6" name="Footer Placeholder 5">
            <a:extLst>
              <a:ext uri="{FF2B5EF4-FFF2-40B4-BE49-F238E27FC236}">
                <a16:creationId xmlns:a16="http://schemas.microsoft.com/office/drawing/2014/main" id="{9345BB9F-EFB6-41F3-9F8A-B04750CB4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DAA206-F459-41ED-8E60-8B1EB8DB55A6}"/>
              </a:ext>
            </a:extLst>
          </p:cNvPr>
          <p:cNvSpPr>
            <a:spLocks noGrp="1"/>
          </p:cNvSpPr>
          <p:nvPr>
            <p:ph type="sldNum" sz="quarter" idx="12"/>
          </p:nvPr>
        </p:nvSpPr>
        <p:spPr/>
        <p:txBody>
          <a:bodyPr/>
          <a:lstStyle/>
          <a:p>
            <a:fld id="{87C4786B-FB62-4EAA-BA69-DBAE9D87D5AB}" type="slidenum">
              <a:rPr lang="en-US" smtClean="0"/>
              <a:t>‹#›</a:t>
            </a:fld>
            <a:endParaRPr lang="en-US"/>
          </a:p>
        </p:txBody>
      </p:sp>
    </p:spTree>
    <p:extLst>
      <p:ext uri="{BB962C8B-B14F-4D97-AF65-F5344CB8AC3E}">
        <p14:creationId xmlns:p14="http://schemas.microsoft.com/office/powerpoint/2010/main" val="2964270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459E-78C6-4579-B182-06A442F9D1E8}"/>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ED6EB2-26A6-4136-BFC1-348ADC7172B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7EBC7DAC-35FA-45FD-9F91-5FB360686B1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982B6-1DA3-432F-A3A8-E652653F66A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501869C4-832B-45C5-93EB-DD52217AC11C}"/>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092860-BCC4-47D5-8E0E-745FFD08DF85}"/>
              </a:ext>
            </a:extLst>
          </p:cNvPr>
          <p:cNvSpPr>
            <a:spLocks noGrp="1"/>
          </p:cNvSpPr>
          <p:nvPr>
            <p:ph type="dt" sz="half" idx="10"/>
          </p:nvPr>
        </p:nvSpPr>
        <p:spPr/>
        <p:txBody>
          <a:bodyPr/>
          <a:lstStyle/>
          <a:p>
            <a:fld id="{BF094D14-1124-446C-AC25-673A4938F577}" type="datetimeFigureOut">
              <a:rPr lang="en-US" smtClean="0"/>
              <a:t>3/1/2025</a:t>
            </a:fld>
            <a:endParaRPr lang="en-US"/>
          </a:p>
        </p:txBody>
      </p:sp>
      <p:sp>
        <p:nvSpPr>
          <p:cNvPr id="8" name="Footer Placeholder 7">
            <a:extLst>
              <a:ext uri="{FF2B5EF4-FFF2-40B4-BE49-F238E27FC236}">
                <a16:creationId xmlns:a16="http://schemas.microsoft.com/office/drawing/2014/main" id="{98F79C69-D7B0-4299-9B93-396E867A3F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D6F431-FAF9-409B-B863-6F4FA2BBE0E2}"/>
              </a:ext>
            </a:extLst>
          </p:cNvPr>
          <p:cNvSpPr>
            <a:spLocks noGrp="1"/>
          </p:cNvSpPr>
          <p:nvPr>
            <p:ph type="sldNum" sz="quarter" idx="12"/>
          </p:nvPr>
        </p:nvSpPr>
        <p:spPr/>
        <p:txBody>
          <a:bodyPr/>
          <a:lstStyle/>
          <a:p>
            <a:fld id="{87C4786B-FB62-4EAA-BA69-DBAE9D87D5AB}" type="slidenum">
              <a:rPr lang="en-US" smtClean="0"/>
              <a:t>‹#›</a:t>
            </a:fld>
            <a:endParaRPr lang="en-US"/>
          </a:p>
        </p:txBody>
      </p:sp>
    </p:spTree>
    <p:extLst>
      <p:ext uri="{BB962C8B-B14F-4D97-AF65-F5344CB8AC3E}">
        <p14:creationId xmlns:p14="http://schemas.microsoft.com/office/powerpoint/2010/main" val="37657043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CE6DF-C55F-41C7-9FA0-CD9CFEB9F5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F7C4AAC-C984-44EB-8BA7-FA75F4ED5780}"/>
              </a:ext>
            </a:extLst>
          </p:cNvPr>
          <p:cNvSpPr>
            <a:spLocks noGrp="1"/>
          </p:cNvSpPr>
          <p:nvPr>
            <p:ph type="dt" sz="half" idx="10"/>
          </p:nvPr>
        </p:nvSpPr>
        <p:spPr/>
        <p:txBody>
          <a:bodyPr/>
          <a:lstStyle/>
          <a:p>
            <a:fld id="{BF094D14-1124-446C-AC25-673A4938F577}" type="datetimeFigureOut">
              <a:rPr lang="en-US" smtClean="0"/>
              <a:t>3/1/2025</a:t>
            </a:fld>
            <a:endParaRPr lang="en-US"/>
          </a:p>
        </p:txBody>
      </p:sp>
      <p:sp>
        <p:nvSpPr>
          <p:cNvPr id="4" name="Footer Placeholder 3">
            <a:extLst>
              <a:ext uri="{FF2B5EF4-FFF2-40B4-BE49-F238E27FC236}">
                <a16:creationId xmlns:a16="http://schemas.microsoft.com/office/drawing/2014/main" id="{07AD5BD1-6ABE-4657-A464-FB12C5B289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9290A2-891A-4342-8547-2EEC84C1FE70}"/>
              </a:ext>
            </a:extLst>
          </p:cNvPr>
          <p:cNvSpPr>
            <a:spLocks noGrp="1"/>
          </p:cNvSpPr>
          <p:nvPr>
            <p:ph type="sldNum" sz="quarter" idx="12"/>
          </p:nvPr>
        </p:nvSpPr>
        <p:spPr/>
        <p:txBody>
          <a:bodyPr/>
          <a:lstStyle/>
          <a:p>
            <a:fld id="{87C4786B-FB62-4EAA-BA69-DBAE9D87D5AB}" type="slidenum">
              <a:rPr lang="en-US" smtClean="0"/>
              <a:t>‹#›</a:t>
            </a:fld>
            <a:endParaRPr lang="en-US"/>
          </a:p>
        </p:txBody>
      </p:sp>
    </p:spTree>
    <p:extLst>
      <p:ext uri="{BB962C8B-B14F-4D97-AF65-F5344CB8AC3E}">
        <p14:creationId xmlns:p14="http://schemas.microsoft.com/office/powerpoint/2010/main" val="2949417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156B9A-AA48-4C67-8398-0374FC889224}"/>
              </a:ext>
            </a:extLst>
          </p:cNvPr>
          <p:cNvSpPr>
            <a:spLocks noGrp="1"/>
          </p:cNvSpPr>
          <p:nvPr>
            <p:ph type="dt" sz="half" idx="10"/>
          </p:nvPr>
        </p:nvSpPr>
        <p:spPr/>
        <p:txBody>
          <a:bodyPr/>
          <a:lstStyle/>
          <a:p>
            <a:fld id="{BF094D14-1124-446C-AC25-673A4938F577}" type="datetimeFigureOut">
              <a:rPr lang="en-US" smtClean="0"/>
              <a:t>3/1/2025</a:t>
            </a:fld>
            <a:endParaRPr lang="en-US"/>
          </a:p>
        </p:txBody>
      </p:sp>
      <p:sp>
        <p:nvSpPr>
          <p:cNvPr id="3" name="Footer Placeholder 2">
            <a:extLst>
              <a:ext uri="{FF2B5EF4-FFF2-40B4-BE49-F238E27FC236}">
                <a16:creationId xmlns:a16="http://schemas.microsoft.com/office/drawing/2014/main" id="{4CC03BBE-42C6-4393-9592-314ACB9885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5B313A-27AC-418E-95E2-D740A166D422}"/>
              </a:ext>
            </a:extLst>
          </p:cNvPr>
          <p:cNvSpPr>
            <a:spLocks noGrp="1"/>
          </p:cNvSpPr>
          <p:nvPr>
            <p:ph type="sldNum" sz="quarter" idx="12"/>
          </p:nvPr>
        </p:nvSpPr>
        <p:spPr/>
        <p:txBody>
          <a:bodyPr/>
          <a:lstStyle/>
          <a:p>
            <a:fld id="{87C4786B-FB62-4EAA-BA69-DBAE9D87D5AB}" type="slidenum">
              <a:rPr lang="en-US" smtClean="0"/>
              <a:t>‹#›</a:t>
            </a:fld>
            <a:endParaRPr lang="en-US"/>
          </a:p>
        </p:txBody>
      </p:sp>
    </p:spTree>
    <p:extLst>
      <p:ext uri="{BB962C8B-B14F-4D97-AF65-F5344CB8AC3E}">
        <p14:creationId xmlns:p14="http://schemas.microsoft.com/office/powerpoint/2010/main" val="42209269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1895-5430-4A4E-B0C9-88E93BCFEF5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500B582-84DF-4B45-B2A6-FA1CD136A18D}"/>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4E102E-499C-401A-9C95-0E33C8A07DC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63E65DC-32C4-4961-8442-2FA6C9EAF599}"/>
              </a:ext>
            </a:extLst>
          </p:cNvPr>
          <p:cNvSpPr>
            <a:spLocks noGrp="1"/>
          </p:cNvSpPr>
          <p:nvPr>
            <p:ph type="dt" sz="half" idx="10"/>
          </p:nvPr>
        </p:nvSpPr>
        <p:spPr/>
        <p:txBody>
          <a:bodyPr/>
          <a:lstStyle/>
          <a:p>
            <a:fld id="{BF094D14-1124-446C-AC25-673A4938F577}" type="datetimeFigureOut">
              <a:rPr lang="en-US" smtClean="0"/>
              <a:t>3/1/2025</a:t>
            </a:fld>
            <a:endParaRPr lang="en-US"/>
          </a:p>
        </p:txBody>
      </p:sp>
      <p:sp>
        <p:nvSpPr>
          <p:cNvPr id="6" name="Footer Placeholder 5">
            <a:extLst>
              <a:ext uri="{FF2B5EF4-FFF2-40B4-BE49-F238E27FC236}">
                <a16:creationId xmlns:a16="http://schemas.microsoft.com/office/drawing/2014/main" id="{B1DB116A-F83B-41BD-85F5-051D47776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2F3143-9B7E-43ED-AAF8-9CDD96BF1253}"/>
              </a:ext>
            </a:extLst>
          </p:cNvPr>
          <p:cNvSpPr>
            <a:spLocks noGrp="1"/>
          </p:cNvSpPr>
          <p:nvPr>
            <p:ph type="sldNum" sz="quarter" idx="12"/>
          </p:nvPr>
        </p:nvSpPr>
        <p:spPr/>
        <p:txBody>
          <a:bodyPr/>
          <a:lstStyle/>
          <a:p>
            <a:fld id="{87C4786B-FB62-4EAA-BA69-DBAE9D87D5AB}" type="slidenum">
              <a:rPr lang="en-US" smtClean="0"/>
              <a:t>‹#›</a:t>
            </a:fld>
            <a:endParaRPr lang="en-US"/>
          </a:p>
        </p:txBody>
      </p:sp>
    </p:spTree>
    <p:extLst>
      <p:ext uri="{BB962C8B-B14F-4D97-AF65-F5344CB8AC3E}">
        <p14:creationId xmlns:p14="http://schemas.microsoft.com/office/powerpoint/2010/main" val="27626793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D786-B82C-458F-940D-7D5076F7063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50E4A88-F583-44F8-9470-F7CF876FBEC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D4CACA04-7335-438E-8741-E2D6E9D26B6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83693CF-4AFC-4949-A15F-88E41D5ED80C}"/>
              </a:ext>
            </a:extLst>
          </p:cNvPr>
          <p:cNvSpPr>
            <a:spLocks noGrp="1"/>
          </p:cNvSpPr>
          <p:nvPr>
            <p:ph type="dt" sz="half" idx="10"/>
          </p:nvPr>
        </p:nvSpPr>
        <p:spPr/>
        <p:txBody>
          <a:bodyPr/>
          <a:lstStyle/>
          <a:p>
            <a:fld id="{BF094D14-1124-446C-AC25-673A4938F577}" type="datetimeFigureOut">
              <a:rPr lang="en-US" smtClean="0"/>
              <a:t>3/1/2025</a:t>
            </a:fld>
            <a:endParaRPr lang="en-US"/>
          </a:p>
        </p:txBody>
      </p:sp>
      <p:sp>
        <p:nvSpPr>
          <p:cNvPr id="6" name="Footer Placeholder 5">
            <a:extLst>
              <a:ext uri="{FF2B5EF4-FFF2-40B4-BE49-F238E27FC236}">
                <a16:creationId xmlns:a16="http://schemas.microsoft.com/office/drawing/2014/main" id="{0244B3AC-A1D8-4AF4-BDDC-B19299D100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88917F-F9DC-48A6-81BE-457E870915EA}"/>
              </a:ext>
            </a:extLst>
          </p:cNvPr>
          <p:cNvSpPr>
            <a:spLocks noGrp="1"/>
          </p:cNvSpPr>
          <p:nvPr>
            <p:ph type="sldNum" sz="quarter" idx="12"/>
          </p:nvPr>
        </p:nvSpPr>
        <p:spPr/>
        <p:txBody>
          <a:bodyPr/>
          <a:lstStyle/>
          <a:p>
            <a:fld id="{87C4786B-FB62-4EAA-BA69-DBAE9D87D5AB}" type="slidenum">
              <a:rPr lang="en-US" smtClean="0"/>
              <a:t>‹#›</a:t>
            </a:fld>
            <a:endParaRPr lang="en-US"/>
          </a:p>
        </p:txBody>
      </p:sp>
    </p:spTree>
    <p:extLst>
      <p:ext uri="{BB962C8B-B14F-4D97-AF65-F5344CB8AC3E}">
        <p14:creationId xmlns:p14="http://schemas.microsoft.com/office/powerpoint/2010/main" val="37183142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AE76C-E3C2-49BC-9D56-E8691B255B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89D92E-FEA1-431E-9B03-88901442FA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73F880-7E39-4B28-A4A3-7CF25D9EEA1D}"/>
              </a:ext>
            </a:extLst>
          </p:cNvPr>
          <p:cNvSpPr>
            <a:spLocks noGrp="1"/>
          </p:cNvSpPr>
          <p:nvPr>
            <p:ph type="dt" sz="half" idx="10"/>
          </p:nvPr>
        </p:nvSpPr>
        <p:spPr/>
        <p:txBody>
          <a:bodyPr/>
          <a:lstStyle/>
          <a:p>
            <a:fld id="{BF094D14-1124-446C-AC25-673A4938F577}" type="datetimeFigureOut">
              <a:rPr lang="en-US" smtClean="0"/>
              <a:t>3/1/2025</a:t>
            </a:fld>
            <a:endParaRPr lang="en-US"/>
          </a:p>
        </p:txBody>
      </p:sp>
      <p:sp>
        <p:nvSpPr>
          <p:cNvPr id="5" name="Footer Placeholder 4">
            <a:extLst>
              <a:ext uri="{FF2B5EF4-FFF2-40B4-BE49-F238E27FC236}">
                <a16:creationId xmlns:a16="http://schemas.microsoft.com/office/drawing/2014/main" id="{C6C4D15B-D87A-44F4-A3F8-27E852CDC8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8DC81-0B86-4F30-B47A-12DD4B7F8307}"/>
              </a:ext>
            </a:extLst>
          </p:cNvPr>
          <p:cNvSpPr>
            <a:spLocks noGrp="1"/>
          </p:cNvSpPr>
          <p:nvPr>
            <p:ph type="sldNum" sz="quarter" idx="12"/>
          </p:nvPr>
        </p:nvSpPr>
        <p:spPr/>
        <p:txBody>
          <a:bodyPr/>
          <a:lstStyle/>
          <a:p>
            <a:fld id="{87C4786B-FB62-4EAA-BA69-DBAE9D87D5AB}" type="slidenum">
              <a:rPr lang="en-US" smtClean="0"/>
              <a:t>‹#›</a:t>
            </a:fld>
            <a:endParaRPr lang="en-US"/>
          </a:p>
        </p:txBody>
      </p:sp>
    </p:spTree>
    <p:extLst>
      <p:ext uri="{BB962C8B-B14F-4D97-AF65-F5344CB8AC3E}">
        <p14:creationId xmlns:p14="http://schemas.microsoft.com/office/powerpoint/2010/main" val="22655542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84C9A-8298-4C61-B6BE-40EB7240DB2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C58428-4DB4-40EA-9933-ADE308CBEA49}"/>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03CA7F-83D6-41B1-8904-AE47DB1B30D5}"/>
              </a:ext>
            </a:extLst>
          </p:cNvPr>
          <p:cNvSpPr>
            <a:spLocks noGrp="1"/>
          </p:cNvSpPr>
          <p:nvPr>
            <p:ph type="dt" sz="half" idx="10"/>
          </p:nvPr>
        </p:nvSpPr>
        <p:spPr/>
        <p:txBody>
          <a:bodyPr/>
          <a:lstStyle/>
          <a:p>
            <a:fld id="{BF094D14-1124-446C-AC25-673A4938F577}" type="datetimeFigureOut">
              <a:rPr lang="en-US" smtClean="0"/>
              <a:t>3/1/2025</a:t>
            </a:fld>
            <a:endParaRPr lang="en-US"/>
          </a:p>
        </p:txBody>
      </p:sp>
      <p:sp>
        <p:nvSpPr>
          <p:cNvPr id="5" name="Footer Placeholder 4">
            <a:extLst>
              <a:ext uri="{FF2B5EF4-FFF2-40B4-BE49-F238E27FC236}">
                <a16:creationId xmlns:a16="http://schemas.microsoft.com/office/drawing/2014/main" id="{B08A2E23-95D4-4552-8985-2E691B9A67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06DB0B-D383-45B1-8596-EE12E6F75889}"/>
              </a:ext>
            </a:extLst>
          </p:cNvPr>
          <p:cNvSpPr>
            <a:spLocks noGrp="1"/>
          </p:cNvSpPr>
          <p:nvPr>
            <p:ph type="sldNum" sz="quarter" idx="12"/>
          </p:nvPr>
        </p:nvSpPr>
        <p:spPr/>
        <p:txBody>
          <a:bodyPr/>
          <a:lstStyle/>
          <a:p>
            <a:fld id="{87C4786B-FB62-4EAA-BA69-DBAE9D87D5AB}" type="slidenum">
              <a:rPr lang="en-US" smtClean="0"/>
              <a:t>‹#›</a:t>
            </a:fld>
            <a:endParaRPr lang="en-US"/>
          </a:p>
        </p:txBody>
      </p:sp>
    </p:spTree>
    <p:extLst>
      <p:ext uri="{BB962C8B-B14F-4D97-AF65-F5344CB8AC3E}">
        <p14:creationId xmlns:p14="http://schemas.microsoft.com/office/powerpoint/2010/main" val="11637741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81929406"/>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1_標題投影片">
    <p:bg>
      <p:bgPr>
        <a:solidFill>
          <a:srgbClr val="A6A6A6"/>
        </a:solidFill>
        <a:effectLst/>
      </p:bgPr>
    </p:bg>
    <p:spTree>
      <p:nvGrpSpPr>
        <p:cNvPr id="1" name=""/>
        <p:cNvGrpSpPr/>
        <p:nvPr/>
      </p:nvGrpSpPr>
      <p:grpSpPr>
        <a:xfrm>
          <a:off x="0" y="0"/>
          <a:ext cx="0" cy="0"/>
          <a:chOff x="0" y="0"/>
          <a:chExt cx="0" cy="0"/>
        </a:xfrm>
      </p:grpSpPr>
      <p:pic>
        <p:nvPicPr>
          <p:cNvPr id="2" name="Picture 239" descr="영문간지"/>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8625" y="5143500"/>
            <a:ext cx="2786063" cy="150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C:\Documents and Settings\Axel\桌面\圖片7.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51155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C:\Documents and Settings\Axel\桌面\圖片8.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642938"/>
            <a:ext cx="90693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0100568"/>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標題及物件">
    <p:spTree>
      <p:nvGrpSpPr>
        <p:cNvPr id="1" name=""/>
        <p:cNvGrpSpPr/>
        <p:nvPr/>
      </p:nvGrpSpPr>
      <p:grpSpPr>
        <a:xfrm>
          <a:off x="0" y="0"/>
          <a:ext cx="0" cy="0"/>
          <a:chOff x="0" y="0"/>
          <a:chExt cx="0" cy="0"/>
        </a:xfrm>
      </p:grpSpPr>
      <p:sp>
        <p:nvSpPr>
          <p:cNvPr id="4" name="投影片編號版面配置區 79"/>
          <p:cNvSpPr txBox="1">
            <a:spLocks/>
          </p:cNvSpPr>
          <p:nvPr userDrawn="1"/>
        </p:nvSpPr>
        <p:spPr bwMode="auto">
          <a:xfrm>
            <a:off x="7010400" y="6556375"/>
            <a:ext cx="2133600" cy="476250"/>
          </a:xfrm>
          <a:prstGeom prst="rect">
            <a:avLst/>
          </a:prstGeom>
          <a:noFill/>
          <a:ln w="9525">
            <a:noFill/>
            <a:miter lim="800000"/>
            <a:headEnd/>
            <a:tailEnd/>
          </a:ln>
          <a:effec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r" eaLnBrk="1" latinLnBrk="1" hangingPunct="1"/>
            <a:fld id="{F66DA214-0DB7-4889-A582-877E6172AC81}" type="slidenum">
              <a:rPr kumimoji="0" lang="en-US" altLang="ko-KR" sz="1200" b="1">
                <a:latin typeface="Times New Roman" panose="02020603050405020304" pitchFamily="18" charset="0"/>
                <a:ea typeface="標楷體" panose="03000509000000000000" pitchFamily="65" charset="-120"/>
                <a:cs typeface="Times New Roman" panose="02020603050405020304" pitchFamily="18" charset="0"/>
              </a:rPr>
              <a:pPr algn="r" eaLnBrk="1" latinLnBrk="1" hangingPunct="1"/>
              <a:t>‹#›</a:t>
            </a:fld>
            <a:endParaRPr kumimoji="0" lang="en-US" altLang="ko-KR" sz="1200" b="1">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Picture 3" descr="C:\Users\axel\Desktop\Drmaster\pic\WebIcons1_by_KenSaunders\PNG_128x128\Back.png">
            <a:hlinkClick r:id="" action="ppaction://hlinkshowjump?jump=previousslide" tooltip="前一頁"/>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5660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C:\Users\axel\Desktop\Drmaster\pic\WebIcons1_by_KenSaunders\PNG_128x128\Forward.png">
            <a:hlinkClick r:id="" action="ppaction://hlinkshowjump?jump=nextslide" tooltip="下一頁"/>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64235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 descr="C:\Users\axel\Desktop\Drmaster\pic\WebIcons1_by_KenSaunders\PNG_128x128\Home.png">
            <a:hlinkClick r:id="rId4" action="ppaction://hlinksldjump" tooltip="回大綱"/>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7085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descr="C:\Users\axel\Desktop\Drmaster\pic\WebIcons1_by_KenSaunders\PNG_128x128\Info.png">
            <a:hlinkClick r:id="" action="ppaction://hlinkshowjump?jump=endshow"/>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8510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內容版面配置區 2"/>
          <p:cNvSpPr>
            <a:spLocks noGrp="1"/>
          </p:cNvSpPr>
          <p:nvPr>
            <p:ph idx="1"/>
          </p:nvPr>
        </p:nvSpPr>
        <p:spPr>
          <a:xfrm>
            <a:off x="285720" y="1142984"/>
            <a:ext cx="8643998" cy="5429288"/>
          </a:xfrm>
          <a:prstGeom prst="rect">
            <a:avLst/>
          </a:prstGeom>
        </p:spPr>
        <p:txBody>
          <a:bodyPr/>
          <a:lstStyle>
            <a:lvl1pPr>
              <a:buFontTx/>
              <a:buBlip>
                <a:blip r:embed="rId7"/>
              </a:buBlip>
              <a:defRPr sz="3200">
                <a:solidFill>
                  <a:srgbClr val="339933"/>
                </a:solidFill>
                <a:latin typeface="Times New Roman" pitchFamily="18" charset="0"/>
                <a:ea typeface="標楷體" pitchFamily="65" charset="-120"/>
                <a:cs typeface="Times New Roman" pitchFamily="18" charset="0"/>
              </a:defRPr>
            </a:lvl1pPr>
            <a:lvl2pPr>
              <a:buFontTx/>
              <a:buBlip>
                <a:blip r:embed="rId8"/>
              </a:buBlip>
              <a:defRPr>
                <a:solidFill>
                  <a:srgbClr val="0070C0"/>
                </a:solidFill>
                <a:latin typeface="Times New Roman" pitchFamily="18" charset="0"/>
                <a:ea typeface="標楷體" pitchFamily="65" charset="-120"/>
                <a:cs typeface="Times New Roman" pitchFamily="18" charset="0"/>
              </a:defRPr>
            </a:lvl2pPr>
            <a:lvl3pPr>
              <a:buFontTx/>
              <a:buBlip>
                <a:blip r:embed="rId9"/>
              </a:buBlip>
              <a:defRPr sz="2400">
                <a:latin typeface="Times New Roman" pitchFamily="18" charset="0"/>
                <a:ea typeface="標楷體" pitchFamily="65" charset="-120"/>
                <a:cs typeface="Times New Roman" pitchFamily="18" charset="0"/>
              </a:defRPr>
            </a:lvl3pPr>
            <a:lvl4pPr>
              <a:buFontTx/>
              <a:buBlip>
                <a:blip r:embed="rId9"/>
              </a:buBlip>
              <a:defRPr>
                <a:latin typeface="Times New Roman" pitchFamily="18" charset="0"/>
                <a:ea typeface="標楷體" pitchFamily="65" charset="-120"/>
                <a:cs typeface="Times New Roman" pitchFamily="18" charset="0"/>
              </a:defRPr>
            </a:lvl4pPr>
            <a:lvl5pPr>
              <a:buFontTx/>
              <a:buBlip>
                <a:blip r:embed="rId9"/>
              </a:buBlip>
              <a:defRPr sz="160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9" name="Rectangle 2"/>
          <p:cNvSpPr>
            <a:spLocks noGrp="1" noChangeArrowheads="1"/>
          </p:cNvSpPr>
          <p:nvPr>
            <p:ph type="title"/>
          </p:nvPr>
        </p:nvSpPr>
        <p:spPr bwMode="auto">
          <a:xfrm>
            <a:off x="107505" y="260648"/>
            <a:ext cx="7679206" cy="766464"/>
          </a:xfrm>
          <a:prstGeom prst="rect">
            <a:avLst/>
          </a:prstGeom>
          <a:noFill/>
          <a:ln w="9525">
            <a:noFill/>
            <a:miter lim="800000"/>
            <a:headEnd/>
            <a:tailEnd/>
          </a:ln>
          <a:effectLst/>
        </p:spPr>
        <p:txBody>
          <a:bodyPr/>
          <a:lstStyle>
            <a:lvl1pPr>
              <a:defRPr sz="3600" b="0">
                <a:solidFill>
                  <a:srgbClr val="FFFF00"/>
                </a:solidFill>
                <a:effectLst/>
                <a:latin typeface="Times New Roman" pitchFamily="18" charset="0"/>
                <a:ea typeface="標楷體" pitchFamily="65" charset="-120"/>
                <a:cs typeface="Times New Roman" pitchFamily="18" charset="0"/>
              </a:defRPr>
            </a:lvl1pPr>
          </a:lstStyle>
          <a:p>
            <a:pPr lvl="0"/>
            <a:r>
              <a:rPr lang="zh-TW" altLang="en-US" dirty="0"/>
              <a:t>按一下以編輯母片標題樣式</a:t>
            </a:r>
            <a:endParaRPr lang="ko-KR" altLang="en-US" dirty="0"/>
          </a:p>
        </p:txBody>
      </p:sp>
    </p:spTree>
    <p:extLst>
      <p:ext uri="{BB962C8B-B14F-4D97-AF65-F5344CB8AC3E}">
        <p14:creationId xmlns:p14="http://schemas.microsoft.com/office/powerpoint/2010/main" val="6034296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sp>
        <p:nvSpPr>
          <p:cNvPr id="4" name="投影片編號版面配置區 79"/>
          <p:cNvSpPr txBox="1">
            <a:spLocks/>
          </p:cNvSpPr>
          <p:nvPr userDrawn="1"/>
        </p:nvSpPr>
        <p:spPr bwMode="auto">
          <a:xfrm>
            <a:off x="7010400" y="6556375"/>
            <a:ext cx="2133600" cy="476250"/>
          </a:xfrm>
          <a:prstGeom prst="rect">
            <a:avLst/>
          </a:prstGeom>
          <a:noFill/>
          <a:ln w="9525">
            <a:noFill/>
            <a:miter lim="800000"/>
            <a:headEnd/>
            <a:tailEnd/>
          </a:ln>
          <a:effec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r" eaLnBrk="1" latinLnBrk="1" hangingPunct="1"/>
            <a:fld id="{B3516CD1-9E0D-4CC2-B426-7E2D7A3125BD}" type="slidenum">
              <a:rPr kumimoji="0" lang="en-US" altLang="ko-KR" sz="1200" b="1">
                <a:latin typeface="Times New Roman" panose="02020603050405020304" pitchFamily="18" charset="0"/>
                <a:ea typeface="標楷體" panose="03000509000000000000" pitchFamily="65" charset="-120"/>
                <a:cs typeface="Times New Roman" panose="02020603050405020304" pitchFamily="18" charset="0"/>
              </a:rPr>
              <a:pPr algn="r" eaLnBrk="1" latinLnBrk="1" hangingPunct="1"/>
              <a:t>‹#›</a:t>
            </a:fld>
            <a:endParaRPr kumimoji="0" lang="en-US" altLang="ko-KR" sz="1200" b="1">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5" name="Picture 3" descr="C:\Users\axel\Desktop\Drmaster\pic\WebIcons1_by_KenSaunders\PNG_128x128\Back.png">
            <a:hlinkClick r:id="" action="ppaction://hlinkshowjump?jump=previousslide" tooltip="前一頁"/>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5660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C:\Users\axel\Desktop\Drmaster\pic\WebIcons1_by_KenSaunders\PNG_128x128\Forward.png">
            <a:hlinkClick r:id="" action="ppaction://hlinkshowjump?jump=nextslide" tooltip="下一頁"/>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64235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 descr="C:\Users\axel\Desktop\Drmaster\pic\WebIcons1_by_KenSaunders\PNG_128x128\Home.png">
            <a:hlinkClick r:id="rId4" action="ppaction://hlinksldjump" tooltip="回大綱"/>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7085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0" descr="C:\Users\axel\Desktop\Drmaster\pic\WebIcons1_by_KenSaunders\PNG_128x128\Info.png">
            <a:hlinkClick r:id="" action="ppaction://hlinkshowjump?jump=endshow"/>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785100" y="64293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內容版面配置區 2"/>
          <p:cNvSpPr>
            <a:spLocks noGrp="1"/>
          </p:cNvSpPr>
          <p:nvPr>
            <p:ph idx="1"/>
          </p:nvPr>
        </p:nvSpPr>
        <p:spPr>
          <a:xfrm>
            <a:off x="285720" y="1142984"/>
            <a:ext cx="8643998" cy="5429288"/>
          </a:xfrm>
          <a:prstGeom prst="rect">
            <a:avLst/>
          </a:prstGeom>
        </p:spPr>
        <p:txBody>
          <a:bodyPr/>
          <a:lstStyle>
            <a:lvl1pPr>
              <a:buFontTx/>
              <a:buBlip>
                <a:blip r:embed="rId7"/>
              </a:buBlip>
              <a:defRPr lang="zh-TW" altLang="en-US" sz="3200" kern="1200" dirty="0" smtClean="0">
                <a:solidFill>
                  <a:srgbClr val="339933"/>
                </a:solidFill>
                <a:latin typeface="Times New Roman" pitchFamily="18" charset="0"/>
                <a:ea typeface="標楷體" pitchFamily="65" charset="-120"/>
                <a:cs typeface="Times New Roman" pitchFamily="18" charset="0"/>
              </a:defRPr>
            </a:lvl1pPr>
            <a:lvl2pPr>
              <a:buFontTx/>
              <a:buBlip>
                <a:blip r:embed="rId8"/>
              </a:buBlip>
              <a:defRPr lang="zh-TW" altLang="en-US" sz="2800" kern="1200" dirty="0" smtClean="0">
                <a:solidFill>
                  <a:srgbClr val="0070C0"/>
                </a:solidFill>
                <a:latin typeface="Times New Roman" pitchFamily="18" charset="0"/>
                <a:ea typeface="標楷體" pitchFamily="65" charset="-120"/>
                <a:cs typeface="Times New Roman" pitchFamily="18" charset="0"/>
              </a:defRPr>
            </a:lvl2pPr>
            <a:lvl3pPr>
              <a:defRPr lang="zh-TW" altLang="en-US" sz="2400" kern="1200" dirty="0" smtClean="0">
                <a:solidFill>
                  <a:schemeClr val="tx1"/>
                </a:solidFill>
                <a:latin typeface="Times New Roman" pitchFamily="18" charset="0"/>
                <a:ea typeface="標楷體" pitchFamily="65" charset="-120"/>
                <a:cs typeface="Times New Roman" pitchFamily="18" charset="0"/>
              </a:defRPr>
            </a:lvl3pPr>
            <a:lvl4pPr>
              <a:defRPr>
                <a:latin typeface="Times New Roman" pitchFamily="18" charset="0"/>
                <a:ea typeface="標楷體" pitchFamily="65" charset="-120"/>
                <a:cs typeface="Times New Roman" pitchFamily="18" charset="0"/>
              </a:defRPr>
            </a:lvl4pPr>
            <a:lvl5pPr>
              <a:defRPr sz="1600">
                <a:latin typeface="Times New Roman" pitchFamily="18" charset="0"/>
                <a:ea typeface="標楷體" pitchFamily="65" charset="-120"/>
                <a:cs typeface="Times New Roman"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13" name="Rectangle 2"/>
          <p:cNvSpPr>
            <a:spLocks noGrp="1" noChangeArrowheads="1"/>
          </p:cNvSpPr>
          <p:nvPr>
            <p:ph type="title"/>
          </p:nvPr>
        </p:nvSpPr>
        <p:spPr bwMode="auto">
          <a:xfrm>
            <a:off x="107505" y="260648"/>
            <a:ext cx="7679206" cy="766464"/>
          </a:xfrm>
          <a:prstGeom prst="rect">
            <a:avLst/>
          </a:prstGeom>
          <a:noFill/>
          <a:ln w="9525">
            <a:noFill/>
            <a:miter lim="800000"/>
            <a:headEnd/>
            <a:tailEnd/>
          </a:ln>
          <a:effectLst/>
        </p:spPr>
        <p:txBody>
          <a:bodyPr/>
          <a:lstStyle>
            <a:lvl1pPr>
              <a:defRPr sz="3600" b="0">
                <a:solidFill>
                  <a:srgbClr val="FFFF00"/>
                </a:solidFill>
                <a:effectLst/>
                <a:latin typeface="Times New Roman" pitchFamily="18" charset="0"/>
                <a:ea typeface="標楷體" pitchFamily="65" charset="-120"/>
                <a:cs typeface="Times New Roman" pitchFamily="18" charset="0"/>
              </a:defRPr>
            </a:lvl1pPr>
          </a:lstStyle>
          <a:p>
            <a:pPr lvl="0"/>
            <a:r>
              <a:rPr lang="zh-TW" altLang="en-US" dirty="0"/>
              <a:t>按一下以編輯母片標題樣式</a:t>
            </a:r>
            <a:endParaRPr lang="ko-KR" altLang="en-US" dirty="0"/>
          </a:p>
        </p:txBody>
      </p:sp>
    </p:spTree>
    <p:extLst>
      <p:ext uri="{BB962C8B-B14F-4D97-AF65-F5344CB8AC3E}">
        <p14:creationId xmlns:p14="http://schemas.microsoft.com/office/powerpoint/2010/main" val="14841923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2_標題投影片">
    <p:spTree>
      <p:nvGrpSpPr>
        <p:cNvPr id="1" name=""/>
        <p:cNvGrpSpPr/>
        <p:nvPr/>
      </p:nvGrpSpPr>
      <p:grpSpPr>
        <a:xfrm>
          <a:off x="0" y="0"/>
          <a:ext cx="0" cy="0"/>
          <a:chOff x="0" y="0"/>
          <a:chExt cx="0" cy="0"/>
        </a:xfrm>
      </p:grpSpPr>
      <p:pic>
        <p:nvPicPr>
          <p:cNvPr id="2" name="Picture 2" descr="C:\Documents and Settings\Axel\桌面\圖片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763"/>
            <a:ext cx="915035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2778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_標題投影片">
    <p:bg>
      <p:bgPr>
        <a:solidFill>
          <a:srgbClr val="C0C0C0"/>
        </a:solidFill>
        <a:effectLst/>
      </p:bgPr>
    </p:bg>
    <p:spTree>
      <p:nvGrpSpPr>
        <p:cNvPr id="1" name=""/>
        <p:cNvGrpSpPr/>
        <p:nvPr/>
      </p:nvGrpSpPr>
      <p:grpSpPr>
        <a:xfrm>
          <a:off x="0" y="0"/>
          <a:ext cx="0" cy="0"/>
          <a:chOff x="0" y="0"/>
          <a:chExt cx="0" cy="0"/>
        </a:xfrm>
      </p:grpSpPr>
      <p:pic>
        <p:nvPicPr>
          <p:cNvPr id="2" name="Picture 2" descr="C:\Documents and Settings\Axel\桌面\圖片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0"/>
            <a:ext cx="9155113"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19379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300875958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lvl1pPr>
              <a:defRPr>
                <a:effectLst/>
              </a:defRPr>
            </a:lvl1p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378720316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4800"/>
            </a:lvl1pPr>
          </a:lstStyle>
          <a:p>
            <a:r>
              <a:rPr lang="zh-TW" altLang="en-US" dirty="0"/>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5282102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955368263"/>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50068838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240553288"/>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028308"/>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884076813"/>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71898807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944760748"/>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72437030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zh-TW" sz="1400" b="1" i="0" u="none" strike="noStrike" kern="1200" cap="none" spc="0" normalizeH="0" baseline="0" noProof="0" dirty="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2638228646"/>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8.xml"/><Relationship Id="rId7" Type="http://schemas.openxmlformats.org/officeDocument/2006/relationships/image" Target="../media/image4.png"/><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4.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5.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DCA2A753-5712-402C-96FE-2A2EA79BA387}"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8675" name="Rectangle 3"/>
          <p:cNvSpPr>
            <a:spLocks noGrp="1" noChangeArrowheads="1"/>
          </p:cNvSpPr>
          <p:nvPr>
            <p:ph type="title"/>
          </p:nvPr>
        </p:nvSpPr>
        <p:spPr bwMode="auto">
          <a:xfrm>
            <a:off x="123826" y="66579"/>
            <a:ext cx="8912670" cy="828127"/>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23826" y="1052736"/>
            <a:ext cx="8912670"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l" rtl="0" fontAlgn="base">
        <a:spcBef>
          <a:spcPct val="0"/>
        </a:spcBef>
        <a:spcAft>
          <a:spcPct val="0"/>
        </a:spcAft>
        <a:tabLst>
          <a:tab pos="728663" algn="l"/>
          <a:tab pos="1176338" algn="l"/>
        </a:tabLst>
        <a:defRPr sz="2400" b="1" kern="1200">
          <a:solidFill>
            <a:schemeClr val="hlink"/>
          </a:solidFill>
          <a:effectLst>
            <a:outerShdw blurRad="38100" dist="38100" dir="2700000" algn="tl">
              <a:srgbClr val="C0C0C0"/>
            </a:outerShdw>
          </a:effectLst>
          <a:latin typeface="+mn-lt"/>
          <a:ea typeface="+mn-ea"/>
          <a:cs typeface="+mn-cs"/>
        </a:defRPr>
      </a:lvl1pPr>
      <a:lvl2pPr marL="1588" algn="l"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l"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l"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l"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A1A432-251C-497B-88B3-1E4D5EB35FC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4E6AB4-D4BA-446F-8BAD-C47BAB288F6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3EDC5-2896-4BC2-BED4-53E3187AD69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F094D14-1124-446C-AC25-673A4938F577}" type="datetimeFigureOut">
              <a:rPr lang="en-US" smtClean="0"/>
              <a:t>3/1/2025</a:t>
            </a:fld>
            <a:endParaRPr lang="en-US"/>
          </a:p>
        </p:txBody>
      </p:sp>
      <p:sp>
        <p:nvSpPr>
          <p:cNvPr id="5" name="Footer Placeholder 4">
            <a:extLst>
              <a:ext uri="{FF2B5EF4-FFF2-40B4-BE49-F238E27FC236}">
                <a16:creationId xmlns:a16="http://schemas.microsoft.com/office/drawing/2014/main" id="{FCDFB96D-56AD-47AE-9C5F-D4623575017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CC52D8-C821-401E-8C3E-6DD45FB10D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7C4786B-FB62-4EAA-BA69-DBAE9D87D5AB}" type="slidenum">
              <a:rPr lang="en-US" smtClean="0"/>
              <a:t>‹#›</a:t>
            </a:fld>
            <a:endParaRPr lang="en-US"/>
          </a:p>
        </p:txBody>
      </p:sp>
    </p:spTree>
    <p:extLst>
      <p:ext uri="{BB962C8B-B14F-4D97-AF65-F5344CB8AC3E}">
        <p14:creationId xmlns:p14="http://schemas.microsoft.com/office/powerpoint/2010/main" val="257582441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descr="영문간지"/>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767388" y="-188913"/>
            <a:ext cx="1622425" cy="127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6"/>
          <p:cNvSpPr>
            <a:spLocks noGrp="1" noChangeArrowheads="1"/>
          </p:cNvSpPr>
          <p:nvPr>
            <p:ph type="sldNum" sz="quarter" idx="4"/>
          </p:nvPr>
        </p:nvSpPr>
        <p:spPr bwMode="auto">
          <a:xfrm>
            <a:off x="2654300" y="65246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latinLnBrk="1">
              <a:defRPr kumimoji="0" sz="1200">
                <a:latin typeface="標楷體" panose="03000509000000000000" pitchFamily="65" charset="-120"/>
                <a:ea typeface="標楷體" panose="03000509000000000000" pitchFamily="65" charset="-120"/>
              </a:defRPr>
            </a:lvl1pPr>
          </a:lstStyle>
          <a:p>
            <a:fld id="{63AF376D-5EFB-41C6-BE94-89CE244EB1D6}" type="slidenum">
              <a:rPr lang="en-US" altLang="ko-KR"/>
              <a:pPr/>
              <a:t>‹#›</a:t>
            </a:fld>
            <a:endParaRPr lang="en-US" altLang="ko-KR"/>
          </a:p>
        </p:txBody>
      </p:sp>
      <p:sp>
        <p:nvSpPr>
          <p:cNvPr id="1028" name="Rectangle 9" descr="좁은 수평선"/>
          <p:cNvSpPr>
            <a:spLocks noChangeArrowheads="1"/>
          </p:cNvSpPr>
          <p:nvPr userDrawn="1"/>
        </p:nvSpPr>
        <p:spPr bwMode="auto">
          <a:xfrm>
            <a:off x="0" y="792163"/>
            <a:ext cx="9144000" cy="431800"/>
          </a:xfrm>
          <a:prstGeom prst="rect">
            <a:avLst/>
          </a:prstGeom>
          <a:pattFill prst="narHorz">
            <a:fgClr>
              <a:schemeClr val="bg2">
                <a:alpha val="20000"/>
              </a:schemeClr>
            </a:fgClr>
            <a:bgClr>
              <a:srgbClr val="FFFFFF">
                <a:alpha val="20000"/>
              </a:srgbClr>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latinLnBrk="1" hangingPunct="1"/>
            <a:endParaRPr kumimoji="0" lang="zh-TW" altLang="en-US">
              <a:latin typeface="標楷體" panose="03000509000000000000" pitchFamily="65" charset="-120"/>
              <a:ea typeface="標楷體" panose="03000509000000000000" pitchFamily="65" charset="-120"/>
            </a:endParaRPr>
          </a:p>
        </p:txBody>
      </p:sp>
      <p:pic>
        <p:nvPicPr>
          <p:cNvPr id="1029" name="Picture 9" descr="C:\Documents and Settings\Axel\桌面\圖片9.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1113" y="0"/>
            <a:ext cx="9155113"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4578868"/>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Lst>
  <p:txStyles>
    <p:titleStyle>
      <a:lvl1pPr algn="l" rtl="0" eaLnBrk="0" fontAlgn="base" hangingPunct="0">
        <a:spcBef>
          <a:spcPct val="0"/>
        </a:spcBef>
        <a:spcAft>
          <a:spcPct val="0"/>
        </a:spcAft>
        <a:defRPr sz="3600" kern="1200">
          <a:solidFill>
            <a:srgbClr val="FFFF00"/>
          </a:solidFill>
          <a:latin typeface="標楷體" pitchFamily="65" charset="-120"/>
          <a:ea typeface="標楷體" pitchFamily="65" charset="-120"/>
          <a:cs typeface="+mj-cs"/>
        </a:defRPr>
      </a:lvl1pPr>
      <a:lvl2pPr algn="l" rtl="0" eaLnBrk="0" fontAlgn="base" hangingPunct="0">
        <a:spcBef>
          <a:spcPct val="0"/>
        </a:spcBef>
        <a:spcAft>
          <a:spcPct val="0"/>
        </a:spcAft>
        <a:defRPr sz="3600">
          <a:solidFill>
            <a:srgbClr val="FFFF00"/>
          </a:solidFill>
          <a:latin typeface="標楷體" pitchFamily="65" charset="-120"/>
          <a:ea typeface="標楷體" pitchFamily="65" charset="-120"/>
        </a:defRPr>
      </a:lvl2pPr>
      <a:lvl3pPr algn="l" rtl="0" eaLnBrk="0" fontAlgn="base" hangingPunct="0">
        <a:spcBef>
          <a:spcPct val="0"/>
        </a:spcBef>
        <a:spcAft>
          <a:spcPct val="0"/>
        </a:spcAft>
        <a:defRPr sz="3600">
          <a:solidFill>
            <a:srgbClr val="FFFF00"/>
          </a:solidFill>
          <a:latin typeface="標楷體" pitchFamily="65" charset="-120"/>
          <a:ea typeface="標楷體" pitchFamily="65" charset="-120"/>
        </a:defRPr>
      </a:lvl3pPr>
      <a:lvl4pPr algn="l" rtl="0" eaLnBrk="0" fontAlgn="base" hangingPunct="0">
        <a:spcBef>
          <a:spcPct val="0"/>
        </a:spcBef>
        <a:spcAft>
          <a:spcPct val="0"/>
        </a:spcAft>
        <a:defRPr sz="3600">
          <a:solidFill>
            <a:srgbClr val="FFFF00"/>
          </a:solidFill>
          <a:latin typeface="標楷體" pitchFamily="65" charset="-120"/>
          <a:ea typeface="標楷體" pitchFamily="65" charset="-120"/>
        </a:defRPr>
      </a:lvl4pPr>
      <a:lvl5pPr algn="l" rtl="0" eaLnBrk="0" fontAlgn="base" hangingPunct="0">
        <a:spcBef>
          <a:spcPct val="0"/>
        </a:spcBef>
        <a:spcAft>
          <a:spcPct val="0"/>
        </a:spcAft>
        <a:defRPr sz="3600">
          <a:solidFill>
            <a:srgbClr val="FFFF00"/>
          </a:solidFill>
          <a:latin typeface="標楷體" pitchFamily="65" charset="-120"/>
          <a:ea typeface="標楷體" pitchFamily="65" charset="-120"/>
        </a:defRPr>
      </a:lvl5pPr>
      <a:lvl6pPr marL="457200" algn="l" rtl="0" fontAlgn="base">
        <a:spcBef>
          <a:spcPct val="0"/>
        </a:spcBef>
        <a:spcAft>
          <a:spcPct val="0"/>
        </a:spcAft>
        <a:defRPr sz="3600">
          <a:solidFill>
            <a:srgbClr val="FFFF00"/>
          </a:solidFill>
          <a:latin typeface="標楷體" pitchFamily="65" charset="-120"/>
          <a:ea typeface="標楷體" pitchFamily="65" charset="-120"/>
        </a:defRPr>
      </a:lvl6pPr>
      <a:lvl7pPr marL="914400" algn="l" rtl="0" fontAlgn="base">
        <a:spcBef>
          <a:spcPct val="0"/>
        </a:spcBef>
        <a:spcAft>
          <a:spcPct val="0"/>
        </a:spcAft>
        <a:defRPr sz="3600">
          <a:solidFill>
            <a:srgbClr val="FFFF00"/>
          </a:solidFill>
          <a:latin typeface="標楷體" pitchFamily="65" charset="-120"/>
          <a:ea typeface="標楷體" pitchFamily="65" charset="-120"/>
        </a:defRPr>
      </a:lvl7pPr>
      <a:lvl8pPr marL="1371600" algn="l" rtl="0" fontAlgn="base">
        <a:spcBef>
          <a:spcPct val="0"/>
        </a:spcBef>
        <a:spcAft>
          <a:spcPct val="0"/>
        </a:spcAft>
        <a:defRPr sz="3600">
          <a:solidFill>
            <a:srgbClr val="FFFF00"/>
          </a:solidFill>
          <a:latin typeface="標楷體" pitchFamily="65" charset="-120"/>
          <a:ea typeface="標楷體" pitchFamily="65" charset="-120"/>
        </a:defRPr>
      </a:lvl8pPr>
      <a:lvl9pPr marL="1828800" algn="l" rtl="0" fontAlgn="base">
        <a:spcBef>
          <a:spcPct val="0"/>
        </a:spcBef>
        <a:spcAft>
          <a:spcPct val="0"/>
        </a:spcAft>
        <a:defRPr sz="3600">
          <a:solidFill>
            <a:srgbClr val="FFFF00"/>
          </a:solidFill>
          <a:latin typeface="標楷體" pitchFamily="65" charset="-120"/>
          <a:ea typeface="標楷體" pitchFamily="65" charset="-12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標楷體" panose="03000509000000000000" pitchFamily="65" charset="-120"/>
                <a:cs typeface="+mn-cs"/>
              </a:rPr>
              <a:t>第</a:t>
            </a:r>
            <a:fld id="{DCA2A753-5712-402C-96FE-2A2EA79BA387}" type="slidenum">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標楷體" panose="03000509000000000000" pitchFamily="65" charset="-120"/>
                <a:cs typeface="+mn-cs"/>
              </a:rPr>
              <a:pPr marL="0" marR="0" lvl="0" indent="0" algn="ctr" defTabSz="914400" rtl="0" eaLnBrk="1" fontAlgn="base" latinLnBrk="0" hangingPunct="1">
                <a:lnSpc>
                  <a:spcPct val="100000"/>
                </a:lnSpc>
                <a:spcBef>
                  <a:spcPct val="0"/>
                </a:spcBef>
                <a:spcAft>
                  <a:spcPct val="0"/>
                </a:spcAft>
                <a:buClrTx/>
                <a:buSzTx/>
                <a:buFontTx/>
                <a:buNone/>
                <a:tabLst/>
                <a:defRPr/>
              </a:pPr>
              <a:t>‹#›</a:t>
            </a:fld>
            <a:r>
              <a:rPr kumimoji="1" lang="zh-TW" altLang="en-US" sz="1200" b="0" i="0" u="none" strike="noStrike" kern="1200" cap="none" spc="0" normalizeH="0" baseline="0" noProof="0">
                <a:ln>
                  <a:noFill/>
                </a:ln>
                <a:solidFill>
                  <a:srgbClr val="000000"/>
                </a:solidFill>
                <a:effectLst/>
                <a:uLnTx/>
                <a:uFillTx/>
                <a:latin typeface="Times New Roman" panose="02020603050405020304" pitchFamily="18" charset="0"/>
                <a:ea typeface="標楷體" panose="03000509000000000000" pitchFamily="65" charset="-120"/>
                <a:cs typeface="+mn-cs"/>
              </a:rPr>
              <a:t>頁</a:t>
            </a:r>
            <a:endParaRPr kumimoji="1" lang="zh-TW" altLang="en-US" sz="18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zh-TW" altLang="en-US" sz="2400" b="0" i="0" u="none" strike="noStrike" kern="1200" cap="none" spc="0" normalizeH="0" baseline="0" noProof="0">
              <a:ln>
                <a:noFill/>
              </a:ln>
              <a:solidFill>
                <a:srgbClr val="000000"/>
              </a:solidFill>
              <a:effectLst/>
              <a:uLnTx/>
              <a:uFillTx/>
              <a:latin typeface="Times New Roman" panose="02020603050405020304" pitchFamily="18" charset="0"/>
              <a:ea typeface="新細明體" panose="02020500000000000000" pitchFamily="18" charset="-120"/>
              <a:cs typeface="+mn-cs"/>
            </a:endParaRPr>
          </a:p>
        </p:txBody>
      </p:sp>
    </p:spTree>
    <p:extLst>
      <p:ext uri="{BB962C8B-B14F-4D97-AF65-F5344CB8AC3E}">
        <p14:creationId xmlns:p14="http://schemas.microsoft.com/office/powerpoint/2010/main" val="6904728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rgbClr val="0070C0"/>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2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5.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5.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gKwar6nETqo" TargetMode="External"/><Relationship Id="rId2" Type="http://schemas.openxmlformats.org/officeDocument/2006/relationships/hyperlink" Target="https://www.youtube.com/watch?v=1xnUlrgJJGo" TargetMode="External"/><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3" Type="http://schemas.microsoft.com/office/2007/relationships/hdphoto" Target="../media/hdphoto7.wdp"/><Relationship Id="rId18" Type="http://schemas.openxmlformats.org/officeDocument/2006/relationships/image" Target="../media/image27.png"/><Relationship Id="rId26" Type="http://schemas.openxmlformats.org/officeDocument/2006/relationships/image" Target="../media/image31.png"/><Relationship Id="rId3" Type="http://schemas.microsoft.com/office/2007/relationships/hdphoto" Target="../media/hdphoto2.wdp"/><Relationship Id="rId21" Type="http://schemas.microsoft.com/office/2007/relationships/hdphoto" Target="../media/hdphoto11.wdp"/><Relationship Id="rId7" Type="http://schemas.microsoft.com/office/2007/relationships/hdphoto" Target="../media/hdphoto4.wdp"/><Relationship Id="rId12" Type="http://schemas.openxmlformats.org/officeDocument/2006/relationships/image" Target="../media/image24.png"/><Relationship Id="rId17" Type="http://schemas.microsoft.com/office/2007/relationships/hdphoto" Target="../media/hdphoto9.wdp"/><Relationship Id="rId25" Type="http://schemas.microsoft.com/office/2007/relationships/hdphoto" Target="../media/hdphoto13.wdp"/><Relationship Id="rId33" Type="http://schemas.microsoft.com/office/2007/relationships/hdphoto" Target="../media/hdphoto17.wdp"/><Relationship Id="rId2" Type="http://schemas.openxmlformats.org/officeDocument/2006/relationships/image" Target="../media/image19.png"/><Relationship Id="rId16" Type="http://schemas.openxmlformats.org/officeDocument/2006/relationships/image" Target="../media/image26.png"/><Relationship Id="rId20" Type="http://schemas.openxmlformats.org/officeDocument/2006/relationships/image" Target="../media/image28.png"/><Relationship Id="rId29" Type="http://schemas.microsoft.com/office/2007/relationships/hdphoto" Target="../media/hdphoto15.wdp"/><Relationship Id="rId1" Type="http://schemas.openxmlformats.org/officeDocument/2006/relationships/slideLayout" Target="../slideLayouts/slideLayout27.xml"/><Relationship Id="rId6" Type="http://schemas.openxmlformats.org/officeDocument/2006/relationships/image" Target="../media/image21.png"/><Relationship Id="rId11" Type="http://schemas.microsoft.com/office/2007/relationships/hdphoto" Target="../media/hdphoto6.wdp"/><Relationship Id="rId24" Type="http://schemas.openxmlformats.org/officeDocument/2006/relationships/image" Target="../media/image30.png"/><Relationship Id="rId32" Type="http://schemas.openxmlformats.org/officeDocument/2006/relationships/image" Target="../media/image34.png"/><Relationship Id="rId5" Type="http://schemas.microsoft.com/office/2007/relationships/hdphoto" Target="../media/hdphoto3.wdp"/><Relationship Id="rId15" Type="http://schemas.microsoft.com/office/2007/relationships/hdphoto" Target="../media/hdphoto8.wdp"/><Relationship Id="rId23" Type="http://schemas.microsoft.com/office/2007/relationships/hdphoto" Target="../media/hdphoto12.wdp"/><Relationship Id="rId28" Type="http://schemas.openxmlformats.org/officeDocument/2006/relationships/image" Target="../media/image32.png"/><Relationship Id="rId10" Type="http://schemas.openxmlformats.org/officeDocument/2006/relationships/image" Target="../media/image23.png"/><Relationship Id="rId19" Type="http://schemas.microsoft.com/office/2007/relationships/hdphoto" Target="../media/hdphoto10.wdp"/><Relationship Id="rId31" Type="http://schemas.microsoft.com/office/2007/relationships/hdphoto" Target="../media/hdphoto16.wdp"/><Relationship Id="rId4" Type="http://schemas.openxmlformats.org/officeDocument/2006/relationships/image" Target="../media/image20.png"/><Relationship Id="rId9" Type="http://schemas.microsoft.com/office/2007/relationships/hdphoto" Target="../media/hdphoto5.wdp"/><Relationship Id="rId14" Type="http://schemas.openxmlformats.org/officeDocument/2006/relationships/image" Target="../media/image25.png"/><Relationship Id="rId22" Type="http://schemas.openxmlformats.org/officeDocument/2006/relationships/image" Target="../media/image29.png"/><Relationship Id="rId27" Type="http://schemas.microsoft.com/office/2007/relationships/hdphoto" Target="../media/hdphoto14.wdp"/><Relationship Id="rId30" Type="http://schemas.openxmlformats.org/officeDocument/2006/relationships/image" Target="../media/image33.png"/><Relationship Id="rId8"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hyperlink" Target="https://ai.google/research/pubs/pub43146.pdf" TargetMode="External"/><Relationship Id="rId2" Type="http://schemas.openxmlformats.org/officeDocument/2006/relationships/image" Target="../media/image35.png"/><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800.png"/><Relationship Id="rId1" Type="http://schemas.openxmlformats.org/officeDocument/2006/relationships/slideLayout" Target="../slideLayouts/slideLayout25.xml"/><Relationship Id="rId6" Type="http://schemas.openxmlformats.org/officeDocument/2006/relationships/image" Target="../media/image140.png"/><Relationship Id="rId5" Type="http://schemas.openxmlformats.org/officeDocument/2006/relationships/image" Target="../media/image110.png"/><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89.png"/><Relationship Id="rId7" Type="http://schemas.openxmlformats.org/officeDocument/2006/relationships/image" Target="../media/image160.png"/><Relationship Id="rId2" Type="http://schemas.openxmlformats.org/officeDocument/2006/relationships/image" Target="../media/image710.png"/><Relationship Id="rId1" Type="http://schemas.openxmlformats.org/officeDocument/2006/relationships/slideLayout" Target="../slideLayouts/slideLayout25.xml"/><Relationship Id="rId6" Type="http://schemas.openxmlformats.org/officeDocument/2006/relationships/image" Target="../media/image108.png"/><Relationship Id="rId5" Type="http://schemas.openxmlformats.org/officeDocument/2006/relationships/image" Target="../media/image90.png"/><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190.png"/><Relationship Id="rId1" Type="http://schemas.openxmlformats.org/officeDocument/2006/relationships/slideLayout" Target="../slideLayouts/slideLayout27.xml"/><Relationship Id="rId6" Type="http://schemas.openxmlformats.org/officeDocument/2006/relationships/image" Target="../media/image200.png"/><Relationship Id="rId5" Type="http://schemas.openxmlformats.org/officeDocument/2006/relationships/image" Target="../media/image90.wmf"/><Relationship Id="rId4" Type="http://schemas.openxmlformats.org/officeDocument/2006/relationships/oleObject" Target="../embeddings/oleObject1.bin"/></Relationships>
</file>

<file path=ppt/slides/_rels/slide64.xml.rels><?xml version="1.0" encoding="UTF-8" standalone="yes"?>
<Relationships xmlns="http://schemas.openxmlformats.org/package/2006/relationships"><Relationship Id="rId3" Type="http://schemas.openxmlformats.org/officeDocument/2006/relationships/image" Target="../media/image210.png"/><Relationship Id="rId1" Type="http://schemas.openxmlformats.org/officeDocument/2006/relationships/slideLayout" Target="../slideLayouts/slideLayout25.xml"/><Relationship Id="rId5" Type="http://schemas.openxmlformats.org/officeDocument/2006/relationships/image" Target="../media/image91.wmf"/><Relationship Id="rId4"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5.xml"/><Relationship Id="rId5" Type="http://schemas.openxmlformats.org/officeDocument/2006/relationships/image" Target="../media/image96.png"/><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7.xml"/></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7.xml"/></Relationships>
</file>

<file path=ppt/slides/_rels/slide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1.png"/><Relationship Id="rId1" Type="http://schemas.openxmlformats.org/officeDocument/2006/relationships/slideLayout" Target="../slideLayouts/slideLayout25.xml"/><Relationship Id="rId4" Type="http://schemas.openxmlformats.org/officeDocument/2006/relationships/image" Target="../media/image38.png"/></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7.xml"/></Relationships>
</file>

<file path=ppt/slides/_rels/slide8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7.xml"/></Relationships>
</file>

<file path=ppt/slides/_rels/slide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FjizPOgzplA&amp;t=1s" TargetMode="External"/><Relationship Id="rId2" Type="http://schemas.openxmlformats.org/officeDocument/2006/relationships/hyperlink" Target="https://www.youtube.com/@tony0731" TargetMode="External"/><Relationship Id="rId1" Type="http://schemas.openxmlformats.org/officeDocument/2006/relationships/slideLayout" Target="../slideLayouts/slideLayout14.xml"/><Relationship Id="rId4" Type="http://schemas.openxmlformats.org/officeDocument/2006/relationships/hyperlink" Target="https://www.youtube.com/redirect?event=video_description&amp;redir_token=QUFFLUhqbi1FMDR2elhYOVd0MS1sVjhBNXF2MDBVSHFEUXxBQ3Jtc0tscWZiMFYyeWJ4STdrU01EVExNUVBuUzRYNnREZXBWcU5Pek02aWp2MDZ5Y2gyTTB5M3diN2E5RUZ2NXFIVFU0NjRfV0htZG1yaENFZlVsem9ocU94STNnSENlQ2hyQS1ycG5Ia2ZjMFFTRkRCcnRCMA&amp;q=https%3A%2F%2Fdocs.google.com%2Fpresentation%2Fd%2F1Aks5rOZ5icgyaYsaFxd9UMkrAgIhotNRsbIquQXPpLo%2Fedit%3Fusp%3Dsharing&amp;v=FjizPOgzpl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watch?v=8fGhIvn7Ti4&amp;t=684s" TargetMode="External"/><Relationship Id="rId2" Type="http://schemas.openxmlformats.org/officeDocument/2006/relationships/hyperlink" Target="https://www.youtube.com/@tony0731" TargetMode="External"/><Relationship Id="rId1" Type="http://schemas.openxmlformats.org/officeDocument/2006/relationships/slideLayout" Target="../slideLayouts/slideLayout14.xml"/><Relationship Id="rId4" Type="http://schemas.openxmlformats.org/officeDocument/2006/relationships/hyperlink" Target="https://www.youtube.com/redirect?event=video_description&amp;redir_token=QUFFLUhqa1Vuc1NsNm1qSkpsbDVlUnN2RjNKbVhnZUhqd3xBQ3Jtc0ttWDF6LWpNSDV3SlRyVkFRSld4OHRiemF6VE5MYUlLM0tjNWh6YUF3NnNHMk84RzFTRExyN0VySFRPMF80YUJfazV2MU9jTUdERHRQeVFteE1VajgwenBhWmJNUG1yZ3V5d3pVZ0JlN3h0aURlTHd6OA&amp;q=https%3A%2F%2Fdocs.google.com%2Fpresentation%2Fd%2F1Jv3PCnrOx_T_gZDcHTiNxv__s5DS4teJLH9psdlkrlY%2Fedit%3Fusp%3Dsharing&amp;v=8fGhIvn7Ti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323528" y="2036167"/>
            <a:ext cx="469872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 </a:t>
            </a:r>
            <a:r>
              <a:rPr lang="en-US" altLang="zh-TW" sz="44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Python</a:t>
            </a:r>
            <a:r>
              <a:rPr lang="zh-TW" altLang="en-US" sz="44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 </a:t>
            </a:r>
            <a:endPar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endParaRP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803109" y="3789040"/>
            <a:ext cx="7772400" cy="2505135"/>
          </a:xfrm>
          <a:ln>
            <a:noFill/>
          </a:ln>
        </p:spPr>
        <p:txBody>
          <a:bodyPr/>
          <a:lstStyle/>
          <a:p>
            <a:pPr algn="ctr"/>
            <a:r>
              <a:rPr lang="en-US" altLang="zh-TW" sz="4000">
                <a:solidFill>
                  <a:srgbClr val="0070C0"/>
                </a:solidFill>
                <a:effectLst>
                  <a:outerShdw blurRad="38100" dist="38100" dir="2700000" algn="tl">
                    <a:srgbClr val="000000">
                      <a:alpha val="43137"/>
                    </a:srgbClr>
                  </a:outerShdw>
                </a:effectLst>
              </a:rPr>
              <a:t>Chapter 03  </a:t>
            </a:r>
            <a:r>
              <a:rPr lang="zh-TW" altLang="en-US" sz="4000">
                <a:solidFill>
                  <a:srgbClr val="0070C0"/>
                </a:solidFill>
                <a:effectLst>
                  <a:outerShdw blurRad="38100" dist="38100" dir="2700000" algn="tl">
                    <a:srgbClr val="000000">
                      <a:alpha val="43137"/>
                    </a:srgbClr>
                  </a:outerShdw>
                </a:effectLst>
              </a:rPr>
              <a:t> 機器學習</a:t>
            </a:r>
            <a:br>
              <a:rPr lang="en-US" altLang="zh-TW" sz="4000" dirty="0">
                <a:solidFill>
                  <a:srgbClr val="0070C0"/>
                </a:solidFill>
              </a:rPr>
            </a:br>
            <a:br>
              <a:rPr lang="en-US" altLang="zh-TW" sz="4000" dirty="0">
                <a:solidFill>
                  <a:srgbClr val="0070C0"/>
                </a:solidFill>
              </a:rPr>
            </a:br>
            <a:r>
              <a:rPr lang="zh-TW" altLang="en-US" sz="4000" dirty="0">
                <a:solidFill>
                  <a:srgbClr val="0070C0"/>
                </a:solidFill>
              </a:rPr>
              <a:t>　　　　　　</a:t>
            </a:r>
            <a:r>
              <a:rPr lang="en-US" altLang="zh-TW" sz="1200" dirty="0">
                <a:solidFill>
                  <a:srgbClr val="0070C0"/>
                </a:solidFill>
              </a:rPr>
              <a:t>Artificial Intelligence A Modern Approach (3rd Edition)</a:t>
            </a:r>
            <a:endParaRPr lang="zh-TW" altLang="en-US" sz="1200" dirty="0">
              <a:solidFill>
                <a:srgbClr val="0070C0"/>
              </a:solidFill>
            </a:endParaRPr>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25CA1B-E480-48C8-94D5-433F5DB10437}"/>
              </a:ext>
            </a:extLst>
          </p:cNvPr>
          <p:cNvSpPr>
            <a:spLocks noGrp="1"/>
          </p:cNvSpPr>
          <p:nvPr>
            <p:ph type="title"/>
          </p:nvPr>
        </p:nvSpPr>
        <p:spPr/>
        <p:txBody>
          <a:bodyPr/>
          <a:lstStyle/>
          <a:p>
            <a:r>
              <a:rPr lang="zh-TW" dirty="0"/>
              <a:t>機器學習演算法的類型</a:t>
            </a:r>
          </a:p>
        </p:txBody>
      </p:sp>
      <p:sp>
        <p:nvSpPr>
          <p:cNvPr id="6" name="Content Placeholder 5">
            <a:extLst>
              <a:ext uri="{FF2B5EF4-FFF2-40B4-BE49-F238E27FC236}">
                <a16:creationId xmlns:a16="http://schemas.microsoft.com/office/drawing/2014/main" id="{C04B85C6-93C4-41D0-BF1A-074CBAA6E309}"/>
              </a:ext>
            </a:extLst>
          </p:cNvPr>
          <p:cNvSpPr>
            <a:spLocks noGrp="1"/>
          </p:cNvSpPr>
          <p:nvPr>
            <p:ph idx="1"/>
          </p:nvPr>
        </p:nvSpPr>
        <p:spPr>
          <a:xfrm>
            <a:off x="628650" y="1825625"/>
            <a:ext cx="8335838" cy="4351338"/>
          </a:xfrm>
        </p:spPr>
        <p:txBody>
          <a:bodyPr>
            <a:normAutofit fontScale="92500"/>
          </a:bodyPr>
          <a:lstStyle/>
          <a:p>
            <a:pPr marL="0" indent="0">
              <a:buNone/>
            </a:pPr>
            <a:r>
              <a:rPr lang="zh-TW" i="1" dirty="0"/>
              <a:t>數以千計的機器學習演算法，每年都有數百種新演算法</a:t>
            </a:r>
          </a:p>
          <a:p>
            <a:pPr marL="0" indent="0">
              <a:buNone/>
            </a:pPr>
            <a:endParaRPr lang="en-US" b="1" dirty="0"/>
          </a:p>
          <a:p>
            <a:r>
              <a:rPr lang="zh-TW" b="1" dirty="0"/>
              <a:t>監督（歸納</a:t>
            </a:r>
            <a:r>
              <a:rPr lang="zh-TW" b="1"/>
              <a:t>）學習</a:t>
            </a:r>
            <a:r>
              <a:rPr lang="en-US" altLang="zh-TW" b="1"/>
              <a:t> Supervised (inductive) learning</a:t>
            </a:r>
            <a:br>
              <a:rPr lang="en-US" b="1" dirty="0"/>
            </a:br>
            <a:r>
              <a:rPr lang="zh-TW" dirty="0"/>
              <a:t>訓練資料包括期望的輸出</a:t>
            </a:r>
            <a:br>
              <a:rPr lang="en-US" dirty="0"/>
            </a:br>
            <a:endParaRPr lang="en-US" dirty="0"/>
          </a:p>
          <a:p>
            <a:r>
              <a:rPr lang="zh-TW" altLang="en-US" b="1"/>
              <a:t>非</a:t>
            </a:r>
            <a:r>
              <a:rPr lang="zh-TW" b="1"/>
              <a:t>監督學習</a:t>
            </a:r>
            <a:r>
              <a:rPr lang="en-US" altLang="zh-TW" b="1"/>
              <a:t> Unsupervised learning</a:t>
            </a:r>
            <a:br>
              <a:rPr lang="en-US" b="1" dirty="0"/>
            </a:br>
            <a:r>
              <a:rPr lang="zh-TW" dirty="0"/>
              <a:t>訓練資料不包含期望</a:t>
            </a:r>
            <a:r>
              <a:rPr lang="zh-TW"/>
              <a:t>的輸出</a:t>
            </a:r>
            <a:r>
              <a:rPr lang="en-US" altLang="zh-TW"/>
              <a:t> Training data does not include desired outputs (labels </a:t>
            </a:r>
            <a:r>
              <a:rPr lang="zh-TW" altLang="en-US"/>
              <a:t>標籤</a:t>
            </a:r>
            <a:r>
              <a:rPr lang="en-US" altLang="zh-TW"/>
              <a:t>)</a:t>
            </a:r>
            <a:br>
              <a:rPr lang="en-US" dirty="0"/>
            </a:br>
            <a:endParaRPr lang="en-US" dirty="0"/>
          </a:p>
          <a:p>
            <a:r>
              <a:rPr lang="zh-TW" b="1" dirty="0"/>
              <a:t>半</a:t>
            </a:r>
            <a:r>
              <a:rPr lang="zh-TW" b="1"/>
              <a:t>監督學習</a:t>
            </a:r>
            <a:r>
              <a:rPr lang="en-US" altLang="zh-TW" b="1"/>
              <a:t> Semi-supervised learning</a:t>
            </a:r>
            <a:br>
              <a:rPr lang="en-US" b="1" dirty="0"/>
            </a:br>
            <a:r>
              <a:rPr lang="zh-TW" dirty="0"/>
              <a:t>訓練資料包括一些期望</a:t>
            </a:r>
            <a:r>
              <a:rPr lang="zh-TW"/>
              <a:t>的輸出</a:t>
            </a:r>
            <a:r>
              <a:rPr lang="en-US" altLang="zh-TW"/>
              <a:t> Training data includes a few desired outputs</a:t>
            </a:r>
            <a:br>
              <a:rPr lang="en-US" dirty="0"/>
            </a:br>
            <a:endParaRPr lang="en-US" dirty="0"/>
          </a:p>
          <a:p>
            <a:r>
              <a:rPr lang="zh-TW" b="1"/>
              <a:t>強化學習</a:t>
            </a:r>
            <a:r>
              <a:rPr lang="en-US" altLang="zh-TW" b="1"/>
              <a:t> Reinforcement learning</a:t>
            </a:r>
            <a:br>
              <a:rPr lang="en-US" b="1" dirty="0"/>
            </a:br>
            <a:r>
              <a:rPr lang="zh-TW" dirty="0"/>
              <a:t>從一系列動作中</a:t>
            </a:r>
            <a:r>
              <a:rPr lang="zh-TW"/>
              <a:t>獲得獎勵</a:t>
            </a:r>
            <a:r>
              <a:rPr lang="en-US" altLang="zh-TW"/>
              <a:t> Rewards from sequence of actions</a:t>
            </a:r>
            <a:endParaRPr lang="zh-TW" dirty="0"/>
          </a:p>
          <a:p>
            <a:endParaRPr lang="en-US" dirty="0"/>
          </a:p>
        </p:txBody>
      </p:sp>
    </p:spTree>
    <p:extLst>
      <p:ext uri="{BB962C8B-B14F-4D97-AF65-F5344CB8AC3E}">
        <p14:creationId xmlns:p14="http://schemas.microsoft.com/office/powerpoint/2010/main" val="3413242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25CA1B-E480-48C8-94D5-433F5DB10437}"/>
              </a:ext>
            </a:extLst>
          </p:cNvPr>
          <p:cNvSpPr>
            <a:spLocks noGrp="1"/>
          </p:cNvSpPr>
          <p:nvPr>
            <p:ph type="title"/>
          </p:nvPr>
        </p:nvSpPr>
        <p:spPr/>
        <p:txBody>
          <a:bodyPr/>
          <a:lstStyle/>
          <a:p>
            <a:r>
              <a:rPr lang="en-US" dirty="0"/>
              <a:t>Types of Machine Learning Algorithms</a:t>
            </a:r>
          </a:p>
        </p:txBody>
      </p:sp>
      <p:sp>
        <p:nvSpPr>
          <p:cNvPr id="6" name="Content Placeholder 5">
            <a:extLst>
              <a:ext uri="{FF2B5EF4-FFF2-40B4-BE49-F238E27FC236}">
                <a16:creationId xmlns:a16="http://schemas.microsoft.com/office/drawing/2014/main" id="{C04B85C6-93C4-41D0-BF1A-074CBAA6E309}"/>
              </a:ext>
            </a:extLst>
          </p:cNvPr>
          <p:cNvSpPr>
            <a:spLocks noGrp="1"/>
          </p:cNvSpPr>
          <p:nvPr>
            <p:ph idx="1"/>
          </p:nvPr>
        </p:nvSpPr>
        <p:spPr/>
        <p:txBody>
          <a:bodyPr>
            <a:normAutofit/>
          </a:bodyPr>
          <a:lstStyle/>
          <a:p>
            <a:pPr marL="0" indent="0">
              <a:buNone/>
            </a:pPr>
            <a:r>
              <a:rPr lang="en-US" i="1" dirty="0"/>
              <a:t>Thousands of machine learning algorithms, hundreds new every year</a:t>
            </a:r>
          </a:p>
          <a:p>
            <a:pPr marL="0" indent="0">
              <a:buNone/>
            </a:pPr>
            <a:endParaRPr lang="en-US" b="1" dirty="0"/>
          </a:p>
          <a:p>
            <a:r>
              <a:rPr lang="en-US" b="1" dirty="0"/>
              <a:t>Supervised (inductive) learning</a:t>
            </a:r>
            <a:br>
              <a:rPr lang="en-US" b="1" dirty="0"/>
            </a:br>
            <a:r>
              <a:rPr lang="en-US" dirty="0"/>
              <a:t>Training data includes desired outputs</a:t>
            </a:r>
            <a:br>
              <a:rPr lang="en-US" dirty="0"/>
            </a:br>
            <a:endParaRPr lang="en-US" dirty="0"/>
          </a:p>
          <a:p>
            <a:r>
              <a:rPr lang="en-US" b="1" dirty="0"/>
              <a:t>Unsupervised learning</a:t>
            </a:r>
            <a:br>
              <a:rPr lang="en-US" b="1" dirty="0"/>
            </a:br>
            <a:r>
              <a:rPr lang="en-US" dirty="0"/>
              <a:t>Training data does not include desired outputs</a:t>
            </a:r>
            <a:br>
              <a:rPr lang="en-US" dirty="0"/>
            </a:br>
            <a:endParaRPr lang="en-US" dirty="0"/>
          </a:p>
          <a:p>
            <a:r>
              <a:rPr lang="en-US" b="1" dirty="0"/>
              <a:t>Semi-supervised learning</a:t>
            </a:r>
            <a:br>
              <a:rPr lang="en-US" b="1" dirty="0"/>
            </a:br>
            <a:r>
              <a:rPr lang="en-US" dirty="0"/>
              <a:t>Training data includes a few desired outputs</a:t>
            </a:r>
            <a:br>
              <a:rPr lang="en-US" dirty="0"/>
            </a:br>
            <a:endParaRPr lang="en-US" dirty="0"/>
          </a:p>
          <a:p>
            <a:r>
              <a:rPr lang="en-US" b="1" dirty="0"/>
              <a:t>Reinforcement learning</a:t>
            </a:r>
            <a:br>
              <a:rPr lang="en-US" b="1" dirty="0"/>
            </a:br>
            <a:r>
              <a:rPr lang="en-US" dirty="0"/>
              <a:t>Rewards from sequence of actions</a:t>
            </a:r>
          </a:p>
          <a:p>
            <a:endParaRPr lang="en-US" dirty="0"/>
          </a:p>
        </p:txBody>
      </p:sp>
    </p:spTree>
    <p:extLst>
      <p:ext uri="{BB962C8B-B14F-4D97-AF65-F5344CB8AC3E}">
        <p14:creationId xmlns:p14="http://schemas.microsoft.com/office/powerpoint/2010/main" val="1094507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D04F-D06E-403C-9EDD-F13D20F1C7AA}"/>
              </a:ext>
            </a:extLst>
          </p:cNvPr>
          <p:cNvSpPr>
            <a:spLocks noGrp="1"/>
          </p:cNvSpPr>
          <p:nvPr>
            <p:ph type="title"/>
          </p:nvPr>
        </p:nvSpPr>
        <p:spPr/>
        <p:txBody>
          <a:bodyPr/>
          <a:lstStyle/>
          <a:p>
            <a:r>
              <a:rPr lang="en-US" dirty="0"/>
              <a:t>Components of a Machine </a:t>
            </a:r>
            <a:r>
              <a:rPr lang="en-US"/>
              <a:t>Learning Algorithm </a:t>
            </a:r>
            <a:r>
              <a:rPr lang="zh-TW" altLang="en-US"/>
              <a:t>機器學習演法三元件</a:t>
            </a:r>
            <a:endParaRPr lang="en-US" dirty="0"/>
          </a:p>
        </p:txBody>
      </p:sp>
      <p:sp>
        <p:nvSpPr>
          <p:cNvPr id="3" name="Content Placeholder 2">
            <a:extLst>
              <a:ext uri="{FF2B5EF4-FFF2-40B4-BE49-F238E27FC236}">
                <a16:creationId xmlns:a16="http://schemas.microsoft.com/office/drawing/2014/main" id="{70F10FCB-B931-4410-8B63-83D8AFB74F0A}"/>
              </a:ext>
            </a:extLst>
          </p:cNvPr>
          <p:cNvSpPr>
            <a:spLocks noGrp="1"/>
          </p:cNvSpPr>
          <p:nvPr>
            <p:ph idx="1"/>
          </p:nvPr>
        </p:nvSpPr>
        <p:spPr/>
        <p:txBody>
          <a:bodyPr>
            <a:normAutofit/>
          </a:bodyPr>
          <a:lstStyle/>
          <a:p>
            <a:pPr marL="0" indent="0">
              <a:buNone/>
            </a:pPr>
            <a:r>
              <a:rPr lang="en-US" b="1" i="1" dirty="0"/>
              <a:t>Model Structure </a:t>
            </a:r>
            <a:r>
              <a:rPr lang="en-US" dirty="0"/>
              <a:t>– Structure of the function the </a:t>
            </a:r>
            <a:r>
              <a:rPr lang="en-US"/>
              <a:t>algorithm learns</a:t>
            </a:r>
          </a:p>
          <a:p>
            <a:pPr marL="0" indent="0">
              <a:buNone/>
            </a:pPr>
            <a:r>
              <a:rPr lang="zh-TW" altLang="zh-TW" b="1" i="1"/>
              <a:t>模型結構</a:t>
            </a:r>
            <a:r>
              <a:rPr lang="zh-TW" altLang="zh-TW"/>
              <a:t>—演算法學習的函數結構</a:t>
            </a:r>
          </a:p>
          <a:p>
            <a:pPr marL="0" indent="0">
              <a:buNone/>
            </a:pPr>
            <a:endParaRPr lang="en-US" dirty="0"/>
          </a:p>
          <a:p>
            <a:pPr marL="0" indent="0">
              <a:buNone/>
            </a:pPr>
            <a:endParaRPr lang="en-US" dirty="0"/>
          </a:p>
          <a:p>
            <a:pPr marL="0" indent="0">
              <a:buNone/>
            </a:pPr>
            <a:r>
              <a:rPr lang="en-US" b="1" i="1" dirty="0"/>
              <a:t>Loss Function </a:t>
            </a:r>
            <a:r>
              <a:rPr lang="en-US" dirty="0"/>
              <a:t>– What the learning algorithm </a:t>
            </a:r>
            <a:r>
              <a:rPr lang="en-US"/>
              <a:t>optimizes for</a:t>
            </a:r>
          </a:p>
          <a:p>
            <a:pPr marL="0" indent="0">
              <a:buNone/>
            </a:pPr>
            <a:r>
              <a:rPr lang="zh-TW" altLang="zh-TW" b="1" i="1"/>
              <a:t>損失函數</a:t>
            </a:r>
            <a:r>
              <a:rPr lang="zh-TW" altLang="zh-TW"/>
              <a:t>－學習演算法最佳化的目標</a:t>
            </a:r>
          </a:p>
          <a:p>
            <a:pPr marL="0" indent="0">
              <a:buNone/>
            </a:pPr>
            <a:endParaRPr lang="en-US" altLang="zh-TW"/>
          </a:p>
          <a:p>
            <a:pPr marL="0" indent="0">
              <a:buNone/>
            </a:pPr>
            <a:endParaRPr lang="en-US" dirty="0"/>
          </a:p>
          <a:p>
            <a:pPr marL="0" indent="0">
              <a:buNone/>
            </a:pPr>
            <a:r>
              <a:rPr lang="en-US" b="1" i="1" dirty="0"/>
              <a:t>Optimization</a:t>
            </a:r>
            <a:r>
              <a:rPr lang="en-US" dirty="0"/>
              <a:t> – How the learning algorithm finds the </a:t>
            </a:r>
            <a:r>
              <a:rPr lang="en-US"/>
              <a:t>best model</a:t>
            </a:r>
          </a:p>
          <a:p>
            <a:pPr marL="0" indent="0">
              <a:buNone/>
            </a:pPr>
            <a:r>
              <a:rPr lang="zh-TW" altLang="zh-TW" b="1" i="1"/>
              <a:t>最佳化</a:t>
            </a:r>
            <a:r>
              <a:rPr lang="zh-TW" altLang="zh-TW"/>
              <a:t>－學習演算法如何找到最佳模型</a:t>
            </a:r>
          </a:p>
          <a:p>
            <a:pPr marL="0" indent="0">
              <a:buNone/>
            </a:pPr>
            <a:endParaRPr lang="en-US" dirty="0"/>
          </a:p>
        </p:txBody>
      </p:sp>
    </p:spTree>
    <p:extLst>
      <p:ext uri="{BB962C8B-B14F-4D97-AF65-F5344CB8AC3E}">
        <p14:creationId xmlns:p14="http://schemas.microsoft.com/office/powerpoint/2010/main" val="3006922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4B7CCC-ACC1-485A-8507-EADC83DD48F4}"/>
              </a:ext>
            </a:extLst>
          </p:cNvPr>
          <p:cNvSpPr>
            <a:spLocks noGrp="1"/>
          </p:cNvSpPr>
          <p:nvPr>
            <p:ph type="title"/>
          </p:nvPr>
        </p:nvSpPr>
        <p:spPr>
          <a:xfrm>
            <a:off x="628650" y="174966"/>
            <a:ext cx="7886700" cy="1478475"/>
          </a:xfrm>
        </p:spPr>
        <p:txBody>
          <a:bodyPr>
            <a:normAutofit fontScale="90000"/>
          </a:bodyPr>
          <a:lstStyle/>
          <a:p>
            <a:r>
              <a:rPr lang="en-US" dirty="0"/>
              <a:t>Components of an </a:t>
            </a:r>
            <a:r>
              <a:rPr lang="en-US"/>
              <a:t>ML Algorithm</a:t>
            </a:r>
            <a:br>
              <a:rPr lang="en-US" altLang="zh-TW" b="1" i="1"/>
            </a:br>
            <a:r>
              <a:rPr lang="zh-TW" altLang="zh-TW"/>
              <a:t>ML 演算法的組成部分</a:t>
            </a:r>
            <a:br>
              <a:rPr lang="en-US" dirty="0"/>
            </a:br>
            <a:r>
              <a:rPr lang="en-US" dirty="0"/>
              <a:t>	</a:t>
            </a:r>
            <a:r>
              <a:rPr lang="en-US" b="1" i="1">
                <a:solidFill>
                  <a:srgbClr val="0070C0"/>
                </a:solidFill>
              </a:rPr>
              <a:t>Model Structure</a:t>
            </a:r>
            <a:r>
              <a:rPr lang="zh-TW" altLang="zh-TW" b="1" i="1">
                <a:solidFill>
                  <a:srgbClr val="0070C0"/>
                </a:solidFill>
              </a:rPr>
              <a:t>模型結構</a:t>
            </a:r>
            <a:br>
              <a:rPr lang="en-US" altLang="zh-TW"/>
            </a:br>
            <a:r>
              <a:rPr lang="zh-TW" altLang="zh-TW"/>
              <a:t> </a:t>
            </a:r>
            <a:endParaRPr lang="en-US" b="1" i="1" dirty="0"/>
          </a:p>
        </p:txBody>
      </p:sp>
      <p:graphicFrame>
        <p:nvGraphicFramePr>
          <p:cNvPr id="4" name="Content Placeholder 12">
            <a:extLst>
              <a:ext uri="{FF2B5EF4-FFF2-40B4-BE49-F238E27FC236}">
                <a16:creationId xmlns:a16="http://schemas.microsoft.com/office/drawing/2014/main" id="{AB4EC1DA-F490-4DA4-AC5E-5E437B276115}"/>
              </a:ext>
            </a:extLst>
          </p:cNvPr>
          <p:cNvGraphicFramePr>
            <a:graphicFrameLocks/>
          </p:cNvGraphicFramePr>
          <p:nvPr/>
        </p:nvGraphicFramePr>
        <p:xfrm>
          <a:off x="87261" y="2213777"/>
          <a:ext cx="3220063" cy="1528763"/>
        </p:xfrm>
        <a:graphic>
          <a:graphicData uri="http://schemas.openxmlformats.org/drawingml/2006/table">
            <a:tbl>
              <a:tblPr>
                <a:tableStyleId>{616DA210-FB5B-4158-B5E0-FEB733F419BA}</a:tableStyleId>
              </a:tblPr>
              <a:tblGrid>
                <a:gridCol w="694430">
                  <a:extLst>
                    <a:ext uri="{9D8B030D-6E8A-4147-A177-3AD203B41FA5}">
                      <a16:colId xmlns:a16="http://schemas.microsoft.com/office/drawing/2014/main" val="1631931797"/>
                    </a:ext>
                  </a:extLst>
                </a:gridCol>
                <a:gridCol w="535092">
                  <a:extLst>
                    <a:ext uri="{9D8B030D-6E8A-4147-A177-3AD203B41FA5}">
                      <a16:colId xmlns:a16="http://schemas.microsoft.com/office/drawing/2014/main" val="1714572897"/>
                    </a:ext>
                  </a:extLst>
                </a:gridCol>
                <a:gridCol w="563630">
                  <a:extLst>
                    <a:ext uri="{9D8B030D-6E8A-4147-A177-3AD203B41FA5}">
                      <a16:colId xmlns:a16="http://schemas.microsoft.com/office/drawing/2014/main" val="3494330228"/>
                    </a:ext>
                  </a:extLst>
                </a:gridCol>
                <a:gridCol w="456611">
                  <a:extLst>
                    <a:ext uri="{9D8B030D-6E8A-4147-A177-3AD203B41FA5}">
                      <a16:colId xmlns:a16="http://schemas.microsoft.com/office/drawing/2014/main" val="3177192878"/>
                    </a:ext>
                  </a:extLst>
                </a:gridCol>
                <a:gridCol w="447099">
                  <a:extLst>
                    <a:ext uri="{9D8B030D-6E8A-4147-A177-3AD203B41FA5}">
                      <a16:colId xmlns:a16="http://schemas.microsoft.com/office/drawing/2014/main" val="2518910766"/>
                    </a:ext>
                  </a:extLst>
                </a:gridCol>
                <a:gridCol w="523201">
                  <a:extLst>
                    <a:ext uri="{9D8B030D-6E8A-4147-A177-3AD203B41FA5}">
                      <a16:colId xmlns:a16="http://schemas.microsoft.com/office/drawing/2014/main" val="1634566602"/>
                    </a:ext>
                  </a:extLst>
                </a:gridCol>
              </a:tblGrid>
              <a:tr h="285750">
                <a:tc>
                  <a:txBody>
                    <a:bodyPr/>
                    <a:lstStyle/>
                    <a:p>
                      <a:pPr algn="ctr" fontAlgn="ctr"/>
                      <a:r>
                        <a:rPr lang="en-US" sz="800" b="1" u="none" strike="noStrike" dirty="0">
                          <a:effectLst/>
                        </a:rPr>
                        <a:t>Book Title</a:t>
                      </a:r>
                      <a:endParaRPr lang="en-US" sz="800" b="1" i="0" u="none" strike="noStrike" dirty="0">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Number of Pages</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Year Published</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Genre</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dirty="0" err="1">
                          <a:effectLst/>
                        </a:rPr>
                        <a:t>HasWord</a:t>
                      </a:r>
                      <a:r>
                        <a:rPr lang="en-US" sz="800" b="1" u="none" strike="noStrike" dirty="0">
                          <a:effectLst/>
                        </a:rPr>
                        <a:t>(Robot)</a:t>
                      </a:r>
                      <a:endParaRPr lang="en-US" sz="800" b="1" i="0" u="none" strike="noStrike" dirty="0">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dirty="0">
                          <a:effectLst/>
                        </a:rPr>
                        <a:t>Author ID</a:t>
                      </a:r>
                      <a:endParaRPr lang="en-US" sz="800" b="1" i="0" u="none" strike="noStrike" dirty="0">
                        <a:solidFill>
                          <a:srgbClr val="FFFFFF"/>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630624793"/>
                  </a:ext>
                </a:extLst>
              </a:tr>
              <a:tr h="371475">
                <a:tc>
                  <a:txBody>
                    <a:bodyPr/>
                    <a:lstStyle/>
                    <a:p>
                      <a:pPr algn="ctr" fontAlgn="ctr"/>
                      <a:r>
                        <a:rPr lang="en-US" sz="800" u="none" strike="noStrike">
                          <a:effectLst/>
                        </a:rPr>
                        <a:t>Gone With The Wind</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1037</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1936</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Historical Romance</a:t>
                      </a:r>
                      <a:endParaRPr lang="en-US" sz="8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0</a:t>
                      </a:r>
                      <a:endParaRPr lang="en-US" sz="800" b="0" i="0" u="none" strike="noStrike" dirty="0">
                        <a:solidFill>
                          <a:srgbClr val="222222"/>
                        </a:solidFill>
                        <a:effectLst/>
                        <a:latin typeface="Arial" panose="020B0604020202020204" pitchFamily="34" charset="0"/>
                      </a:endParaRPr>
                    </a:p>
                  </a:txBody>
                  <a:tcPr marL="7144" marR="7144" marT="7144" marB="0" anchor="ctr"/>
                </a:tc>
                <a:tc>
                  <a:txBody>
                    <a:bodyPr/>
                    <a:lstStyle/>
                    <a:p>
                      <a:pPr algn="ctr" fontAlgn="ctr"/>
                      <a:r>
                        <a:rPr lang="en-US" sz="800" u="none" strike="noStrike" dirty="0">
                          <a:effectLst/>
                        </a:rPr>
                        <a:t>1001</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43445966"/>
                  </a:ext>
                </a:extLst>
              </a:tr>
              <a:tr h="300038">
                <a:tc>
                  <a:txBody>
                    <a:bodyPr/>
                    <a:lstStyle/>
                    <a:p>
                      <a:pPr algn="ctr" fontAlgn="ctr"/>
                      <a:r>
                        <a:rPr lang="en-US" sz="800" u="none" strike="noStrike">
                          <a:effectLst/>
                        </a:rPr>
                        <a:t>For Whom the Bell Tolls</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480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1940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War Drama</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0</a:t>
                      </a:r>
                      <a:endParaRPr lang="en-US" sz="800" b="0" i="0" u="none" strike="noStrike">
                        <a:solidFill>
                          <a:srgbClr val="2B2B2B"/>
                        </a:solidFill>
                        <a:effectLst/>
                        <a:latin typeface="Inherit"/>
                      </a:endParaRPr>
                    </a:p>
                  </a:txBody>
                  <a:tcPr marL="7144" marR="7144" marT="7144" marB="0" anchor="ctr"/>
                </a:tc>
                <a:tc>
                  <a:txBody>
                    <a:bodyPr/>
                    <a:lstStyle/>
                    <a:p>
                      <a:pPr algn="ctr" fontAlgn="ctr"/>
                      <a:r>
                        <a:rPr lang="en-US" sz="800" u="none" strike="noStrike" dirty="0">
                          <a:effectLst/>
                        </a:rPr>
                        <a:t>1010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12175247"/>
                  </a:ext>
                </a:extLst>
              </a:tr>
              <a:tr h="285750">
                <a:tc>
                  <a:txBody>
                    <a:bodyPr/>
                    <a:lstStyle/>
                    <a:p>
                      <a:pPr algn="ctr" fontAlgn="ctr"/>
                      <a:r>
                        <a:rPr lang="en-US" sz="800" u="none" strike="noStrike">
                          <a:effectLst/>
                        </a:rPr>
                        <a:t>I, Robot</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253</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1980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Science Fiction</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1020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3984232688"/>
                  </a:ext>
                </a:extLst>
              </a:tr>
              <a:tr h="285750">
                <a:tc>
                  <a:txBody>
                    <a:bodyPr/>
                    <a:lstStyle/>
                    <a:p>
                      <a:pPr algn="ctr" fontAlgn="ctr"/>
                      <a:r>
                        <a:rPr lang="en-US" sz="800" u="none" strike="noStrike">
                          <a:effectLst/>
                        </a:rPr>
                        <a:t>One Hundred Goodbyes</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2018</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Science Fiction</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1030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67564807"/>
                  </a:ext>
                </a:extLst>
              </a:tr>
            </a:tbl>
          </a:graphicData>
        </a:graphic>
      </p:graphicFrame>
      <p:graphicFrame>
        <p:nvGraphicFramePr>
          <p:cNvPr id="6" name="Content Placeholder 12">
            <a:extLst>
              <a:ext uri="{FF2B5EF4-FFF2-40B4-BE49-F238E27FC236}">
                <a16:creationId xmlns:a16="http://schemas.microsoft.com/office/drawing/2014/main" id="{5BAFE31F-8C33-472C-980D-13DFA5A804EB}"/>
              </a:ext>
            </a:extLst>
          </p:cNvPr>
          <p:cNvGraphicFramePr>
            <a:graphicFrameLocks/>
          </p:cNvGraphicFramePr>
          <p:nvPr/>
        </p:nvGraphicFramePr>
        <p:xfrm>
          <a:off x="3397891" y="2213777"/>
          <a:ext cx="475637" cy="1528763"/>
        </p:xfrm>
        <a:graphic>
          <a:graphicData uri="http://schemas.openxmlformats.org/drawingml/2006/table">
            <a:tbl>
              <a:tblPr>
                <a:tableStyleId>{616DA210-FB5B-4158-B5E0-FEB733F419BA}</a:tableStyleId>
              </a:tblPr>
              <a:tblGrid>
                <a:gridCol w="475637">
                  <a:extLst>
                    <a:ext uri="{9D8B030D-6E8A-4147-A177-3AD203B41FA5}">
                      <a16:colId xmlns:a16="http://schemas.microsoft.com/office/drawing/2014/main" val="1455695211"/>
                    </a:ext>
                  </a:extLst>
                </a:gridCol>
              </a:tblGrid>
              <a:tr h="285750">
                <a:tc>
                  <a:txBody>
                    <a:bodyPr/>
                    <a:lstStyle/>
                    <a:p>
                      <a:pPr algn="ctr" fontAlgn="ctr"/>
                      <a:r>
                        <a:rPr lang="en-US" sz="800" b="1" u="none" strike="noStrike" dirty="0">
                          <a:effectLst/>
                        </a:rPr>
                        <a:t>Best Seller</a:t>
                      </a:r>
                      <a:endParaRPr lang="en-US" sz="800" b="1" i="0" u="none" strike="noStrike" dirty="0">
                        <a:solidFill>
                          <a:srgbClr val="FFFFFF"/>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630624793"/>
                  </a:ext>
                </a:extLst>
              </a:tr>
              <a:tr h="371475">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43445966"/>
                  </a:ext>
                </a:extLst>
              </a:tr>
              <a:tr h="300038">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12175247"/>
                  </a:ext>
                </a:extLst>
              </a:tr>
              <a:tr h="285750">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3984232688"/>
                  </a:ext>
                </a:extLst>
              </a:tr>
              <a:tr h="285750">
                <a:tc>
                  <a:txBody>
                    <a:bodyPr/>
                    <a:lstStyle/>
                    <a:p>
                      <a:pPr algn="ctr" fontAlgn="ctr"/>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67564807"/>
                  </a:ext>
                </a:extLst>
              </a:tr>
            </a:tbl>
          </a:graphicData>
        </a:graphic>
      </p:graphicFrame>
      <p:sp>
        <p:nvSpPr>
          <p:cNvPr id="16" name="TextBox 15">
            <a:extLst>
              <a:ext uri="{FF2B5EF4-FFF2-40B4-BE49-F238E27FC236}">
                <a16:creationId xmlns:a16="http://schemas.microsoft.com/office/drawing/2014/main" id="{59E33A85-F5D3-4C6A-9D74-E244D1354D6C}"/>
              </a:ext>
            </a:extLst>
          </p:cNvPr>
          <p:cNvSpPr txBox="1"/>
          <p:nvPr/>
        </p:nvSpPr>
        <p:spPr>
          <a:xfrm>
            <a:off x="4765876" y="2125266"/>
            <a:ext cx="4186688" cy="1892826"/>
          </a:xfrm>
          <a:prstGeom prst="rect">
            <a:avLst/>
          </a:prstGeom>
          <a:noFill/>
          <a:ln>
            <a:solidFill>
              <a:schemeClr val="tx1"/>
            </a:solidFill>
          </a:ln>
        </p:spPr>
        <p:txBody>
          <a:bodyPr wrap="square" rtlCol="0">
            <a:spAutoFit/>
          </a:bodyPr>
          <a:lstStyle/>
          <a:p>
            <a:pPr defTabSz="685800" fontAlgn="auto">
              <a:spcBef>
                <a:spcPts val="0"/>
              </a:spcBef>
              <a:spcAft>
                <a:spcPts val="0"/>
              </a:spcAft>
            </a:pPr>
            <a:endParaRPr kumimoji="0" lang="en-US" sz="900" dirty="0">
              <a:solidFill>
                <a:prstClr val="black"/>
              </a:solidFill>
              <a:latin typeface="Calibri" panose="020F0502020204030204"/>
              <a:ea typeface="+mn-ea"/>
            </a:endParaRPr>
          </a:p>
          <a:p>
            <a:pPr defTabSz="685800" fontAlgn="auto">
              <a:spcBef>
                <a:spcPts val="0"/>
              </a:spcBef>
              <a:spcAft>
                <a:spcPts val="0"/>
              </a:spcAft>
            </a:pPr>
            <a:r>
              <a:rPr kumimoji="0" lang="en-US" sz="900" dirty="0">
                <a:solidFill>
                  <a:prstClr val="black"/>
                </a:solidFill>
                <a:latin typeface="Calibri" panose="020F0502020204030204"/>
                <a:ea typeface="+mn-ea"/>
              </a:rPr>
              <a:t>def F(</a:t>
            </a:r>
            <a:r>
              <a:rPr kumimoji="0" lang="en-US" sz="900" dirty="0" err="1">
                <a:solidFill>
                  <a:prstClr val="black"/>
                </a:solidFill>
                <a:latin typeface="Calibri" panose="020F0502020204030204"/>
                <a:ea typeface="+mn-ea"/>
              </a:rPr>
              <a:t>BookTitle</a:t>
            </a:r>
            <a:r>
              <a:rPr kumimoji="0" lang="en-US" sz="900" dirty="0">
                <a:solidFill>
                  <a:prstClr val="black"/>
                </a:solidFill>
                <a:latin typeface="Calibri" panose="020F0502020204030204"/>
                <a:ea typeface="+mn-ea"/>
              </a:rPr>
              <a:t>, </a:t>
            </a:r>
            <a:r>
              <a:rPr kumimoji="0" lang="en-US" sz="900" dirty="0" err="1">
                <a:solidFill>
                  <a:prstClr val="black"/>
                </a:solidFill>
                <a:latin typeface="Calibri" panose="020F0502020204030204"/>
                <a:ea typeface="+mn-ea"/>
              </a:rPr>
              <a:t>NumberOfPages</a:t>
            </a:r>
            <a:r>
              <a:rPr kumimoji="0" lang="en-US" sz="900" dirty="0">
                <a:solidFill>
                  <a:prstClr val="black"/>
                </a:solidFill>
                <a:latin typeface="Calibri" panose="020F0502020204030204"/>
                <a:ea typeface="+mn-ea"/>
              </a:rPr>
              <a:t>, </a:t>
            </a:r>
            <a:r>
              <a:rPr kumimoji="0" lang="en-US" sz="900" dirty="0" err="1">
                <a:solidFill>
                  <a:prstClr val="black"/>
                </a:solidFill>
                <a:latin typeface="Calibri" panose="020F0502020204030204"/>
                <a:ea typeface="+mn-ea"/>
              </a:rPr>
              <a:t>YearPublished</a:t>
            </a:r>
            <a:r>
              <a:rPr kumimoji="0" lang="en-US" sz="900" dirty="0">
                <a:solidFill>
                  <a:prstClr val="black"/>
                </a:solidFill>
                <a:latin typeface="Calibri" panose="020F0502020204030204"/>
                <a:ea typeface="+mn-ea"/>
              </a:rPr>
              <a:t>, Genre, </a:t>
            </a:r>
            <a:r>
              <a:rPr kumimoji="0" lang="en-US" sz="900" dirty="0" err="1">
                <a:solidFill>
                  <a:prstClr val="black"/>
                </a:solidFill>
                <a:latin typeface="Calibri" panose="020F0502020204030204"/>
                <a:ea typeface="+mn-ea"/>
              </a:rPr>
              <a:t>HasWord</a:t>
            </a:r>
            <a:r>
              <a:rPr kumimoji="0" lang="en-US" sz="900" dirty="0">
                <a:solidFill>
                  <a:prstClr val="black"/>
                </a:solidFill>
                <a:latin typeface="Calibri" panose="020F0502020204030204"/>
                <a:ea typeface="+mn-ea"/>
              </a:rPr>
              <a:t>(Robot), </a:t>
            </a:r>
            <a:r>
              <a:rPr kumimoji="0" lang="en-US" sz="900" dirty="0" err="1">
                <a:solidFill>
                  <a:prstClr val="black"/>
                </a:solidFill>
                <a:latin typeface="Calibri" panose="020F0502020204030204"/>
                <a:ea typeface="+mn-ea"/>
              </a:rPr>
              <a:t>AuthorID</a:t>
            </a:r>
            <a:r>
              <a:rPr kumimoji="0" lang="en-US" sz="900" dirty="0">
                <a:solidFill>
                  <a:prstClr val="black"/>
                </a:solidFill>
                <a:latin typeface="Calibri" panose="020F0502020204030204"/>
                <a:ea typeface="+mn-ea"/>
              </a:rPr>
              <a:t>):</a:t>
            </a:r>
          </a:p>
          <a:p>
            <a:pPr defTabSz="685800" fontAlgn="auto">
              <a:spcBef>
                <a:spcPts val="0"/>
              </a:spcBef>
              <a:spcAft>
                <a:spcPts val="0"/>
              </a:spcAft>
            </a:pPr>
            <a:br>
              <a:rPr kumimoji="0" lang="en-US" sz="900" dirty="0">
                <a:solidFill>
                  <a:prstClr val="black"/>
                </a:solidFill>
                <a:latin typeface="Calibri" panose="020F0502020204030204"/>
                <a:ea typeface="+mn-ea"/>
              </a:rPr>
            </a:br>
            <a:r>
              <a:rPr kumimoji="0" lang="en-US" sz="900" dirty="0">
                <a:solidFill>
                  <a:prstClr val="black"/>
                </a:solidFill>
                <a:latin typeface="Calibri" panose="020F0502020204030204"/>
                <a:ea typeface="+mn-ea"/>
              </a:rPr>
              <a:t>     if </a:t>
            </a:r>
            <a:r>
              <a:rPr kumimoji="0" lang="en-US" sz="900" dirty="0" err="1">
                <a:solidFill>
                  <a:prstClr val="black"/>
                </a:solidFill>
                <a:latin typeface="Calibri" panose="020F0502020204030204"/>
                <a:ea typeface="+mn-ea"/>
              </a:rPr>
              <a:t>YearPublished</a:t>
            </a:r>
            <a:r>
              <a:rPr kumimoji="0" lang="en-US" sz="900" dirty="0">
                <a:solidFill>
                  <a:prstClr val="black"/>
                </a:solidFill>
                <a:latin typeface="Calibri" panose="020F0502020204030204"/>
                <a:ea typeface="+mn-ea"/>
              </a:rPr>
              <a:t> &gt; 1990:</a:t>
            </a:r>
          </a:p>
          <a:p>
            <a:pPr defTabSz="685800" fontAlgn="auto">
              <a:spcBef>
                <a:spcPts val="0"/>
              </a:spcBef>
              <a:spcAft>
                <a:spcPts val="0"/>
              </a:spcAft>
            </a:pPr>
            <a:r>
              <a:rPr kumimoji="0" lang="en-US" sz="900" dirty="0">
                <a:solidFill>
                  <a:prstClr val="black"/>
                </a:solidFill>
                <a:latin typeface="Calibri" panose="020F0502020204030204"/>
                <a:ea typeface="+mn-ea"/>
              </a:rPr>
              <a:t>          if Genre == “Science Fiction”:</a:t>
            </a:r>
          </a:p>
          <a:p>
            <a:pPr defTabSz="685800" fontAlgn="auto">
              <a:spcBef>
                <a:spcPts val="0"/>
              </a:spcBef>
              <a:spcAft>
                <a:spcPts val="0"/>
              </a:spcAft>
            </a:pPr>
            <a:r>
              <a:rPr kumimoji="0" lang="en-US" sz="900" dirty="0">
                <a:solidFill>
                  <a:prstClr val="black"/>
                </a:solidFill>
                <a:latin typeface="Calibri" panose="020F0502020204030204"/>
                <a:ea typeface="+mn-ea"/>
              </a:rPr>
              <a:t>               return 1</a:t>
            </a:r>
          </a:p>
          <a:p>
            <a:pPr defTabSz="685800" fontAlgn="auto">
              <a:spcBef>
                <a:spcPts val="0"/>
              </a:spcBef>
              <a:spcAft>
                <a:spcPts val="0"/>
              </a:spcAft>
            </a:pPr>
            <a:r>
              <a:rPr kumimoji="0" lang="en-US" sz="900" dirty="0">
                <a:solidFill>
                  <a:prstClr val="black"/>
                </a:solidFill>
                <a:latin typeface="Calibri" panose="020F0502020204030204"/>
                <a:ea typeface="+mn-ea"/>
              </a:rPr>
              <a:t>          else:</a:t>
            </a:r>
          </a:p>
          <a:p>
            <a:pPr defTabSz="685800" fontAlgn="auto">
              <a:spcBef>
                <a:spcPts val="0"/>
              </a:spcBef>
              <a:spcAft>
                <a:spcPts val="0"/>
              </a:spcAft>
            </a:pPr>
            <a:r>
              <a:rPr kumimoji="0" lang="en-US" sz="900" dirty="0">
                <a:solidFill>
                  <a:prstClr val="black"/>
                </a:solidFill>
                <a:latin typeface="Calibri" panose="020F0502020204030204"/>
                <a:ea typeface="+mn-ea"/>
              </a:rPr>
              <a:t>               return 0</a:t>
            </a:r>
          </a:p>
          <a:p>
            <a:pPr defTabSz="685800" fontAlgn="auto">
              <a:spcBef>
                <a:spcPts val="0"/>
              </a:spcBef>
              <a:spcAft>
                <a:spcPts val="0"/>
              </a:spcAft>
            </a:pPr>
            <a:r>
              <a:rPr kumimoji="0" lang="en-US" sz="900" dirty="0">
                <a:solidFill>
                  <a:prstClr val="black"/>
                </a:solidFill>
                <a:latin typeface="Calibri" panose="020F0502020204030204"/>
                <a:ea typeface="+mn-ea"/>
              </a:rPr>
              <a:t>     </a:t>
            </a:r>
            <a:r>
              <a:rPr kumimoji="0" lang="en-US" sz="900" dirty="0" err="1">
                <a:solidFill>
                  <a:prstClr val="black"/>
                </a:solidFill>
                <a:latin typeface="Calibri" panose="020F0502020204030204"/>
                <a:ea typeface="+mn-ea"/>
              </a:rPr>
              <a:t>elif</a:t>
            </a:r>
            <a:r>
              <a:rPr kumimoji="0" lang="en-US" sz="900" dirty="0">
                <a:solidFill>
                  <a:prstClr val="black"/>
                </a:solidFill>
                <a:latin typeface="Calibri" panose="020F0502020204030204"/>
                <a:ea typeface="+mn-ea"/>
              </a:rPr>
              <a:t> </a:t>
            </a:r>
            <a:r>
              <a:rPr kumimoji="0" lang="en-US" sz="900" dirty="0" err="1">
                <a:solidFill>
                  <a:prstClr val="black"/>
                </a:solidFill>
                <a:latin typeface="Calibri" panose="020F0502020204030204"/>
                <a:ea typeface="+mn-ea"/>
              </a:rPr>
              <a:t>AuthorID</a:t>
            </a:r>
            <a:r>
              <a:rPr kumimoji="0" lang="en-US" sz="900" dirty="0">
                <a:solidFill>
                  <a:prstClr val="black"/>
                </a:solidFill>
                <a:latin typeface="Calibri" panose="020F0502020204030204"/>
                <a:ea typeface="+mn-ea"/>
              </a:rPr>
              <a:t> == 1010:</a:t>
            </a:r>
          </a:p>
          <a:p>
            <a:pPr defTabSz="685800" fontAlgn="auto">
              <a:spcBef>
                <a:spcPts val="0"/>
              </a:spcBef>
              <a:spcAft>
                <a:spcPts val="0"/>
              </a:spcAft>
            </a:pPr>
            <a:r>
              <a:rPr kumimoji="0" lang="en-US" sz="900" dirty="0">
                <a:solidFill>
                  <a:prstClr val="black"/>
                </a:solidFill>
                <a:latin typeface="Calibri" panose="020F0502020204030204"/>
                <a:ea typeface="+mn-ea"/>
              </a:rPr>
              <a:t>          return 1</a:t>
            </a:r>
          </a:p>
          <a:p>
            <a:pPr defTabSz="685800" fontAlgn="auto">
              <a:spcBef>
                <a:spcPts val="0"/>
              </a:spcBef>
              <a:spcAft>
                <a:spcPts val="0"/>
              </a:spcAft>
            </a:pPr>
            <a:r>
              <a:rPr kumimoji="0" lang="en-US" sz="900" dirty="0">
                <a:solidFill>
                  <a:prstClr val="black"/>
                </a:solidFill>
                <a:latin typeface="Calibri" panose="020F0502020204030204"/>
                <a:ea typeface="+mn-ea"/>
              </a:rPr>
              <a:t>     else:</a:t>
            </a:r>
          </a:p>
          <a:p>
            <a:pPr defTabSz="685800" fontAlgn="auto">
              <a:spcBef>
                <a:spcPts val="0"/>
              </a:spcBef>
              <a:spcAft>
                <a:spcPts val="0"/>
              </a:spcAft>
            </a:pPr>
            <a:r>
              <a:rPr kumimoji="0" lang="en-US" sz="900" dirty="0">
                <a:solidFill>
                  <a:prstClr val="black"/>
                </a:solidFill>
                <a:latin typeface="Calibri" panose="020F0502020204030204"/>
                <a:ea typeface="+mn-ea"/>
              </a:rPr>
              <a:t>          return 0</a:t>
            </a:r>
          </a:p>
          <a:p>
            <a:pPr defTabSz="685800" fontAlgn="auto">
              <a:spcBef>
                <a:spcPts val="0"/>
              </a:spcBef>
              <a:spcAft>
                <a:spcPts val="0"/>
              </a:spcAft>
            </a:pPr>
            <a:r>
              <a:rPr kumimoji="0" lang="en-US" sz="900" dirty="0">
                <a:solidFill>
                  <a:prstClr val="black"/>
                </a:solidFill>
                <a:latin typeface="Calibri" panose="020F0502020204030204"/>
                <a:ea typeface="+mn-ea"/>
              </a:rPr>
              <a:t>     </a:t>
            </a:r>
          </a:p>
        </p:txBody>
      </p:sp>
      <p:sp>
        <p:nvSpPr>
          <p:cNvPr id="7" name="TextBox 6">
            <a:extLst>
              <a:ext uri="{FF2B5EF4-FFF2-40B4-BE49-F238E27FC236}">
                <a16:creationId xmlns:a16="http://schemas.microsoft.com/office/drawing/2014/main" id="{8C8ACE19-33C2-42A0-95C4-851FC489B7F9}"/>
              </a:ext>
            </a:extLst>
          </p:cNvPr>
          <p:cNvSpPr txBox="1"/>
          <p:nvPr/>
        </p:nvSpPr>
        <p:spPr>
          <a:xfrm>
            <a:off x="6222831" y="1848267"/>
            <a:ext cx="1125436" cy="300082"/>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Decision Tree</a:t>
            </a:r>
          </a:p>
        </p:txBody>
      </p:sp>
      <p:sp>
        <p:nvSpPr>
          <p:cNvPr id="17" name="TextBox 16">
            <a:extLst>
              <a:ext uri="{FF2B5EF4-FFF2-40B4-BE49-F238E27FC236}">
                <a16:creationId xmlns:a16="http://schemas.microsoft.com/office/drawing/2014/main" id="{06D5FF64-2040-4A1E-B95C-500734CC8F34}"/>
              </a:ext>
            </a:extLst>
          </p:cNvPr>
          <p:cNvSpPr txBox="1"/>
          <p:nvPr/>
        </p:nvSpPr>
        <p:spPr>
          <a:xfrm>
            <a:off x="4765875" y="4365933"/>
            <a:ext cx="4186689" cy="1061829"/>
          </a:xfrm>
          <a:prstGeom prst="rect">
            <a:avLst/>
          </a:prstGeom>
          <a:noFill/>
          <a:ln>
            <a:solidFill>
              <a:schemeClr val="tx1"/>
            </a:solidFill>
          </a:ln>
        </p:spPr>
        <p:txBody>
          <a:bodyPr wrap="square" rtlCol="0">
            <a:spAutoFit/>
          </a:bodyPr>
          <a:lstStyle/>
          <a:p>
            <a:pPr defTabSz="685800" fontAlgn="auto">
              <a:spcBef>
                <a:spcPts val="0"/>
              </a:spcBef>
              <a:spcAft>
                <a:spcPts val="0"/>
              </a:spcAft>
            </a:pPr>
            <a:endParaRPr kumimoji="0" lang="en-US" sz="900" dirty="0">
              <a:solidFill>
                <a:prstClr val="black"/>
              </a:solidFill>
              <a:latin typeface="Calibri" panose="020F0502020204030204"/>
              <a:ea typeface="+mn-ea"/>
            </a:endParaRPr>
          </a:p>
          <a:p>
            <a:pPr defTabSz="685800" fontAlgn="auto">
              <a:spcBef>
                <a:spcPts val="0"/>
              </a:spcBef>
              <a:spcAft>
                <a:spcPts val="0"/>
              </a:spcAft>
            </a:pPr>
            <a:r>
              <a:rPr kumimoji="0" lang="en-US" sz="900" dirty="0">
                <a:solidFill>
                  <a:prstClr val="black"/>
                </a:solidFill>
                <a:latin typeface="Calibri" panose="020F0502020204030204"/>
                <a:ea typeface="+mn-ea"/>
              </a:rPr>
              <a:t>def F(</a:t>
            </a:r>
            <a:r>
              <a:rPr kumimoji="0" lang="en-US" sz="900" dirty="0" err="1">
                <a:solidFill>
                  <a:prstClr val="black"/>
                </a:solidFill>
                <a:latin typeface="Calibri" panose="020F0502020204030204"/>
                <a:ea typeface="+mn-ea"/>
              </a:rPr>
              <a:t>BookTitle</a:t>
            </a:r>
            <a:r>
              <a:rPr kumimoji="0" lang="en-US" sz="900" dirty="0">
                <a:solidFill>
                  <a:prstClr val="black"/>
                </a:solidFill>
                <a:latin typeface="Calibri" panose="020F0502020204030204"/>
                <a:ea typeface="+mn-ea"/>
              </a:rPr>
              <a:t>, </a:t>
            </a:r>
            <a:r>
              <a:rPr kumimoji="0" lang="en-US" sz="900" dirty="0" err="1">
                <a:solidFill>
                  <a:prstClr val="black"/>
                </a:solidFill>
                <a:latin typeface="Calibri" panose="020F0502020204030204"/>
                <a:ea typeface="+mn-ea"/>
              </a:rPr>
              <a:t>NumberOfPages</a:t>
            </a:r>
            <a:r>
              <a:rPr kumimoji="0" lang="en-US" sz="900" dirty="0">
                <a:solidFill>
                  <a:prstClr val="black"/>
                </a:solidFill>
                <a:latin typeface="Calibri" panose="020F0502020204030204"/>
                <a:ea typeface="+mn-ea"/>
              </a:rPr>
              <a:t>, </a:t>
            </a:r>
            <a:r>
              <a:rPr kumimoji="0" lang="en-US" sz="900" dirty="0" err="1">
                <a:solidFill>
                  <a:prstClr val="black"/>
                </a:solidFill>
                <a:latin typeface="Calibri" panose="020F0502020204030204"/>
                <a:ea typeface="+mn-ea"/>
              </a:rPr>
              <a:t>YearPublished</a:t>
            </a:r>
            <a:r>
              <a:rPr kumimoji="0" lang="en-US" sz="900" dirty="0">
                <a:solidFill>
                  <a:prstClr val="black"/>
                </a:solidFill>
                <a:latin typeface="Calibri" panose="020F0502020204030204"/>
                <a:ea typeface="+mn-ea"/>
              </a:rPr>
              <a:t>, Genre, </a:t>
            </a:r>
            <a:r>
              <a:rPr kumimoji="0" lang="en-US" sz="900" dirty="0" err="1">
                <a:solidFill>
                  <a:prstClr val="black"/>
                </a:solidFill>
                <a:latin typeface="Calibri" panose="020F0502020204030204"/>
                <a:ea typeface="+mn-ea"/>
              </a:rPr>
              <a:t>HasWord</a:t>
            </a:r>
            <a:r>
              <a:rPr kumimoji="0" lang="en-US" sz="900" dirty="0">
                <a:solidFill>
                  <a:prstClr val="black"/>
                </a:solidFill>
                <a:latin typeface="Calibri" panose="020F0502020204030204"/>
                <a:ea typeface="+mn-ea"/>
              </a:rPr>
              <a:t>(Robot), </a:t>
            </a:r>
            <a:r>
              <a:rPr kumimoji="0" lang="en-US" sz="900" dirty="0" err="1">
                <a:solidFill>
                  <a:prstClr val="black"/>
                </a:solidFill>
                <a:latin typeface="Calibri" panose="020F0502020204030204"/>
                <a:ea typeface="+mn-ea"/>
              </a:rPr>
              <a:t>AuthorID</a:t>
            </a:r>
            <a:r>
              <a:rPr kumimoji="0" lang="en-US" sz="900" dirty="0">
                <a:solidFill>
                  <a:prstClr val="black"/>
                </a:solidFill>
                <a:latin typeface="Calibri" panose="020F0502020204030204"/>
                <a:ea typeface="+mn-ea"/>
              </a:rPr>
              <a:t>):</a:t>
            </a:r>
          </a:p>
          <a:p>
            <a:pPr defTabSz="685800" fontAlgn="auto">
              <a:spcBef>
                <a:spcPts val="0"/>
              </a:spcBef>
              <a:spcAft>
                <a:spcPts val="0"/>
              </a:spcAft>
            </a:pPr>
            <a:r>
              <a:rPr kumimoji="0" lang="en-US" sz="900" dirty="0">
                <a:solidFill>
                  <a:prstClr val="black"/>
                </a:solidFill>
                <a:latin typeface="Calibri" panose="020F0502020204030204"/>
                <a:ea typeface="+mn-ea"/>
              </a:rPr>
              <a:t>      </a:t>
            </a:r>
          </a:p>
          <a:p>
            <a:pPr defTabSz="685800" fontAlgn="auto">
              <a:spcBef>
                <a:spcPts val="0"/>
              </a:spcBef>
              <a:spcAft>
                <a:spcPts val="0"/>
              </a:spcAft>
            </a:pPr>
            <a:r>
              <a:rPr kumimoji="0" lang="en-US" sz="900" dirty="0">
                <a:solidFill>
                  <a:prstClr val="black"/>
                </a:solidFill>
                <a:latin typeface="Calibri" panose="020F0502020204030204"/>
                <a:ea typeface="+mn-ea"/>
              </a:rPr>
              <a:t>     sum = 0.5 * </a:t>
            </a:r>
            <a:r>
              <a:rPr kumimoji="0" lang="en-US" sz="900" dirty="0" err="1">
                <a:solidFill>
                  <a:prstClr val="black"/>
                </a:solidFill>
                <a:latin typeface="Calibri" panose="020F0502020204030204"/>
                <a:ea typeface="+mn-ea"/>
              </a:rPr>
              <a:t>NumberOfPages</a:t>
            </a:r>
            <a:r>
              <a:rPr kumimoji="0" lang="en-US" sz="900" dirty="0">
                <a:solidFill>
                  <a:prstClr val="black"/>
                </a:solidFill>
                <a:latin typeface="Calibri" panose="020F0502020204030204"/>
                <a:ea typeface="+mn-ea"/>
              </a:rPr>
              <a:t> + 0.75 * </a:t>
            </a:r>
            <a:r>
              <a:rPr kumimoji="0" lang="en-US" sz="900" dirty="0" err="1">
                <a:solidFill>
                  <a:prstClr val="black"/>
                </a:solidFill>
                <a:latin typeface="Calibri" panose="020F0502020204030204"/>
                <a:ea typeface="+mn-ea"/>
              </a:rPr>
              <a:t>YearPublished</a:t>
            </a:r>
            <a:r>
              <a:rPr kumimoji="0" lang="en-US" sz="900" dirty="0">
                <a:solidFill>
                  <a:prstClr val="black"/>
                </a:solidFill>
                <a:latin typeface="Calibri" panose="020F0502020204030204"/>
                <a:ea typeface="+mn-ea"/>
              </a:rPr>
              <a:t> + 0.1 * </a:t>
            </a:r>
            <a:r>
              <a:rPr kumimoji="0" lang="en-US" sz="900" dirty="0" err="1">
                <a:solidFill>
                  <a:prstClr val="black"/>
                </a:solidFill>
                <a:latin typeface="Calibri" panose="020F0502020204030204"/>
                <a:ea typeface="+mn-ea"/>
              </a:rPr>
              <a:t>AuthorID</a:t>
            </a:r>
            <a:endParaRPr kumimoji="0" lang="en-US" sz="900" dirty="0">
              <a:solidFill>
                <a:prstClr val="black"/>
              </a:solidFill>
              <a:latin typeface="Calibri" panose="020F0502020204030204"/>
              <a:ea typeface="+mn-ea"/>
            </a:endParaRPr>
          </a:p>
          <a:p>
            <a:pPr defTabSz="685800" fontAlgn="auto">
              <a:spcBef>
                <a:spcPts val="0"/>
              </a:spcBef>
              <a:spcAft>
                <a:spcPts val="0"/>
              </a:spcAft>
            </a:pPr>
            <a:endParaRPr kumimoji="0" lang="en-US" sz="900" dirty="0">
              <a:solidFill>
                <a:prstClr val="black"/>
              </a:solidFill>
              <a:latin typeface="Calibri" panose="020F0502020204030204"/>
              <a:ea typeface="+mn-ea"/>
            </a:endParaRPr>
          </a:p>
          <a:p>
            <a:pPr defTabSz="685800" fontAlgn="auto">
              <a:spcBef>
                <a:spcPts val="0"/>
              </a:spcBef>
              <a:spcAft>
                <a:spcPts val="0"/>
              </a:spcAft>
            </a:pPr>
            <a:r>
              <a:rPr kumimoji="0" lang="en-US" sz="900" dirty="0">
                <a:solidFill>
                  <a:prstClr val="black"/>
                </a:solidFill>
                <a:latin typeface="Calibri" panose="020F0502020204030204"/>
                <a:ea typeface="+mn-ea"/>
              </a:rPr>
              <a:t>     return 1 if sum &gt; 2000 else 0</a:t>
            </a:r>
            <a:br>
              <a:rPr kumimoji="0" lang="en-US" sz="900" dirty="0">
                <a:solidFill>
                  <a:prstClr val="black"/>
                </a:solidFill>
                <a:latin typeface="Calibri" panose="020F0502020204030204"/>
                <a:ea typeface="+mn-ea"/>
              </a:rPr>
            </a:br>
            <a:r>
              <a:rPr kumimoji="0" lang="en-US" sz="900" dirty="0">
                <a:solidFill>
                  <a:prstClr val="black"/>
                </a:solidFill>
                <a:latin typeface="Calibri" panose="020F0502020204030204"/>
                <a:ea typeface="+mn-ea"/>
              </a:rPr>
              <a:t>     </a:t>
            </a:r>
          </a:p>
        </p:txBody>
      </p:sp>
      <p:sp>
        <p:nvSpPr>
          <p:cNvPr id="18" name="TextBox 17">
            <a:extLst>
              <a:ext uri="{FF2B5EF4-FFF2-40B4-BE49-F238E27FC236}">
                <a16:creationId xmlns:a16="http://schemas.microsoft.com/office/drawing/2014/main" id="{E722E90E-8CAB-4865-962E-CEC4D6071626}"/>
              </a:ext>
            </a:extLst>
          </p:cNvPr>
          <p:cNvSpPr txBox="1"/>
          <p:nvPr/>
        </p:nvSpPr>
        <p:spPr>
          <a:xfrm>
            <a:off x="6222831" y="4133508"/>
            <a:ext cx="1114408" cy="300082"/>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Linear Model</a:t>
            </a:r>
          </a:p>
        </p:txBody>
      </p:sp>
      <p:graphicFrame>
        <p:nvGraphicFramePr>
          <p:cNvPr id="19" name="Content Placeholder 12">
            <a:extLst>
              <a:ext uri="{FF2B5EF4-FFF2-40B4-BE49-F238E27FC236}">
                <a16:creationId xmlns:a16="http://schemas.microsoft.com/office/drawing/2014/main" id="{C3BD3F8D-2F76-468E-9FA7-AAC59A924700}"/>
              </a:ext>
            </a:extLst>
          </p:cNvPr>
          <p:cNvGraphicFramePr>
            <a:graphicFrameLocks/>
          </p:cNvGraphicFramePr>
          <p:nvPr/>
        </p:nvGraphicFramePr>
        <p:xfrm>
          <a:off x="4037033" y="2211488"/>
          <a:ext cx="475637" cy="1528511"/>
        </p:xfrm>
        <a:graphic>
          <a:graphicData uri="http://schemas.openxmlformats.org/drawingml/2006/table">
            <a:tbl>
              <a:tblPr>
                <a:tableStyleId>{616DA210-FB5B-4158-B5E0-FEB733F419BA}</a:tableStyleId>
              </a:tblPr>
              <a:tblGrid>
                <a:gridCol w="475637">
                  <a:extLst>
                    <a:ext uri="{9D8B030D-6E8A-4147-A177-3AD203B41FA5}">
                      <a16:colId xmlns:a16="http://schemas.microsoft.com/office/drawing/2014/main" val="1455695211"/>
                    </a:ext>
                  </a:extLst>
                </a:gridCol>
              </a:tblGrid>
              <a:tr h="285703">
                <a:tc>
                  <a:txBody>
                    <a:bodyPr/>
                    <a:lstStyle/>
                    <a:p>
                      <a:pPr algn="ctr" fontAlgn="ctr"/>
                      <a:r>
                        <a:rPr lang="en-US" sz="800" b="1" u="none" strike="noStrike" dirty="0">
                          <a:effectLst/>
                        </a:rPr>
                        <a:t>F(X)</a:t>
                      </a:r>
                      <a:endParaRPr lang="en-US" sz="800" b="1" i="0" u="none" strike="noStrike" dirty="0">
                        <a:solidFill>
                          <a:srgbClr val="FFFFFF"/>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630624793"/>
                  </a:ext>
                </a:extLst>
              </a:tr>
              <a:tr h="371414">
                <a:tc>
                  <a:txBody>
                    <a:bodyPr/>
                    <a:lstStyle/>
                    <a:p>
                      <a:pPr algn="ctr" fontAlgn="ctr"/>
                      <a:r>
                        <a:rPr lang="en-US" sz="800" b="0" i="0" u="none" strike="noStrike" dirty="0">
                          <a:solidFill>
                            <a:srgbClr val="000000"/>
                          </a:solidFill>
                          <a:effectLst/>
                          <a:latin typeface="Calibri" panose="020F0502020204030204" pitchFamily="34" charset="0"/>
                        </a:rPr>
                        <a:t>0</a:t>
                      </a:r>
                    </a:p>
                  </a:txBody>
                  <a:tcPr marL="7144" marR="7144" marT="7144" marB="0" anchor="ctr"/>
                </a:tc>
                <a:extLst>
                  <a:ext uri="{0D108BD9-81ED-4DB2-BD59-A6C34878D82A}">
                    <a16:rowId xmlns:a16="http://schemas.microsoft.com/office/drawing/2014/main" val="1243445966"/>
                  </a:ext>
                </a:extLst>
              </a:tr>
              <a:tr h="299988">
                <a:tc>
                  <a:txBody>
                    <a:bodyPr/>
                    <a:lstStyle/>
                    <a:p>
                      <a:pPr algn="ctr" fontAlgn="ctr"/>
                      <a:r>
                        <a:rPr lang="en-US" sz="800" b="0" i="0" u="none" strike="noStrike" dirty="0">
                          <a:solidFill>
                            <a:srgbClr val="000000"/>
                          </a:solidFill>
                          <a:effectLst/>
                          <a:latin typeface="Calibri" panose="020F0502020204030204" pitchFamily="34" charset="0"/>
                        </a:rPr>
                        <a:t>1</a:t>
                      </a:r>
                    </a:p>
                  </a:txBody>
                  <a:tcPr marL="7144" marR="7144" marT="7144" marB="0" anchor="ctr"/>
                </a:tc>
                <a:extLst>
                  <a:ext uri="{0D108BD9-81ED-4DB2-BD59-A6C34878D82A}">
                    <a16:rowId xmlns:a16="http://schemas.microsoft.com/office/drawing/2014/main" val="1212175247"/>
                  </a:ext>
                </a:extLst>
              </a:tr>
              <a:tr h="285703">
                <a:tc>
                  <a:txBody>
                    <a:bodyPr/>
                    <a:lstStyle/>
                    <a:p>
                      <a:pPr algn="ctr" fontAlgn="ctr"/>
                      <a:r>
                        <a:rPr lang="en-US" sz="800" b="0" i="0" u="none" strike="noStrike" dirty="0">
                          <a:solidFill>
                            <a:srgbClr val="000000"/>
                          </a:solidFill>
                          <a:effectLst/>
                          <a:latin typeface="Calibri" panose="020F0502020204030204" pitchFamily="34" charset="0"/>
                        </a:rPr>
                        <a:t>0</a:t>
                      </a:r>
                    </a:p>
                  </a:txBody>
                  <a:tcPr marL="7144" marR="7144" marT="7144" marB="0" anchor="ctr"/>
                </a:tc>
                <a:extLst>
                  <a:ext uri="{0D108BD9-81ED-4DB2-BD59-A6C34878D82A}">
                    <a16:rowId xmlns:a16="http://schemas.microsoft.com/office/drawing/2014/main" val="3984232688"/>
                  </a:ext>
                </a:extLst>
              </a:tr>
              <a:tr h="285703">
                <a:tc>
                  <a:txBody>
                    <a:bodyPr/>
                    <a:lstStyle/>
                    <a:p>
                      <a:pPr algn="ctr" fontAlgn="ctr"/>
                      <a:r>
                        <a:rPr lang="en-US" sz="800" b="0" i="0" u="none" strike="noStrike" dirty="0">
                          <a:solidFill>
                            <a:srgbClr val="000000"/>
                          </a:solidFill>
                          <a:effectLst/>
                          <a:latin typeface="Calibri" panose="020F0502020204030204" pitchFamily="34" charset="0"/>
                        </a:rPr>
                        <a:t>1</a:t>
                      </a:r>
                    </a:p>
                  </a:txBody>
                  <a:tcPr marL="7144" marR="7144" marT="7144" marB="0" anchor="ctr"/>
                </a:tc>
                <a:extLst>
                  <a:ext uri="{0D108BD9-81ED-4DB2-BD59-A6C34878D82A}">
                    <a16:rowId xmlns:a16="http://schemas.microsoft.com/office/drawing/2014/main" val="1267564807"/>
                  </a:ext>
                </a:extLst>
              </a:tr>
            </a:tbl>
          </a:graphicData>
        </a:graphic>
      </p:graphicFrame>
      <p:graphicFrame>
        <p:nvGraphicFramePr>
          <p:cNvPr id="21" name="Content Placeholder 12">
            <a:extLst>
              <a:ext uri="{FF2B5EF4-FFF2-40B4-BE49-F238E27FC236}">
                <a16:creationId xmlns:a16="http://schemas.microsoft.com/office/drawing/2014/main" id="{CC03C6EB-E2B3-46FE-BAA8-732D391C43ED}"/>
              </a:ext>
            </a:extLst>
          </p:cNvPr>
          <p:cNvGraphicFramePr>
            <a:graphicFrameLocks/>
          </p:cNvGraphicFramePr>
          <p:nvPr/>
        </p:nvGraphicFramePr>
        <p:xfrm>
          <a:off x="4035577" y="4133508"/>
          <a:ext cx="475637" cy="1528511"/>
        </p:xfrm>
        <a:graphic>
          <a:graphicData uri="http://schemas.openxmlformats.org/drawingml/2006/table">
            <a:tbl>
              <a:tblPr>
                <a:tableStyleId>{616DA210-FB5B-4158-B5E0-FEB733F419BA}</a:tableStyleId>
              </a:tblPr>
              <a:tblGrid>
                <a:gridCol w="475637">
                  <a:extLst>
                    <a:ext uri="{9D8B030D-6E8A-4147-A177-3AD203B41FA5}">
                      <a16:colId xmlns:a16="http://schemas.microsoft.com/office/drawing/2014/main" val="1455695211"/>
                    </a:ext>
                  </a:extLst>
                </a:gridCol>
              </a:tblGrid>
              <a:tr h="285703">
                <a:tc>
                  <a:txBody>
                    <a:bodyPr/>
                    <a:lstStyle/>
                    <a:p>
                      <a:pPr algn="ctr" fontAlgn="ctr"/>
                      <a:r>
                        <a:rPr lang="en-US" sz="800" b="1" u="none" strike="noStrike" dirty="0">
                          <a:effectLst/>
                        </a:rPr>
                        <a:t>F(X)</a:t>
                      </a:r>
                      <a:endParaRPr lang="en-US" sz="800" b="1" i="0" u="none" strike="noStrike" dirty="0">
                        <a:solidFill>
                          <a:srgbClr val="FFFFFF"/>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630624793"/>
                  </a:ext>
                </a:extLst>
              </a:tr>
              <a:tr h="371414">
                <a:tc>
                  <a:txBody>
                    <a:bodyPr/>
                    <a:lstStyle/>
                    <a:p>
                      <a:pPr algn="ctr" fontAlgn="ctr"/>
                      <a:r>
                        <a:rPr lang="en-US" sz="800" b="0" i="0" u="none" strike="noStrike" dirty="0">
                          <a:solidFill>
                            <a:srgbClr val="000000"/>
                          </a:solidFill>
                          <a:effectLst/>
                          <a:latin typeface="Calibri" panose="020F0502020204030204" pitchFamily="34" charset="0"/>
                        </a:rPr>
                        <a:t>1</a:t>
                      </a:r>
                    </a:p>
                  </a:txBody>
                  <a:tcPr marL="7144" marR="7144" marT="7144" marB="0" anchor="ctr"/>
                </a:tc>
                <a:extLst>
                  <a:ext uri="{0D108BD9-81ED-4DB2-BD59-A6C34878D82A}">
                    <a16:rowId xmlns:a16="http://schemas.microsoft.com/office/drawing/2014/main" val="1243445966"/>
                  </a:ext>
                </a:extLst>
              </a:tr>
              <a:tr h="299988">
                <a:tc>
                  <a:txBody>
                    <a:bodyPr/>
                    <a:lstStyle/>
                    <a:p>
                      <a:pPr algn="ctr" fontAlgn="ctr"/>
                      <a:r>
                        <a:rPr lang="en-US" sz="800" b="0" i="0" u="none" strike="noStrike" dirty="0">
                          <a:solidFill>
                            <a:srgbClr val="000000"/>
                          </a:solidFill>
                          <a:effectLst/>
                          <a:latin typeface="Calibri" panose="020F0502020204030204" pitchFamily="34" charset="0"/>
                        </a:rPr>
                        <a:t>0</a:t>
                      </a:r>
                    </a:p>
                  </a:txBody>
                  <a:tcPr marL="7144" marR="7144" marT="7144" marB="0" anchor="ctr"/>
                </a:tc>
                <a:extLst>
                  <a:ext uri="{0D108BD9-81ED-4DB2-BD59-A6C34878D82A}">
                    <a16:rowId xmlns:a16="http://schemas.microsoft.com/office/drawing/2014/main" val="1212175247"/>
                  </a:ext>
                </a:extLst>
              </a:tr>
              <a:tr h="285703">
                <a:tc>
                  <a:txBody>
                    <a:bodyPr/>
                    <a:lstStyle/>
                    <a:p>
                      <a:pPr algn="ctr" fontAlgn="ctr"/>
                      <a:r>
                        <a:rPr lang="en-US" sz="800" b="0" i="0" u="none" strike="noStrike" dirty="0">
                          <a:solidFill>
                            <a:srgbClr val="000000"/>
                          </a:solidFill>
                          <a:effectLst/>
                          <a:latin typeface="Calibri" panose="020F0502020204030204" pitchFamily="34" charset="0"/>
                        </a:rPr>
                        <a:t>0</a:t>
                      </a:r>
                    </a:p>
                  </a:txBody>
                  <a:tcPr marL="7144" marR="7144" marT="7144" marB="0" anchor="ctr"/>
                </a:tc>
                <a:extLst>
                  <a:ext uri="{0D108BD9-81ED-4DB2-BD59-A6C34878D82A}">
                    <a16:rowId xmlns:a16="http://schemas.microsoft.com/office/drawing/2014/main" val="3984232688"/>
                  </a:ext>
                </a:extLst>
              </a:tr>
              <a:tr h="285703">
                <a:tc>
                  <a:txBody>
                    <a:bodyPr/>
                    <a:lstStyle/>
                    <a:p>
                      <a:pPr algn="ctr" fontAlgn="ctr"/>
                      <a:r>
                        <a:rPr lang="en-US" sz="800" b="0" i="0" u="none" strike="noStrike" dirty="0">
                          <a:solidFill>
                            <a:srgbClr val="000000"/>
                          </a:solidFill>
                          <a:effectLst/>
                          <a:latin typeface="Calibri" panose="020F0502020204030204" pitchFamily="34" charset="0"/>
                        </a:rPr>
                        <a:t>0</a:t>
                      </a:r>
                    </a:p>
                  </a:txBody>
                  <a:tcPr marL="7144" marR="7144" marT="7144" marB="0" anchor="ctr"/>
                </a:tc>
                <a:extLst>
                  <a:ext uri="{0D108BD9-81ED-4DB2-BD59-A6C34878D82A}">
                    <a16:rowId xmlns:a16="http://schemas.microsoft.com/office/drawing/2014/main" val="1267564807"/>
                  </a:ext>
                </a:extLst>
              </a:tr>
            </a:tbl>
          </a:graphicData>
        </a:graphic>
      </p:graphicFrame>
      <p:cxnSp>
        <p:nvCxnSpPr>
          <p:cNvPr id="9" name="Straight Connector 8">
            <a:extLst>
              <a:ext uri="{FF2B5EF4-FFF2-40B4-BE49-F238E27FC236}">
                <a16:creationId xmlns:a16="http://schemas.microsoft.com/office/drawing/2014/main" id="{32472D1E-0670-4D72-A346-3E129D6F1B51}"/>
              </a:ext>
            </a:extLst>
          </p:cNvPr>
          <p:cNvCxnSpPr>
            <a:cxnSpLocks/>
            <a:stCxn id="19" idx="3"/>
          </p:cNvCxnSpPr>
          <p:nvPr/>
        </p:nvCxnSpPr>
        <p:spPr>
          <a:xfrm flipV="1">
            <a:off x="4512670" y="2975742"/>
            <a:ext cx="25320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8A0C1C-34EF-4460-ABEC-440BA76F8C29}"/>
              </a:ext>
            </a:extLst>
          </p:cNvPr>
          <p:cNvCxnSpPr>
            <a:cxnSpLocks/>
          </p:cNvCxnSpPr>
          <p:nvPr/>
        </p:nvCxnSpPr>
        <p:spPr>
          <a:xfrm>
            <a:off x="4512670" y="4869716"/>
            <a:ext cx="2532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A31BB27-C492-41F8-AC04-06945F42FB41}"/>
              </a:ext>
            </a:extLst>
          </p:cNvPr>
          <p:cNvSpPr/>
          <p:nvPr/>
        </p:nvSpPr>
        <p:spPr>
          <a:xfrm>
            <a:off x="157110" y="4133508"/>
            <a:ext cx="3240780" cy="1754326"/>
          </a:xfrm>
          <a:prstGeom prst="rect">
            <a:avLst/>
          </a:prstGeom>
          <a:ln>
            <a:solidFill>
              <a:schemeClr val="tx1"/>
            </a:solidFill>
          </a:ln>
        </p:spPr>
        <p:txBody>
          <a:bodyPr wrap="square">
            <a:spAutoFit/>
          </a:bodyPr>
          <a:lstStyle/>
          <a:p>
            <a:pPr marL="342900" lvl="1" defTabSz="685800" fontAlgn="auto">
              <a:spcBef>
                <a:spcPts val="0"/>
              </a:spcBef>
              <a:spcAft>
                <a:spcPts val="0"/>
              </a:spcAft>
            </a:pPr>
            <a:r>
              <a:rPr kumimoji="0" lang="en-US" sz="1350" dirty="0">
                <a:solidFill>
                  <a:prstClr val="black"/>
                </a:solidFill>
                <a:latin typeface="Calibri" panose="020F0502020204030204"/>
                <a:ea typeface="+mn-ea"/>
              </a:rPr>
              <a:t>Linear Models</a:t>
            </a:r>
          </a:p>
          <a:p>
            <a:pPr marL="342900" lvl="1" defTabSz="685800" fontAlgn="auto">
              <a:spcBef>
                <a:spcPts val="0"/>
              </a:spcBef>
              <a:spcAft>
                <a:spcPts val="0"/>
              </a:spcAft>
            </a:pPr>
            <a:r>
              <a:rPr kumimoji="0" lang="en-US" sz="1350" dirty="0">
                <a:solidFill>
                  <a:prstClr val="black"/>
                </a:solidFill>
                <a:latin typeface="Calibri" panose="020F0502020204030204"/>
                <a:ea typeface="+mn-ea"/>
              </a:rPr>
              <a:t>Decision trees</a:t>
            </a:r>
          </a:p>
          <a:p>
            <a:pPr marL="342900" lvl="1" defTabSz="685800" fontAlgn="auto">
              <a:spcBef>
                <a:spcPts val="0"/>
              </a:spcBef>
              <a:spcAft>
                <a:spcPts val="0"/>
              </a:spcAft>
            </a:pPr>
            <a:r>
              <a:rPr kumimoji="0" lang="en-US" sz="1350" dirty="0">
                <a:solidFill>
                  <a:prstClr val="black"/>
                </a:solidFill>
                <a:latin typeface="Calibri" panose="020F0502020204030204"/>
                <a:ea typeface="+mn-ea"/>
              </a:rPr>
              <a:t>Ensembles of models</a:t>
            </a:r>
          </a:p>
          <a:p>
            <a:pPr marL="342900" lvl="1" defTabSz="685800" fontAlgn="auto">
              <a:spcBef>
                <a:spcPts val="0"/>
              </a:spcBef>
              <a:spcAft>
                <a:spcPts val="0"/>
              </a:spcAft>
            </a:pPr>
            <a:r>
              <a:rPr kumimoji="0" lang="en-US" sz="1350" dirty="0">
                <a:solidFill>
                  <a:prstClr val="black"/>
                </a:solidFill>
                <a:latin typeface="Calibri" panose="020F0502020204030204"/>
                <a:ea typeface="+mn-ea"/>
              </a:rPr>
              <a:t>Instance based methods</a:t>
            </a:r>
          </a:p>
          <a:p>
            <a:pPr marL="342900" lvl="1" defTabSz="685800" fontAlgn="auto">
              <a:spcBef>
                <a:spcPts val="0"/>
              </a:spcBef>
              <a:spcAft>
                <a:spcPts val="0"/>
              </a:spcAft>
            </a:pPr>
            <a:r>
              <a:rPr kumimoji="0" lang="en-US" sz="1350" dirty="0">
                <a:solidFill>
                  <a:prstClr val="black"/>
                </a:solidFill>
                <a:latin typeface="Calibri" panose="020F0502020204030204"/>
                <a:ea typeface="+mn-ea"/>
              </a:rPr>
              <a:t>Neural networks</a:t>
            </a:r>
          </a:p>
          <a:p>
            <a:pPr marL="342900" lvl="1" defTabSz="685800" fontAlgn="auto">
              <a:spcBef>
                <a:spcPts val="0"/>
              </a:spcBef>
              <a:spcAft>
                <a:spcPts val="0"/>
              </a:spcAft>
            </a:pPr>
            <a:r>
              <a:rPr kumimoji="0" lang="en-US" sz="1350" dirty="0">
                <a:solidFill>
                  <a:prstClr val="black"/>
                </a:solidFill>
                <a:latin typeface="Calibri" panose="020F0502020204030204"/>
                <a:ea typeface="+mn-ea"/>
              </a:rPr>
              <a:t>Support vector machines</a:t>
            </a:r>
          </a:p>
          <a:p>
            <a:pPr marL="342900" lvl="1" defTabSz="685800" fontAlgn="auto">
              <a:spcBef>
                <a:spcPts val="0"/>
              </a:spcBef>
              <a:spcAft>
                <a:spcPts val="0"/>
              </a:spcAft>
            </a:pPr>
            <a:r>
              <a:rPr kumimoji="0" lang="en-US" sz="1350" dirty="0">
                <a:solidFill>
                  <a:prstClr val="black"/>
                </a:solidFill>
                <a:latin typeface="Calibri" panose="020F0502020204030204"/>
                <a:ea typeface="+mn-ea"/>
              </a:rPr>
              <a:t>Graphical models (Bayes/Markov nets)</a:t>
            </a:r>
          </a:p>
          <a:p>
            <a:pPr marL="342900" lvl="1" defTabSz="685800" fontAlgn="auto">
              <a:spcBef>
                <a:spcPts val="0"/>
              </a:spcBef>
              <a:spcAft>
                <a:spcPts val="0"/>
              </a:spcAft>
            </a:pPr>
            <a:r>
              <a:rPr kumimoji="0" lang="en-US" sz="1350" dirty="0">
                <a:solidFill>
                  <a:prstClr val="black"/>
                </a:solidFill>
                <a:latin typeface="Calibri" panose="020F0502020204030204"/>
                <a:ea typeface="+mn-ea"/>
              </a:rPr>
              <a:t>Etc.</a:t>
            </a:r>
          </a:p>
        </p:txBody>
      </p:sp>
      <p:sp>
        <p:nvSpPr>
          <p:cNvPr id="15" name="TextBox 14">
            <a:extLst>
              <a:ext uri="{FF2B5EF4-FFF2-40B4-BE49-F238E27FC236}">
                <a16:creationId xmlns:a16="http://schemas.microsoft.com/office/drawing/2014/main" id="{52EFCE4B-89AE-4C69-B36B-8ABC802A55D6}"/>
              </a:ext>
            </a:extLst>
          </p:cNvPr>
          <p:cNvSpPr txBox="1"/>
          <p:nvPr/>
        </p:nvSpPr>
        <p:spPr>
          <a:xfrm>
            <a:off x="5347507" y="5662018"/>
            <a:ext cx="3141437" cy="300082"/>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Accurate? Generalize? We’ll get to these…</a:t>
            </a:r>
          </a:p>
        </p:txBody>
      </p:sp>
    </p:spTree>
    <p:extLst>
      <p:ext uri="{BB962C8B-B14F-4D97-AF65-F5344CB8AC3E}">
        <p14:creationId xmlns:p14="http://schemas.microsoft.com/office/powerpoint/2010/main" val="10784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ppt_x"/>
                                          </p:val>
                                        </p:tav>
                                        <p:tav tm="100000">
                                          <p:val>
                                            <p:strVal val="#ppt_x"/>
                                          </p:val>
                                        </p:tav>
                                      </p:tavLst>
                                    </p:anim>
                                    <p:anim calcmode="lin" valueType="num">
                                      <p:cBhvr additive="base">
                                        <p:cTn id="47"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p:bldP spid="17" grpId="0" animBg="1"/>
      <p:bldP spid="18" grpId="0"/>
      <p:bldP spid="12" grpId="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D0E05D-F8F6-014B-9436-22A7A69FA505}"/>
              </a:ext>
            </a:extLst>
          </p:cNvPr>
          <p:cNvSpPr>
            <a:spLocks noGrp="1"/>
          </p:cNvSpPr>
          <p:nvPr>
            <p:ph type="title"/>
          </p:nvPr>
        </p:nvSpPr>
        <p:spPr/>
        <p:txBody>
          <a:bodyPr/>
          <a:lstStyle/>
          <a:p>
            <a:r>
              <a:rPr lang="zh-TW" altLang="en-US" b="1" i="0">
                <a:solidFill>
                  <a:srgbClr val="273239"/>
                </a:solidFill>
                <a:effectLst/>
                <a:latin typeface="Source Sans 3"/>
              </a:rPr>
              <a:t>基於實例的學習 </a:t>
            </a:r>
            <a:r>
              <a:rPr lang="en-US" altLang="zh-TW" b="1" i="0">
                <a:solidFill>
                  <a:srgbClr val="273239"/>
                </a:solidFill>
                <a:effectLst/>
                <a:latin typeface="Source Sans 3"/>
              </a:rPr>
              <a:t>(Instance-based learning)</a:t>
            </a:r>
            <a:endParaRPr lang="zh-TW" altLang="en-US"/>
          </a:p>
        </p:txBody>
      </p:sp>
      <p:sp>
        <p:nvSpPr>
          <p:cNvPr id="3" name="內容版面配置區 2">
            <a:extLst>
              <a:ext uri="{FF2B5EF4-FFF2-40B4-BE49-F238E27FC236}">
                <a16:creationId xmlns:a16="http://schemas.microsoft.com/office/drawing/2014/main" id="{171FD753-7AC7-5C72-7431-0B3122C7BF32}"/>
              </a:ext>
            </a:extLst>
          </p:cNvPr>
          <p:cNvSpPr>
            <a:spLocks noGrp="1"/>
          </p:cNvSpPr>
          <p:nvPr>
            <p:ph idx="1"/>
          </p:nvPr>
        </p:nvSpPr>
        <p:spPr/>
        <p:txBody>
          <a:bodyPr>
            <a:noAutofit/>
          </a:bodyPr>
          <a:lstStyle/>
          <a:p>
            <a:r>
              <a:rPr lang="zh-TW" altLang="en-US" sz="1400"/>
              <a:t>被歸類為基於實例的學習的機器學習系統是指先記住訓練範例，然後根據某些相似性度量將其推廣到新實例的系統。</a:t>
            </a:r>
            <a:endParaRPr lang="en-US" altLang="zh-TW" sz="1400"/>
          </a:p>
          <a:p>
            <a:r>
              <a:rPr lang="zh-TW" altLang="en-US" sz="1400"/>
              <a:t>之所以稱為基於實例的，是因為它從訓練實例建立假設。它也被稱為基於記憶的學習或懶惰學習 </a:t>
            </a:r>
            <a:r>
              <a:rPr lang="en-US" altLang="zh-TW" sz="1400"/>
              <a:t>(</a:t>
            </a:r>
            <a:r>
              <a:rPr lang="en-US" altLang="zh-TW" sz="1100" b="1" i="0">
                <a:solidFill>
                  <a:srgbClr val="273239"/>
                </a:solidFill>
                <a:effectLst/>
                <a:latin typeface="Nunito" pitchFamily="2" charset="0"/>
              </a:rPr>
              <a:t>memory-based learning </a:t>
            </a:r>
            <a:r>
              <a:rPr lang="en-US" altLang="zh-TW" sz="1100" b="0" i="0">
                <a:solidFill>
                  <a:srgbClr val="273239"/>
                </a:solidFill>
                <a:effectLst/>
                <a:latin typeface="Nunito" pitchFamily="2" charset="0"/>
              </a:rPr>
              <a:t>or</a:t>
            </a:r>
            <a:r>
              <a:rPr lang="en-US" altLang="zh-TW" sz="1100" b="1" i="0">
                <a:solidFill>
                  <a:srgbClr val="273239"/>
                </a:solidFill>
                <a:effectLst/>
                <a:latin typeface="Nunito" pitchFamily="2" charset="0"/>
              </a:rPr>
              <a:t> lazy-learning) </a:t>
            </a:r>
            <a:r>
              <a:rPr lang="zh-TW" altLang="en-US" sz="1400"/>
              <a:t>因為它們延遲處理直到必須對新實例進行分類 。</a:t>
            </a:r>
            <a:endParaRPr lang="en-US" altLang="zh-TW" sz="1400"/>
          </a:p>
          <a:p>
            <a:r>
              <a:rPr lang="zh-TW" altLang="en-US" sz="1400"/>
              <a:t>此演算法的時間複雜度取決於訓練資料的大小。每次遇到新查詢時，都會檢查其先前儲存的資料。並為新實例指派目標函數值。  </a:t>
            </a:r>
          </a:p>
          <a:p>
            <a:r>
              <a:rPr lang="zh-TW" altLang="en-US" sz="1400"/>
              <a:t>此演算法的最壞時間複雜度為</a:t>
            </a:r>
            <a:r>
              <a:rPr lang="en-US" altLang="zh-TW" sz="1400"/>
              <a:t>O(n)</a:t>
            </a:r>
            <a:r>
              <a:rPr lang="zh-TW" altLang="en-US" sz="1400"/>
              <a:t>，其中 </a:t>
            </a:r>
            <a:r>
              <a:rPr lang="en-US" altLang="zh-TW" sz="1400"/>
              <a:t>n </a:t>
            </a:r>
            <a:r>
              <a:rPr lang="zh-TW" altLang="en-US" sz="1400"/>
              <a:t>是訓練實例的數量。</a:t>
            </a:r>
            <a:endParaRPr lang="en-US" altLang="zh-TW" sz="1400"/>
          </a:p>
          <a:p>
            <a:endParaRPr lang="en-US" altLang="zh-TW" sz="1400"/>
          </a:p>
          <a:p>
            <a:r>
              <a:rPr lang="zh-TW" altLang="en-US" sz="1400"/>
              <a:t>例如，如果我們要建立一個具有基於實例的學習演算法的垃圾郵件過濾器，那麼我們的垃圾郵件過濾器不僅會標記已經標記為垃圾郵件的電子郵件，還會被編程為標記與它們非常相似的電子郵件。這需要衡量兩封電子郵件之間的相似度。兩封電子郵件之間的相似度量可能是相同的寄件者或重複使用相同的關鍵字或其他內容。</a:t>
            </a:r>
            <a:endParaRPr lang="en-US" altLang="zh-TW" sz="1400"/>
          </a:p>
          <a:p>
            <a:endParaRPr lang="en-US" altLang="zh-TW" sz="1200"/>
          </a:p>
          <a:p>
            <a:pPr lvl="1">
              <a:lnSpc>
                <a:spcPct val="100000"/>
              </a:lnSpc>
              <a:spcAft>
                <a:spcPts val="0"/>
              </a:spcAft>
            </a:pPr>
            <a:r>
              <a:rPr lang="zh-TW" altLang="en-US" sz="1400"/>
              <a:t>優點：</a:t>
            </a:r>
          </a:p>
          <a:p>
            <a:pPr marL="230188" lvl="1" indent="-228600">
              <a:lnSpc>
                <a:spcPct val="100000"/>
              </a:lnSpc>
              <a:spcAft>
                <a:spcPts val="0"/>
              </a:spcAft>
              <a:buFont typeface="+mj-lt"/>
              <a:buAutoNum type="arabicPeriod"/>
            </a:pPr>
            <a:r>
              <a:rPr lang="zh-TW" altLang="en-US" sz="1400"/>
              <a:t>不需要對整個實例集進行估計，而是可以對目標函數進行局部近似。</a:t>
            </a:r>
            <a:endParaRPr lang="en-US" altLang="zh-TW" sz="1400"/>
          </a:p>
          <a:p>
            <a:pPr marL="230188" lvl="1" indent="-228600">
              <a:lnSpc>
                <a:spcPct val="100000"/>
              </a:lnSpc>
              <a:spcAft>
                <a:spcPts val="0"/>
              </a:spcAft>
              <a:buFont typeface="+mj-lt"/>
              <a:buAutoNum type="arabicPeriod"/>
            </a:pPr>
            <a:r>
              <a:rPr lang="zh-TW" altLang="en-US" sz="1400"/>
              <a:t>該演算法可以輕鬆適應新數據，即我們在進行過程中收集的數據。</a:t>
            </a:r>
          </a:p>
          <a:p>
            <a:pPr lvl="1">
              <a:lnSpc>
                <a:spcPct val="100000"/>
              </a:lnSpc>
              <a:spcAft>
                <a:spcPts val="0"/>
              </a:spcAft>
            </a:pPr>
            <a:r>
              <a:rPr lang="zh-TW" altLang="en-US" sz="1400"/>
              <a:t>缺點：</a:t>
            </a:r>
          </a:p>
          <a:p>
            <a:pPr marL="230188" lvl="1" indent="-228600">
              <a:lnSpc>
                <a:spcPct val="100000"/>
              </a:lnSpc>
              <a:spcAft>
                <a:spcPts val="0"/>
              </a:spcAft>
              <a:buFont typeface="+mj-lt"/>
              <a:buAutoNum type="arabicPeriod"/>
            </a:pPr>
            <a:r>
              <a:rPr lang="zh-TW" altLang="en-US" sz="1400"/>
              <a:t>分類成本很高</a:t>
            </a:r>
          </a:p>
          <a:p>
            <a:pPr marL="230188" lvl="1" indent="-228600">
              <a:lnSpc>
                <a:spcPct val="100000"/>
              </a:lnSpc>
              <a:spcAft>
                <a:spcPts val="0"/>
              </a:spcAft>
              <a:buFont typeface="+mj-lt"/>
              <a:buAutoNum type="arabicPeriod"/>
            </a:pPr>
            <a:r>
              <a:rPr lang="zh-TW" altLang="en-US" sz="1400"/>
              <a:t>需要大量記憶體來儲存數據，並且每個查詢都涉及從頭開始識別本地模型。</a:t>
            </a:r>
            <a:endParaRPr lang="en-US" altLang="zh-TW" sz="1400"/>
          </a:p>
          <a:p>
            <a:pPr marL="230188" lvl="1" indent="-228600">
              <a:lnSpc>
                <a:spcPct val="100000"/>
              </a:lnSpc>
              <a:spcAft>
                <a:spcPts val="0"/>
              </a:spcAft>
              <a:buFont typeface="+mj-lt"/>
              <a:buAutoNum type="arabicPeriod"/>
            </a:pPr>
            <a:endParaRPr lang="zh-TW" altLang="en-US" sz="1400"/>
          </a:p>
          <a:p>
            <a:pPr lvl="1">
              <a:lnSpc>
                <a:spcPct val="100000"/>
              </a:lnSpc>
              <a:spcAft>
                <a:spcPts val="0"/>
              </a:spcAft>
            </a:pPr>
            <a:r>
              <a:rPr lang="zh-TW" altLang="en-US" sz="1400"/>
              <a:t>一些基於實例的學習演算法是：</a:t>
            </a:r>
            <a:endParaRPr lang="en-US" altLang="zh-TW" sz="1400"/>
          </a:p>
          <a:p>
            <a:pPr lvl="1">
              <a:lnSpc>
                <a:spcPct val="100000"/>
              </a:lnSpc>
              <a:spcAft>
                <a:spcPts val="0"/>
              </a:spcAft>
            </a:pPr>
            <a:endParaRPr lang="zh-TW" altLang="en-US" sz="1400"/>
          </a:p>
          <a:p>
            <a:pPr marL="230188" lvl="1" indent="-228600">
              <a:lnSpc>
                <a:spcPct val="100000"/>
              </a:lnSpc>
              <a:spcAft>
                <a:spcPts val="0"/>
              </a:spcAft>
              <a:buFont typeface="+mj-lt"/>
              <a:buAutoNum type="arabicPeriod"/>
            </a:pPr>
            <a:r>
              <a:rPr lang="en-US" altLang="zh-TW" sz="1400"/>
              <a:t>K</a:t>
            </a:r>
            <a:r>
              <a:rPr lang="zh-TW" altLang="en-US" sz="1400"/>
              <a:t>最近鄰（</a:t>
            </a:r>
            <a:r>
              <a:rPr lang="en-US" altLang="zh-TW" sz="1400"/>
              <a:t>KNN</a:t>
            </a:r>
            <a:r>
              <a:rPr lang="zh-TW" altLang="en-US" sz="1400"/>
              <a:t>）</a:t>
            </a:r>
          </a:p>
          <a:p>
            <a:pPr marL="230188" lvl="1" indent="-228600">
              <a:lnSpc>
                <a:spcPct val="100000"/>
              </a:lnSpc>
              <a:spcAft>
                <a:spcPts val="0"/>
              </a:spcAft>
              <a:buFont typeface="+mj-lt"/>
              <a:buAutoNum type="arabicPeriod"/>
            </a:pPr>
            <a:r>
              <a:rPr lang="zh-TW" altLang="en-US" sz="1400"/>
              <a:t>自組織映射（</a:t>
            </a:r>
            <a:r>
              <a:rPr lang="en-US" altLang="zh-TW" sz="1400"/>
              <a:t>SOM</a:t>
            </a:r>
            <a:r>
              <a:rPr lang="zh-TW" altLang="en-US" sz="1400"/>
              <a:t>）</a:t>
            </a:r>
          </a:p>
          <a:p>
            <a:pPr marL="230188" lvl="1" indent="-228600">
              <a:lnSpc>
                <a:spcPct val="100000"/>
              </a:lnSpc>
              <a:spcAft>
                <a:spcPts val="0"/>
              </a:spcAft>
              <a:buFont typeface="+mj-lt"/>
              <a:buAutoNum type="arabicPeriod"/>
            </a:pPr>
            <a:r>
              <a:rPr lang="zh-TW" altLang="en-US" sz="1400"/>
              <a:t>學習向量量化（</a:t>
            </a:r>
            <a:r>
              <a:rPr lang="en-US" altLang="zh-TW" sz="1400"/>
              <a:t>LVQ</a:t>
            </a:r>
            <a:r>
              <a:rPr lang="zh-TW" altLang="en-US" sz="1400"/>
              <a:t>）</a:t>
            </a:r>
          </a:p>
          <a:p>
            <a:pPr marL="230188" lvl="1" indent="-228600">
              <a:lnSpc>
                <a:spcPct val="100000"/>
              </a:lnSpc>
              <a:spcAft>
                <a:spcPts val="0"/>
              </a:spcAft>
              <a:buFont typeface="+mj-lt"/>
              <a:buAutoNum type="arabicPeriod"/>
            </a:pPr>
            <a:r>
              <a:rPr lang="zh-TW" altLang="en-US" sz="1400"/>
              <a:t>局部加權學習（</a:t>
            </a:r>
            <a:r>
              <a:rPr lang="en-US" altLang="zh-TW" sz="1400"/>
              <a:t>LWL</a:t>
            </a:r>
            <a:r>
              <a:rPr lang="zh-TW" altLang="en-US" sz="1400"/>
              <a:t>）</a:t>
            </a:r>
            <a:endParaRPr lang="en-US" altLang="zh-TW" sz="1400"/>
          </a:p>
          <a:p>
            <a:pPr marL="230188" lvl="1" indent="-228600">
              <a:lnSpc>
                <a:spcPct val="100000"/>
              </a:lnSpc>
              <a:spcAft>
                <a:spcPts val="0"/>
              </a:spcAft>
              <a:buFont typeface="+mj-lt"/>
              <a:buAutoNum type="arabicPeriod"/>
            </a:pPr>
            <a:r>
              <a:rPr lang="zh-TW" altLang="en-US" sz="1400"/>
              <a:t>基於案例的推理 </a:t>
            </a:r>
          </a:p>
          <a:p>
            <a:endParaRPr lang="zh-TW" altLang="en-US" sz="1200"/>
          </a:p>
        </p:txBody>
      </p:sp>
    </p:spTree>
    <p:extLst>
      <p:ext uri="{BB962C8B-B14F-4D97-AF65-F5344CB8AC3E}">
        <p14:creationId xmlns:p14="http://schemas.microsoft.com/office/powerpoint/2010/main" val="184960526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493F-1709-4B0C-BB79-750952A4A941}"/>
              </a:ext>
            </a:extLst>
          </p:cNvPr>
          <p:cNvSpPr>
            <a:spLocks noGrp="1"/>
          </p:cNvSpPr>
          <p:nvPr>
            <p:ph type="title"/>
          </p:nvPr>
        </p:nvSpPr>
        <p:spPr>
          <a:xfrm>
            <a:off x="628650" y="136514"/>
            <a:ext cx="7886700" cy="994172"/>
          </a:xfrm>
        </p:spPr>
        <p:txBody>
          <a:bodyPr>
            <a:normAutofit fontScale="90000"/>
          </a:bodyPr>
          <a:lstStyle/>
          <a:p>
            <a:r>
              <a:rPr lang="en-US" dirty="0"/>
              <a:t>Components of an </a:t>
            </a:r>
            <a:r>
              <a:rPr lang="en-US"/>
              <a:t>ML Algorithm</a:t>
            </a:r>
            <a:br>
              <a:rPr lang="en-US" altLang="zh-TW" b="1" i="1"/>
            </a:br>
            <a:r>
              <a:rPr lang="zh-TW" altLang="zh-TW"/>
              <a:t>ML 演算法的組成部分</a:t>
            </a:r>
            <a:br>
              <a:rPr lang="en-US" dirty="0"/>
            </a:br>
            <a:r>
              <a:rPr lang="en-US" dirty="0"/>
              <a:t>	</a:t>
            </a:r>
            <a:r>
              <a:rPr lang="en-US" b="1" i="1">
                <a:solidFill>
                  <a:srgbClr val="0070C0"/>
                </a:solidFill>
              </a:rPr>
              <a:t>Loss Function</a:t>
            </a:r>
            <a:r>
              <a:rPr lang="zh-TW" altLang="zh-TW" b="1" i="1">
                <a:solidFill>
                  <a:srgbClr val="0070C0"/>
                </a:solidFill>
              </a:rPr>
              <a:t>損失函數</a:t>
            </a:r>
            <a:br>
              <a:rPr lang="en-US" altLang="zh-TW"/>
            </a:br>
            <a:r>
              <a:rPr lang="zh-TW" altLang="zh-TW"/>
              <a:t> </a:t>
            </a:r>
            <a:endParaRPr lang="en-US" b="1" i="1" dirty="0"/>
          </a:p>
        </p:txBody>
      </p:sp>
      <p:sp>
        <p:nvSpPr>
          <p:cNvPr id="4" name="TextBox 3">
            <a:extLst>
              <a:ext uri="{FF2B5EF4-FFF2-40B4-BE49-F238E27FC236}">
                <a16:creationId xmlns:a16="http://schemas.microsoft.com/office/drawing/2014/main" id="{FEF13A49-D878-4FD3-AFFC-B6B89717B283}"/>
              </a:ext>
            </a:extLst>
          </p:cNvPr>
          <p:cNvSpPr txBox="1"/>
          <p:nvPr/>
        </p:nvSpPr>
        <p:spPr>
          <a:xfrm>
            <a:off x="304559" y="2107313"/>
            <a:ext cx="2933459" cy="3647152"/>
          </a:xfrm>
          <a:prstGeom prst="rect">
            <a:avLst/>
          </a:prstGeom>
          <a:noFill/>
        </p:spPr>
        <p:txBody>
          <a:bodyPr wrap="square" rtlCol="0">
            <a:spAutoFit/>
          </a:bodyPr>
          <a:lstStyle/>
          <a:p>
            <a:pPr marL="342900" lvl="1" defTabSz="685800" fontAlgn="auto">
              <a:spcBef>
                <a:spcPts val="0"/>
              </a:spcBef>
              <a:spcAft>
                <a:spcPts val="0"/>
              </a:spcAft>
            </a:pPr>
            <a:r>
              <a:rPr kumimoji="0" lang="en-US" sz="2100" dirty="0">
                <a:solidFill>
                  <a:prstClr val="black"/>
                </a:solidFill>
                <a:latin typeface="Calibri" panose="020F0502020204030204"/>
                <a:ea typeface="+mn-ea"/>
              </a:rPr>
              <a:t>Accuracy</a:t>
            </a:r>
          </a:p>
          <a:p>
            <a:pPr marL="342900" lvl="1" defTabSz="685800" fontAlgn="auto">
              <a:spcBef>
                <a:spcPts val="0"/>
              </a:spcBef>
              <a:spcAft>
                <a:spcPts val="0"/>
              </a:spcAft>
            </a:pPr>
            <a:r>
              <a:rPr kumimoji="0" lang="en-US" sz="2100" dirty="0">
                <a:solidFill>
                  <a:prstClr val="black"/>
                </a:solidFill>
                <a:latin typeface="Calibri" panose="020F0502020204030204"/>
                <a:ea typeface="+mn-ea"/>
              </a:rPr>
              <a:t>Precision and recall</a:t>
            </a:r>
          </a:p>
          <a:p>
            <a:pPr marL="342900" lvl="1" defTabSz="685800" fontAlgn="auto">
              <a:spcBef>
                <a:spcPts val="0"/>
              </a:spcBef>
              <a:spcAft>
                <a:spcPts val="0"/>
              </a:spcAft>
            </a:pPr>
            <a:r>
              <a:rPr kumimoji="0" lang="en-US" sz="2100" dirty="0">
                <a:solidFill>
                  <a:prstClr val="black"/>
                </a:solidFill>
                <a:latin typeface="Calibri" panose="020F0502020204030204"/>
                <a:ea typeface="+mn-ea"/>
              </a:rPr>
              <a:t>Cost / Utility</a:t>
            </a:r>
          </a:p>
          <a:p>
            <a:pPr marL="342900" lvl="1" defTabSz="685800" fontAlgn="auto">
              <a:spcBef>
                <a:spcPts val="0"/>
              </a:spcBef>
              <a:spcAft>
                <a:spcPts val="0"/>
              </a:spcAft>
            </a:pPr>
            <a:r>
              <a:rPr kumimoji="0" lang="en-US" sz="2100" dirty="0">
                <a:solidFill>
                  <a:prstClr val="black"/>
                </a:solidFill>
                <a:latin typeface="Calibri" panose="020F0502020204030204"/>
                <a:ea typeface="+mn-ea"/>
              </a:rPr>
              <a:t>Squared error</a:t>
            </a:r>
          </a:p>
          <a:p>
            <a:pPr marL="342900" lvl="1" defTabSz="685800" fontAlgn="auto">
              <a:spcBef>
                <a:spcPts val="0"/>
              </a:spcBef>
              <a:spcAft>
                <a:spcPts val="0"/>
              </a:spcAft>
            </a:pPr>
            <a:r>
              <a:rPr kumimoji="0" lang="en-US" sz="2100" dirty="0">
                <a:solidFill>
                  <a:prstClr val="black"/>
                </a:solidFill>
                <a:latin typeface="Calibri" panose="020F0502020204030204"/>
                <a:ea typeface="+mn-ea"/>
              </a:rPr>
              <a:t>Likelihood</a:t>
            </a:r>
          </a:p>
          <a:p>
            <a:pPr marL="342900" lvl="1" defTabSz="685800" fontAlgn="auto">
              <a:spcBef>
                <a:spcPts val="0"/>
              </a:spcBef>
              <a:spcAft>
                <a:spcPts val="0"/>
              </a:spcAft>
            </a:pPr>
            <a:r>
              <a:rPr kumimoji="0" lang="en-US" sz="2100" dirty="0">
                <a:solidFill>
                  <a:prstClr val="black"/>
                </a:solidFill>
                <a:latin typeface="Calibri" panose="020F0502020204030204"/>
                <a:ea typeface="+mn-ea"/>
              </a:rPr>
              <a:t>Posterior probability</a:t>
            </a:r>
          </a:p>
          <a:p>
            <a:pPr marL="342900" lvl="1" defTabSz="685800" fontAlgn="auto">
              <a:spcBef>
                <a:spcPts val="0"/>
              </a:spcBef>
              <a:spcAft>
                <a:spcPts val="0"/>
              </a:spcAft>
            </a:pPr>
            <a:r>
              <a:rPr kumimoji="0" lang="en-US" sz="2100" dirty="0">
                <a:solidFill>
                  <a:prstClr val="black"/>
                </a:solidFill>
                <a:latin typeface="Calibri" panose="020F0502020204030204"/>
                <a:ea typeface="+mn-ea"/>
              </a:rPr>
              <a:t>Margin</a:t>
            </a:r>
          </a:p>
          <a:p>
            <a:pPr marL="342900" lvl="1" defTabSz="685800" fontAlgn="auto">
              <a:spcBef>
                <a:spcPts val="0"/>
              </a:spcBef>
              <a:spcAft>
                <a:spcPts val="0"/>
              </a:spcAft>
            </a:pPr>
            <a:r>
              <a:rPr kumimoji="0" lang="en-US" sz="2100" dirty="0">
                <a:solidFill>
                  <a:prstClr val="black"/>
                </a:solidFill>
                <a:latin typeface="Calibri" panose="020F0502020204030204"/>
                <a:ea typeface="+mn-ea"/>
              </a:rPr>
              <a:t>L1 &amp; L2 Normalization</a:t>
            </a:r>
          </a:p>
          <a:p>
            <a:pPr marL="342900" lvl="1" defTabSz="685800" fontAlgn="auto">
              <a:spcBef>
                <a:spcPts val="0"/>
              </a:spcBef>
              <a:spcAft>
                <a:spcPts val="0"/>
              </a:spcAft>
            </a:pPr>
            <a:r>
              <a:rPr kumimoji="0" lang="en-US" sz="2100" dirty="0">
                <a:solidFill>
                  <a:prstClr val="black"/>
                </a:solidFill>
                <a:latin typeface="Calibri" panose="020F0502020204030204"/>
                <a:ea typeface="+mn-ea"/>
              </a:rPr>
              <a:t>Entropy</a:t>
            </a:r>
          </a:p>
          <a:p>
            <a:pPr marL="342900" lvl="1" defTabSz="685800" fontAlgn="auto">
              <a:spcBef>
                <a:spcPts val="0"/>
              </a:spcBef>
              <a:spcAft>
                <a:spcPts val="0"/>
              </a:spcAft>
            </a:pPr>
            <a:r>
              <a:rPr kumimoji="0" lang="en-US" sz="2100" dirty="0">
                <a:solidFill>
                  <a:prstClr val="black"/>
                </a:solidFill>
                <a:latin typeface="Calibri" panose="020F0502020204030204"/>
                <a:ea typeface="+mn-ea"/>
              </a:rPr>
              <a:t>K-L divergence</a:t>
            </a:r>
          </a:p>
          <a:p>
            <a:pPr marL="342900" lvl="1" defTabSz="685800" fontAlgn="auto">
              <a:spcBef>
                <a:spcPts val="0"/>
              </a:spcBef>
              <a:spcAft>
                <a:spcPts val="0"/>
              </a:spcAft>
            </a:pPr>
            <a:r>
              <a:rPr kumimoji="0" lang="en-US" sz="2100" dirty="0">
                <a:solidFill>
                  <a:prstClr val="black"/>
                </a:solidFill>
                <a:latin typeface="Calibri" panose="020F0502020204030204"/>
                <a:ea typeface="+mn-ea"/>
              </a:rPr>
              <a:t>Etc.</a:t>
            </a:r>
            <a:endParaRPr kumimoji="0" lang="en-US" sz="1350" dirty="0">
              <a:solidFill>
                <a:prstClr val="black"/>
              </a:solidFill>
              <a:latin typeface="Calibri" panose="020F0502020204030204"/>
              <a:ea typeface="+mn-ea"/>
            </a:endParaRPr>
          </a:p>
        </p:txBody>
      </p:sp>
      <p:sp>
        <p:nvSpPr>
          <p:cNvPr id="5" name="TextBox 4">
            <a:extLst>
              <a:ext uri="{FF2B5EF4-FFF2-40B4-BE49-F238E27FC236}">
                <a16:creationId xmlns:a16="http://schemas.microsoft.com/office/drawing/2014/main" id="{EBB1AB88-7737-4514-B411-8E817B7FD5F2}"/>
              </a:ext>
            </a:extLst>
          </p:cNvPr>
          <p:cNvSpPr txBox="1"/>
          <p:nvPr/>
        </p:nvSpPr>
        <p:spPr>
          <a:xfrm>
            <a:off x="4788024" y="2076235"/>
            <a:ext cx="3113225" cy="415498"/>
          </a:xfrm>
          <a:prstGeom prst="rect">
            <a:avLst/>
          </a:prstGeom>
          <a:noFill/>
        </p:spPr>
        <p:txBody>
          <a:bodyPr wrap="none" rtlCol="0">
            <a:spAutoFit/>
          </a:bodyPr>
          <a:lstStyle/>
          <a:p>
            <a:pPr defTabSz="685800" fontAlgn="auto">
              <a:spcBef>
                <a:spcPts val="0"/>
              </a:spcBef>
              <a:spcAft>
                <a:spcPts val="0"/>
              </a:spcAft>
            </a:pPr>
            <a:r>
              <a:rPr kumimoji="0" lang="en-US" sz="2100" dirty="0">
                <a:solidFill>
                  <a:prstClr val="black"/>
                </a:solidFill>
                <a:latin typeface="Calibri" panose="020F0502020204030204"/>
                <a:ea typeface="+mn-ea"/>
              </a:rPr>
              <a:t>Just get the right answer… </a:t>
            </a:r>
            <a:endParaRPr kumimoji="0" lang="en-US" sz="1350" dirty="0">
              <a:solidFill>
                <a:prstClr val="black"/>
              </a:solidFill>
              <a:latin typeface="Calibri" panose="020F0502020204030204"/>
              <a:ea typeface="+mn-ea"/>
            </a:endParaRPr>
          </a:p>
        </p:txBody>
      </p:sp>
      <p:sp>
        <p:nvSpPr>
          <p:cNvPr id="8" name="TextBox 7">
            <a:extLst>
              <a:ext uri="{FF2B5EF4-FFF2-40B4-BE49-F238E27FC236}">
                <a16:creationId xmlns:a16="http://schemas.microsoft.com/office/drawing/2014/main" id="{F760420D-BD02-49C4-BE86-5DF498ABD22A}"/>
              </a:ext>
            </a:extLst>
          </p:cNvPr>
          <p:cNvSpPr txBox="1"/>
          <p:nvPr/>
        </p:nvSpPr>
        <p:spPr>
          <a:xfrm>
            <a:off x="4788024" y="2700539"/>
            <a:ext cx="4485780" cy="415498"/>
          </a:xfrm>
          <a:prstGeom prst="rect">
            <a:avLst/>
          </a:prstGeom>
          <a:noFill/>
        </p:spPr>
        <p:txBody>
          <a:bodyPr wrap="none" rtlCol="0">
            <a:spAutoFit/>
          </a:bodyPr>
          <a:lstStyle/>
          <a:p>
            <a:pPr defTabSz="685800" fontAlgn="auto">
              <a:spcBef>
                <a:spcPts val="0"/>
              </a:spcBef>
              <a:spcAft>
                <a:spcPts val="0"/>
              </a:spcAft>
            </a:pPr>
            <a:r>
              <a:rPr kumimoji="0" lang="en-US" sz="2100" dirty="0">
                <a:solidFill>
                  <a:prstClr val="black"/>
                </a:solidFill>
                <a:latin typeface="Calibri" panose="020F0502020204030204"/>
                <a:ea typeface="+mn-ea"/>
              </a:rPr>
              <a:t>But there are many types of mistakes… </a:t>
            </a:r>
            <a:endParaRPr kumimoji="0" lang="en-US" sz="1350" dirty="0">
              <a:solidFill>
                <a:prstClr val="black"/>
              </a:solidFill>
              <a:latin typeface="Calibri" panose="020F0502020204030204"/>
              <a:ea typeface="+mn-ea"/>
            </a:endParaRPr>
          </a:p>
        </p:txBody>
      </p:sp>
      <p:sp>
        <p:nvSpPr>
          <p:cNvPr id="18" name="TextBox 17">
            <a:extLst>
              <a:ext uri="{FF2B5EF4-FFF2-40B4-BE49-F238E27FC236}">
                <a16:creationId xmlns:a16="http://schemas.microsoft.com/office/drawing/2014/main" id="{30017F3E-7D6D-45B9-9E36-FB58B7731E86}"/>
              </a:ext>
            </a:extLst>
          </p:cNvPr>
          <p:cNvSpPr txBox="1"/>
          <p:nvPr/>
        </p:nvSpPr>
        <p:spPr>
          <a:xfrm>
            <a:off x="4788023" y="3397751"/>
            <a:ext cx="3034870" cy="415498"/>
          </a:xfrm>
          <a:prstGeom prst="rect">
            <a:avLst/>
          </a:prstGeom>
          <a:noFill/>
        </p:spPr>
        <p:txBody>
          <a:bodyPr wrap="none" rtlCol="0">
            <a:spAutoFit/>
          </a:bodyPr>
          <a:lstStyle/>
          <a:p>
            <a:pPr defTabSz="685800" fontAlgn="auto">
              <a:spcBef>
                <a:spcPts val="0"/>
              </a:spcBef>
              <a:spcAft>
                <a:spcPts val="0"/>
              </a:spcAft>
            </a:pPr>
            <a:r>
              <a:rPr kumimoji="0" lang="en-US" sz="2100" dirty="0">
                <a:solidFill>
                  <a:prstClr val="black"/>
                </a:solidFill>
                <a:latin typeface="Calibri" panose="020F0502020204030204"/>
                <a:ea typeface="+mn-ea"/>
              </a:rPr>
              <a:t>Smooth and continuous… </a:t>
            </a:r>
            <a:endParaRPr kumimoji="0" lang="en-US" sz="1350" dirty="0">
              <a:solidFill>
                <a:prstClr val="black"/>
              </a:solidFill>
              <a:latin typeface="Calibri" panose="020F0502020204030204"/>
              <a:ea typeface="+mn-ea"/>
            </a:endParaRPr>
          </a:p>
        </p:txBody>
      </p:sp>
      <p:sp>
        <p:nvSpPr>
          <p:cNvPr id="19" name="TextBox 18">
            <a:extLst>
              <a:ext uri="{FF2B5EF4-FFF2-40B4-BE49-F238E27FC236}">
                <a16:creationId xmlns:a16="http://schemas.microsoft.com/office/drawing/2014/main" id="{A0D7B401-482D-4651-93D0-2C7D686D6B81}"/>
              </a:ext>
            </a:extLst>
          </p:cNvPr>
          <p:cNvSpPr txBox="1"/>
          <p:nvPr/>
        </p:nvSpPr>
        <p:spPr>
          <a:xfrm>
            <a:off x="4788024" y="4092664"/>
            <a:ext cx="4579972" cy="415498"/>
          </a:xfrm>
          <a:prstGeom prst="rect">
            <a:avLst/>
          </a:prstGeom>
          <a:noFill/>
        </p:spPr>
        <p:txBody>
          <a:bodyPr wrap="none" rtlCol="0">
            <a:spAutoFit/>
          </a:bodyPr>
          <a:lstStyle/>
          <a:p>
            <a:pPr defTabSz="685800" fontAlgn="auto">
              <a:spcBef>
                <a:spcPts val="0"/>
              </a:spcBef>
              <a:spcAft>
                <a:spcPts val="0"/>
              </a:spcAft>
            </a:pPr>
            <a:r>
              <a:rPr kumimoji="0" lang="en-US" sz="2100" dirty="0">
                <a:solidFill>
                  <a:prstClr val="black"/>
                </a:solidFill>
                <a:latin typeface="Calibri" panose="020F0502020204030204"/>
                <a:ea typeface="+mn-ea"/>
              </a:rPr>
              <a:t>Some like probabilistic interpretations… </a:t>
            </a:r>
            <a:endParaRPr kumimoji="0" lang="en-US" sz="1350" dirty="0">
              <a:solidFill>
                <a:prstClr val="black"/>
              </a:solidFill>
              <a:latin typeface="Calibri" panose="020F0502020204030204"/>
              <a:ea typeface="+mn-ea"/>
            </a:endParaRPr>
          </a:p>
        </p:txBody>
      </p:sp>
      <p:sp>
        <p:nvSpPr>
          <p:cNvPr id="21" name="TextBox 20">
            <a:extLst>
              <a:ext uri="{FF2B5EF4-FFF2-40B4-BE49-F238E27FC236}">
                <a16:creationId xmlns:a16="http://schemas.microsoft.com/office/drawing/2014/main" id="{036021F6-CBC7-4F62-B466-5CB584873A62}"/>
              </a:ext>
            </a:extLst>
          </p:cNvPr>
          <p:cNvSpPr txBox="1"/>
          <p:nvPr/>
        </p:nvSpPr>
        <p:spPr>
          <a:xfrm>
            <a:off x="4788024" y="4787577"/>
            <a:ext cx="4278992" cy="415498"/>
          </a:xfrm>
          <a:prstGeom prst="rect">
            <a:avLst/>
          </a:prstGeom>
          <a:noFill/>
        </p:spPr>
        <p:txBody>
          <a:bodyPr wrap="none" rtlCol="0">
            <a:spAutoFit/>
          </a:bodyPr>
          <a:lstStyle/>
          <a:p>
            <a:pPr defTabSz="685800" fontAlgn="auto">
              <a:spcBef>
                <a:spcPts val="0"/>
              </a:spcBef>
              <a:spcAft>
                <a:spcPts val="0"/>
              </a:spcAft>
            </a:pPr>
            <a:r>
              <a:rPr kumimoji="0" lang="en-US" sz="2100" dirty="0">
                <a:solidFill>
                  <a:prstClr val="black"/>
                </a:solidFill>
                <a:latin typeface="Calibri" panose="020F0502020204030204"/>
                <a:ea typeface="+mn-ea"/>
              </a:rPr>
              <a:t>Controlling complexity is important… </a:t>
            </a:r>
            <a:endParaRPr kumimoji="0" lang="en-US" sz="1350" dirty="0">
              <a:solidFill>
                <a:prstClr val="black"/>
              </a:solidFill>
              <a:latin typeface="Calibri" panose="020F0502020204030204"/>
              <a:ea typeface="+mn-ea"/>
            </a:endParaRPr>
          </a:p>
        </p:txBody>
      </p:sp>
      <p:sp>
        <p:nvSpPr>
          <p:cNvPr id="22" name="TextBox 21">
            <a:extLst>
              <a:ext uri="{FF2B5EF4-FFF2-40B4-BE49-F238E27FC236}">
                <a16:creationId xmlns:a16="http://schemas.microsoft.com/office/drawing/2014/main" id="{769906D7-398E-4E8D-8A86-18C14EE6893A}"/>
              </a:ext>
            </a:extLst>
          </p:cNvPr>
          <p:cNvSpPr txBox="1"/>
          <p:nvPr/>
        </p:nvSpPr>
        <p:spPr>
          <a:xfrm>
            <a:off x="4788023" y="5359975"/>
            <a:ext cx="3973524" cy="415498"/>
          </a:xfrm>
          <a:prstGeom prst="rect">
            <a:avLst/>
          </a:prstGeom>
          <a:noFill/>
        </p:spPr>
        <p:txBody>
          <a:bodyPr wrap="none" rtlCol="0">
            <a:spAutoFit/>
          </a:bodyPr>
          <a:lstStyle/>
          <a:p>
            <a:pPr defTabSz="685800" fontAlgn="auto">
              <a:spcBef>
                <a:spcPts val="0"/>
              </a:spcBef>
              <a:spcAft>
                <a:spcPts val="0"/>
              </a:spcAft>
            </a:pPr>
            <a:r>
              <a:rPr kumimoji="0" lang="en-US" sz="2100" dirty="0">
                <a:solidFill>
                  <a:prstClr val="black"/>
                </a:solidFill>
                <a:latin typeface="Calibri" panose="020F0502020204030204"/>
                <a:ea typeface="+mn-ea"/>
              </a:rPr>
              <a:t>Many proven/useful approaches… </a:t>
            </a:r>
            <a:endParaRPr kumimoji="0" lang="en-US" sz="1350" dirty="0">
              <a:solidFill>
                <a:prstClr val="black"/>
              </a:solidFill>
              <a:latin typeface="Calibri" panose="020F0502020204030204"/>
              <a:ea typeface="+mn-ea"/>
            </a:endParaRPr>
          </a:p>
        </p:txBody>
      </p:sp>
      <p:sp>
        <p:nvSpPr>
          <p:cNvPr id="3" name="TextBox 3">
            <a:extLst>
              <a:ext uri="{FF2B5EF4-FFF2-40B4-BE49-F238E27FC236}">
                <a16:creationId xmlns:a16="http://schemas.microsoft.com/office/drawing/2014/main" id="{769CFD0F-D8EA-C64C-F914-3A18DB22AEBC}"/>
              </a:ext>
            </a:extLst>
          </p:cNvPr>
          <p:cNvSpPr txBox="1"/>
          <p:nvPr/>
        </p:nvSpPr>
        <p:spPr>
          <a:xfrm>
            <a:off x="2771800" y="2069359"/>
            <a:ext cx="2933459" cy="3652282"/>
          </a:xfrm>
          <a:prstGeom prst="rect">
            <a:avLst/>
          </a:prstGeom>
          <a:noFill/>
        </p:spPr>
        <p:txBody>
          <a:bodyPr wrap="square" rtlCol="0">
            <a:spAutoFit/>
          </a:bodyPr>
          <a:lstStyle/>
          <a:p>
            <a:pPr marL="342900" lvl="1" defTabSz="685800" fontAlgn="auto">
              <a:spcBef>
                <a:spcPts val="0"/>
              </a:spcBef>
              <a:spcAft>
                <a:spcPts val="400"/>
              </a:spcAft>
            </a:pPr>
            <a:r>
              <a:rPr kumimoji="0" lang="zh-TW" sz="1800" dirty="0">
                <a:solidFill>
                  <a:prstClr val="black"/>
                </a:solidFill>
                <a:latin typeface="Calibri" panose="020F0502020204030204"/>
                <a:ea typeface="+mn-ea"/>
              </a:rPr>
              <a:t>準確性</a:t>
            </a:r>
          </a:p>
          <a:p>
            <a:pPr marL="342900" lvl="1" defTabSz="685800" fontAlgn="auto">
              <a:spcBef>
                <a:spcPts val="0"/>
              </a:spcBef>
              <a:spcAft>
                <a:spcPts val="400"/>
              </a:spcAft>
            </a:pPr>
            <a:r>
              <a:rPr kumimoji="0" lang="zh-TW" sz="1800" dirty="0">
                <a:solidFill>
                  <a:prstClr val="black"/>
                </a:solidFill>
                <a:latin typeface="Calibri" panose="020F0502020204030204"/>
                <a:ea typeface="+mn-ea"/>
              </a:rPr>
              <a:t>精確度和召回率</a:t>
            </a:r>
          </a:p>
          <a:p>
            <a:pPr marL="342900" lvl="1" defTabSz="685800" fontAlgn="auto">
              <a:spcBef>
                <a:spcPts val="0"/>
              </a:spcBef>
              <a:spcAft>
                <a:spcPts val="400"/>
              </a:spcAft>
            </a:pPr>
            <a:r>
              <a:rPr kumimoji="0" lang="zh-TW" sz="1800" dirty="0">
                <a:solidFill>
                  <a:prstClr val="black"/>
                </a:solidFill>
                <a:latin typeface="Calibri" panose="020F0502020204030204"/>
                <a:ea typeface="+mn-ea"/>
              </a:rPr>
              <a:t>成本/效用</a:t>
            </a:r>
          </a:p>
          <a:p>
            <a:pPr marL="342900" lvl="1" defTabSz="685800" fontAlgn="auto">
              <a:spcBef>
                <a:spcPts val="0"/>
              </a:spcBef>
              <a:spcAft>
                <a:spcPts val="400"/>
              </a:spcAft>
            </a:pPr>
            <a:r>
              <a:rPr kumimoji="0" lang="zh-TW" sz="1800" dirty="0">
                <a:solidFill>
                  <a:prstClr val="black"/>
                </a:solidFill>
                <a:latin typeface="Calibri" panose="020F0502020204030204"/>
                <a:ea typeface="+mn-ea"/>
              </a:rPr>
              <a:t>平方誤差</a:t>
            </a:r>
          </a:p>
          <a:p>
            <a:pPr marL="342900" lvl="1" defTabSz="685800" fontAlgn="auto">
              <a:spcBef>
                <a:spcPts val="0"/>
              </a:spcBef>
              <a:spcAft>
                <a:spcPts val="400"/>
              </a:spcAft>
            </a:pPr>
            <a:r>
              <a:rPr kumimoji="0" lang="zh-TW" sz="1800" dirty="0">
                <a:solidFill>
                  <a:prstClr val="black"/>
                </a:solidFill>
                <a:latin typeface="Calibri" panose="020F0502020204030204"/>
                <a:ea typeface="+mn-ea"/>
              </a:rPr>
              <a:t>可能性</a:t>
            </a:r>
          </a:p>
          <a:p>
            <a:pPr marL="342900" lvl="1" defTabSz="685800" fontAlgn="auto">
              <a:spcBef>
                <a:spcPts val="0"/>
              </a:spcBef>
              <a:spcAft>
                <a:spcPts val="400"/>
              </a:spcAft>
            </a:pPr>
            <a:r>
              <a:rPr kumimoji="0" lang="zh-TW" sz="1800" dirty="0">
                <a:solidFill>
                  <a:prstClr val="black"/>
                </a:solidFill>
                <a:latin typeface="Calibri" panose="020F0502020204030204"/>
                <a:ea typeface="+mn-ea"/>
              </a:rPr>
              <a:t>後驗機率</a:t>
            </a:r>
          </a:p>
          <a:p>
            <a:pPr marL="342900" lvl="1" defTabSz="685800" fontAlgn="auto">
              <a:spcBef>
                <a:spcPts val="0"/>
              </a:spcBef>
              <a:spcAft>
                <a:spcPts val="400"/>
              </a:spcAft>
            </a:pPr>
            <a:r>
              <a:rPr kumimoji="0" lang="zh-TW" sz="1800" dirty="0">
                <a:solidFill>
                  <a:prstClr val="black"/>
                </a:solidFill>
                <a:latin typeface="Calibri" panose="020F0502020204030204"/>
                <a:ea typeface="+mn-ea"/>
              </a:rPr>
              <a:t>利潤</a:t>
            </a:r>
          </a:p>
          <a:p>
            <a:pPr marL="342900" lvl="1" defTabSz="685800" fontAlgn="auto">
              <a:spcBef>
                <a:spcPts val="0"/>
              </a:spcBef>
              <a:spcAft>
                <a:spcPts val="400"/>
              </a:spcAft>
            </a:pPr>
            <a:r>
              <a:rPr kumimoji="0" lang="zh-TW" sz="1800" dirty="0">
                <a:solidFill>
                  <a:prstClr val="black"/>
                </a:solidFill>
                <a:latin typeface="Calibri" panose="020F0502020204030204"/>
                <a:ea typeface="+mn-ea"/>
              </a:rPr>
              <a:t>L1 和 L</a:t>
            </a:r>
            <a:r>
              <a:rPr kumimoji="0" lang="zh-TW" sz="1800">
                <a:solidFill>
                  <a:prstClr val="black"/>
                </a:solidFill>
                <a:latin typeface="Calibri" panose="020F0502020204030204"/>
                <a:ea typeface="+mn-ea"/>
              </a:rPr>
              <a:t>2 </a:t>
            </a:r>
            <a:r>
              <a:rPr kumimoji="0" lang="zh-TW" altLang="en-US" sz="1800">
                <a:solidFill>
                  <a:prstClr val="black"/>
                </a:solidFill>
                <a:latin typeface="Calibri" panose="020F0502020204030204"/>
                <a:ea typeface="+mn-ea"/>
              </a:rPr>
              <a:t>正</a:t>
            </a:r>
            <a:r>
              <a:rPr kumimoji="0" lang="zh-TW" sz="1800">
                <a:solidFill>
                  <a:prstClr val="black"/>
                </a:solidFill>
                <a:latin typeface="Calibri" panose="020F0502020204030204"/>
                <a:ea typeface="+mn-ea"/>
              </a:rPr>
              <a:t>規化</a:t>
            </a:r>
            <a:endParaRPr kumimoji="0" lang="zh-TW" sz="1800" dirty="0">
              <a:solidFill>
                <a:prstClr val="black"/>
              </a:solidFill>
              <a:latin typeface="Calibri" panose="020F0502020204030204"/>
              <a:ea typeface="+mn-ea"/>
            </a:endParaRPr>
          </a:p>
          <a:p>
            <a:pPr marL="342900" lvl="1" defTabSz="685800" fontAlgn="auto">
              <a:spcBef>
                <a:spcPts val="0"/>
              </a:spcBef>
              <a:spcAft>
                <a:spcPts val="400"/>
              </a:spcAft>
            </a:pPr>
            <a:r>
              <a:rPr kumimoji="0" lang="zh-TW" sz="1800" dirty="0">
                <a:solidFill>
                  <a:prstClr val="black"/>
                </a:solidFill>
                <a:latin typeface="Calibri" panose="020F0502020204030204"/>
                <a:ea typeface="+mn-ea"/>
              </a:rPr>
              <a:t>熵</a:t>
            </a:r>
          </a:p>
          <a:p>
            <a:pPr marL="342900" lvl="1" defTabSz="685800" fontAlgn="auto">
              <a:spcBef>
                <a:spcPts val="0"/>
              </a:spcBef>
              <a:spcAft>
                <a:spcPts val="400"/>
              </a:spcAft>
            </a:pPr>
            <a:r>
              <a:rPr kumimoji="0" lang="zh-TW" sz="1800" dirty="0">
                <a:solidFill>
                  <a:prstClr val="black"/>
                </a:solidFill>
                <a:latin typeface="Calibri" panose="020F0502020204030204"/>
                <a:ea typeface="+mn-ea"/>
              </a:rPr>
              <a:t>KL 散度</a:t>
            </a:r>
          </a:p>
          <a:p>
            <a:pPr marL="342900" lvl="1" defTabSz="685800" fontAlgn="auto">
              <a:spcBef>
                <a:spcPts val="0"/>
              </a:spcBef>
              <a:spcAft>
                <a:spcPts val="400"/>
              </a:spcAft>
            </a:pPr>
            <a:r>
              <a:rPr kumimoji="0" lang="zh-TW" sz="1800" dirty="0">
                <a:solidFill>
                  <a:prstClr val="black"/>
                </a:solidFill>
                <a:latin typeface="Calibri" panose="020F0502020204030204"/>
                <a:ea typeface="+mn-ea"/>
              </a:rPr>
              <a:t>ETC。</a:t>
            </a:r>
            <a:endParaRPr kumimoji="0" lang="en-US" sz="1100" dirty="0">
              <a:solidFill>
                <a:prstClr val="black"/>
              </a:solidFill>
              <a:latin typeface="Calibri" panose="020F0502020204030204"/>
              <a:ea typeface="+mn-ea"/>
            </a:endParaRPr>
          </a:p>
        </p:txBody>
      </p:sp>
    </p:spTree>
    <p:extLst>
      <p:ext uri="{BB962C8B-B14F-4D97-AF65-F5344CB8AC3E}">
        <p14:creationId xmlns:p14="http://schemas.microsoft.com/office/powerpoint/2010/main" val="329926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additive="base">
                                        <p:cTn id="3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 calcmode="lin" valueType="num">
                                      <p:cBhvr additive="base">
                                        <p:cTn id="4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 calcmode="lin" valueType="num">
                                      <p:cBhvr additive="base">
                                        <p:cTn id="5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
                                            <p:txEl>
                                              <p:pRg st="7" end="7"/>
                                            </p:txEl>
                                          </p:spTgt>
                                        </p:tgtEl>
                                        <p:attrNameLst>
                                          <p:attrName>style.visibility</p:attrName>
                                        </p:attrNameLst>
                                      </p:cBhvr>
                                      <p:to>
                                        <p:strVal val="visible"/>
                                      </p:to>
                                    </p:set>
                                    <p:anim calcmode="lin" valueType="num">
                                      <p:cBhvr additive="base">
                                        <p:cTn id="5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7" end="7"/>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4">
                                            <p:txEl>
                                              <p:pRg st="8" end="8"/>
                                            </p:txEl>
                                          </p:spTgt>
                                        </p:tgtEl>
                                        <p:attrNameLst>
                                          <p:attrName>style.visibility</p:attrName>
                                        </p:attrNameLst>
                                      </p:cBhvr>
                                      <p:to>
                                        <p:strVal val="visible"/>
                                      </p:to>
                                    </p:set>
                                    <p:anim calcmode="lin" valueType="num">
                                      <p:cBhvr additive="base">
                                        <p:cTn id="6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
                                            <p:txEl>
                                              <p:pRg st="9" end="9"/>
                                            </p:txEl>
                                          </p:spTgt>
                                        </p:tgtEl>
                                        <p:attrNameLst>
                                          <p:attrName>style.visibility</p:attrName>
                                        </p:attrNameLst>
                                      </p:cBhvr>
                                      <p:to>
                                        <p:strVal val="visible"/>
                                      </p:to>
                                    </p:set>
                                    <p:anim calcmode="lin" valueType="num">
                                      <p:cBhvr additive="base">
                                        <p:cTn id="7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4">
                                            <p:txEl>
                                              <p:pRg st="9" end="9"/>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4">
                                            <p:txEl>
                                              <p:pRg st="10" end="10"/>
                                            </p:txEl>
                                          </p:spTgt>
                                        </p:tgtEl>
                                        <p:attrNameLst>
                                          <p:attrName>style.visibility</p:attrName>
                                        </p:attrNameLst>
                                      </p:cBhvr>
                                      <p:to>
                                        <p:strVal val="visible"/>
                                      </p:to>
                                    </p:set>
                                    <p:anim calcmode="lin" valueType="num">
                                      <p:cBhvr additive="base">
                                        <p:cTn id="7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 calcmode="lin" valueType="num">
                                      <p:cBhvr additive="base">
                                        <p:cTn id="81" dur="500" fill="hold"/>
                                        <p:tgtEl>
                                          <p:spTgt spid="22"/>
                                        </p:tgtEl>
                                        <p:attrNameLst>
                                          <p:attrName>ppt_x</p:attrName>
                                        </p:attrNameLst>
                                      </p:cBhvr>
                                      <p:tavLst>
                                        <p:tav tm="0">
                                          <p:val>
                                            <p:strVal val="#ppt_x"/>
                                          </p:val>
                                        </p:tav>
                                        <p:tav tm="100000">
                                          <p:val>
                                            <p:strVal val="#ppt_x"/>
                                          </p:val>
                                        </p:tav>
                                      </p:tavLst>
                                    </p:anim>
                                    <p:anim calcmode="lin" valueType="num">
                                      <p:cBhvr additive="base">
                                        <p:cTn id="82" dur="500" fill="hold"/>
                                        <p:tgtEl>
                                          <p:spTgt spid="22"/>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
                                            <p:txEl>
                                              <p:pRg st="0" end="0"/>
                                            </p:txEl>
                                          </p:spTgt>
                                        </p:tgtEl>
                                        <p:attrNameLst>
                                          <p:attrName>style.visibility</p:attrName>
                                        </p:attrNameLst>
                                      </p:cBhvr>
                                      <p:to>
                                        <p:strVal val="visible"/>
                                      </p:to>
                                    </p:set>
                                    <p:anim calcmode="lin" valueType="num">
                                      <p:cBhvr additive="base">
                                        <p:cTn id="8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
                                            <p:txEl>
                                              <p:pRg st="1" end="1"/>
                                            </p:txEl>
                                          </p:spTgt>
                                        </p:tgtEl>
                                        <p:attrNameLst>
                                          <p:attrName>style.visibility</p:attrName>
                                        </p:attrNameLst>
                                      </p:cBhvr>
                                      <p:to>
                                        <p:strVal val="visible"/>
                                      </p:to>
                                    </p:set>
                                    <p:anim calcmode="lin" valueType="num">
                                      <p:cBhvr additive="base">
                                        <p:cTn id="9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anim calcmode="lin" valueType="num">
                                      <p:cBhvr additive="base">
                                        <p:cTn id="9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
                                            <p:txEl>
                                              <p:pRg st="3" end="3"/>
                                            </p:txEl>
                                          </p:spTgt>
                                        </p:tgtEl>
                                        <p:attrNameLst>
                                          <p:attrName>style.visibility</p:attrName>
                                        </p:attrNameLst>
                                      </p:cBhvr>
                                      <p:to>
                                        <p:strVal val="visible"/>
                                      </p:to>
                                    </p:set>
                                    <p:anim calcmode="lin" valueType="num">
                                      <p:cBhvr additive="base">
                                        <p:cTn id="9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3">
                                            <p:txEl>
                                              <p:pRg st="4" end="4"/>
                                            </p:txEl>
                                          </p:spTgt>
                                        </p:tgtEl>
                                        <p:attrNameLst>
                                          <p:attrName>style.visibility</p:attrName>
                                        </p:attrNameLst>
                                      </p:cBhvr>
                                      <p:to>
                                        <p:strVal val="visible"/>
                                      </p:to>
                                    </p:set>
                                    <p:anim calcmode="lin" valueType="num">
                                      <p:cBhvr additive="base">
                                        <p:cTn id="10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3">
                                            <p:txEl>
                                              <p:pRg st="5" end="5"/>
                                            </p:txEl>
                                          </p:spTgt>
                                        </p:tgtEl>
                                        <p:attrNameLst>
                                          <p:attrName>style.visibility</p:attrName>
                                        </p:attrNameLst>
                                      </p:cBhvr>
                                      <p:to>
                                        <p:strVal val="visible"/>
                                      </p:to>
                                    </p:set>
                                    <p:anim calcmode="lin" valueType="num">
                                      <p:cBhvr additive="base">
                                        <p:cTn id="1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1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3">
                                            <p:txEl>
                                              <p:pRg st="6" end="6"/>
                                            </p:txEl>
                                          </p:spTgt>
                                        </p:tgtEl>
                                        <p:attrNameLst>
                                          <p:attrName>style.visibility</p:attrName>
                                        </p:attrNameLst>
                                      </p:cBhvr>
                                      <p:to>
                                        <p:strVal val="visible"/>
                                      </p:to>
                                    </p:set>
                                    <p:anim calcmode="lin" valueType="num">
                                      <p:cBhvr additive="base">
                                        <p:cTn id="1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3">
                                            <p:txEl>
                                              <p:pRg st="7" end="7"/>
                                            </p:txEl>
                                          </p:spTgt>
                                        </p:tgtEl>
                                        <p:attrNameLst>
                                          <p:attrName>style.visibility</p:attrName>
                                        </p:attrNameLst>
                                      </p:cBhvr>
                                      <p:to>
                                        <p:strVal val="visible"/>
                                      </p:to>
                                    </p:set>
                                    <p:anim calcmode="lin" valueType="num">
                                      <p:cBhvr additive="base">
                                        <p:cTn id="12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3">
                                            <p:txEl>
                                              <p:pRg st="8" end="8"/>
                                            </p:txEl>
                                          </p:spTgt>
                                        </p:tgtEl>
                                        <p:attrNameLst>
                                          <p:attrName>style.visibility</p:attrName>
                                        </p:attrNameLst>
                                      </p:cBhvr>
                                      <p:to>
                                        <p:strVal val="visible"/>
                                      </p:to>
                                    </p:set>
                                    <p:anim calcmode="lin" valueType="num">
                                      <p:cBhvr additive="base">
                                        <p:cTn id="1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
                                            <p:txEl>
                                              <p:pRg st="9" end="9"/>
                                            </p:txEl>
                                          </p:spTgt>
                                        </p:tgtEl>
                                        <p:attrNameLst>
                                          <p:attrName>style.visibility</p:attrName>
                                        </p:attrNameLst>
                                      </p:cBhvr>
                                      <p:to>
                                        <p:strVal val="visible"/>
                                      </p:to>
                                    </p:set>
                                    <p:anim calcmode="lin" valueType="num">
                                      <p:cBhvr additive="base">
                                        <p:cTn id="1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3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3">
                                            <p:txEl>
                                              <p:pRg st="10" end="10"/>
                                            </p:txEl>
                                          </p:spTgt>
                                        </p:tgtEl>
                                        <p:attrNameLst>
                                          <p:attrName>style.visibility</p:attrName>
                                        </p:attrNameLst>
                                      </p:cBhvr>
                                      <p:to>
                                        <p:strVal val="visible"/>
                                      </p:to>
                                    </p:set>
                                    <p:anim calcmode="lin" valueType="num">
                                      <p:cBhvr additive="base">
                                        <p:cTn id="13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3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8" grpId="0"/>
      <p:bldP spid="19" grpId="0"/>
      <p:bldP spid="21"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AD2E-9D05-43EC-BD95-6D0B349D6424}"/>
              </a:ext>
            </a:extLst>
          </p:cNvPr>
          <p:cNvSpPr>
            <a:spLocks noGrp="1"/>
          </p:cNvSpPr>
          <p:nvPr>
            <p:ph type="title"/>
          </p:nvPr>
        </p:nvSpPr>
        <p:spPr>
          <a:xfrm>
            <a:off x="86810" y="139173"/>
            <a:ext cx="9112052" cy="1658647"/>
          </a:xfrm>
        </p:spPr>
        <p:txBody>
          <a:bodyPr>
            <a:normAutofit fontScale="90000"/>
          </a:bodyPr>
          <a:lstStyle/>
          <a:p>
            <a:r>
              <a:rPr lang="en-US" dirty="0"/>
              <a:t>Components of an </a:t>
            </a:r>
            <a:r>
              <a:rPr lang="en-US"/>
              <a:t>ML Algorithm</a:t>
            </a:r>
            <a:r>
              <a:rPr lang="zh-TW" altLang="zh-TW"/>
              <a:t>ML 演算法的組成部分</a:t>
            </a:r>
            <a:br>
              <a:rPr lang="en-US" dirty="0"/>
            </a:br>
            <a:r>
              <a:rPr lang="en-US"/>
              <a:t>	</a:t>
            </a:r>
            <a:r>
              <a:rPr lang="en-US" b="1" i="1">
                <a:solidFill>
                  <a:srgbClr val="0070C0"/>
                </a:solidFill>
              </a:rPr>
              <a:t>Optimization</a:t>
            </a:r>
            <a:r>
              <a:rPr lang="zh-TW" altLang="zh-TW" b="1" i="1">
                <a:solidFill>
                  <a:srgbClr val="0070C0"/>
                </a:solidFill>
              </a:rPr>
              <a:t>最佳化</a:t>
            </a:r>
            <a:br>
              <a:rPr lang="en-US" altLang="zh-TW"/>
            </a:br>
            <a:r>
              <a:rPr lang="zh-TW" altLang="zh-TW"/>
              <a:t> </a:t>
            </a:r>
            <a:br>
              <a:rPr lang="en-US" altLang="zh-TW" b="1" i="1"/>
            </a:br>
            <a:endParaRPr lang="en-US" b="1" i="1" dirty="0"/>
          </a:p>
        </p:txBody>
      </p:sp>
      <p:sp>
        <p:nvSpPr>
          <p:cNvPr id="4" name="TextBox 3">
            <a:extLst>
              <a:ext uri="{FF2B5EF4-FFF2-40B4-BE49-F238E27FC236}">
                <a16:creationId xmlns:a16="http://schemas.microsoft.com/office/drawing/2014/main" id="{DE1DE73F-0EEE-4C82-BB14-1F0608559B20}"/>
              </a:ext>
            </a:extLst>
          </p:cNvPr>
          <p:cNvSpPr txBox="1"/>
          <p:nvPr/>
        </p:nvSpPr>
        <p:spPr>
          <a:xfrm>
            <a:off x="791641" y="2550834"/>
            <a:ext cx="3272742" cy="1708160"/>
          </a:xfrm>
          <a:prstGeom prst="rect">
            <a:avLst/>
          </a:prstGeom>
          <a:noFill/>
        </p:spPr>
        <p:txBody>
          <a:bodyPr wrap="square" rtlCol="0">
            <a:spAutoFit/>
          </a:bodyPr>
          <a:lstStyle/>
          <a:p>
            <a:pPr marL="342900" lvl="1" defTabSz="685800" fontAlgn="auto">
              <a:spcBef>
                <a:spcPts val="0"/>
              </a:spcBef>
              <a:spcAft>
                <a:spcPts val="0"/>
              </a:spcAft>
            </a:pPr>
            <a:r>
              <a:rPr kumimoji="0" lang="en-US" sz="2100" dirty="0">
                <a:solidFill>
                  <a:prstClr val="black"/>
                </a:solidFill>
                <a:latin typeface="Calibri" panose="020F0502020204030204"/>
                <a:ea typeface="+mn-ea"/>
              </a:rPr>
              <a:t>Greedy search</a:t>
            </a:r>
          </a:p>
          <a:p>
            <a:pPr marL="342900" lvl="1" defTabSz="685800" fontAlgn="auto">
              <a:spcBef>
                <a:spcPts val="0"/>
              </a:spcBef>
              <a:spcAft>
                <a:spcPts val="0"/>
              </a:spcAft>
            </a:pPr>
            <a:r>
              <a:rPr kumimoji="0" lang="en-US" sz="2100" dirty="0">
                <a:solidFill>
                  <a:prstClr val="black"/>
                </a:solidFill>
                <a:latin typeface="Calibri" panose="020F0502020204030204"/>
                <a:ea typeface="+mn-ea"/>
              </a:rPr>
              <a:t>Gradient Descent</a:t>
            </a:r>
          </a:p>
          <a:p>
            <a:pPr marL="342900" lvl="1" defTabSz="685800" fontAlgn="auto">
              <a:spcBef>
                <a:spcPts val="0"/>
              </a:spcBef>
              <a:spcAft>
                <a:spcPts val="0"/>
              </a:spcAft>
            </a:pPr>
            <a:r>
              <a:rPr kumimoji="0" lang="en-US" sz="2100" dirty="0">
                <a:solidFill>
                  <a:prstClr val="black"/>
                </a:solidFill>
                <a:latin typeface="Calibri" panose="020F0502020204030204"/>
                <a:ea typeface="+mn-ea"/>
              </a:rPr>
              <a:t>Linear Programming</a:t>
            </a:r>
          </a:p>
          <a:p>
            <a:pPr marL="342900" lvl="1" defTabSz="685800" fontAlgn="auto">
              <a:spcBef>
                <a:spcPts val="0"/>
              </a:spcBef>
              <a:spcAft>
                <a:spcPts val="0"/>
              </a:spcAft>
            </a:pPr>
            <a:r>
              <a:rPr kumimoji="0" lang="en-US" sz="2100" dirty="0">
                <a:solidFill>
                  <a:prstClr val="black"/>
                </a:solidFill>
                <a:latin typeface="Calibri" panose="020F0502020204030204"/>
                <a:ea typeface="+mn-ea"/>
              </a:rPr>
              <a:t>Regularization</a:t>
            </a:r>
          </a:p>
          <a:p>
            <a:pPr marL="342900" lvl="1" defTabSz="685800" fontAlgn="auto">
              <a:spcBef>
                <a:spcPts val="0"/>
              </a:spcBef>
              <a:spcAft>
                <a:spcPts val="0"/>
              </a:spcAft>
            </a:pPr>
            <a:r>
              <a:rPr kumimoji="0" lang="en-US" sz="2100" dirty="0">
                <a:solidFill>
                  <a:prstClr val="black"/>
                </a:solidFill>
                <a:latin typeface="Calibri" panose="020F0502020204030204"/>
                <a:ea typeface="+mn-ea"/>
              </a:rPr>
              <a:t>Many variations</a:t>
            </a:r>
          </a:p>
        </p:txBody>
      </p:sp>
      <p:cxnSp>
        <p:nvCxnSpPr>
          <p:cNvPr id="6" name="Straight Connector 5">
            <a:extLst>
              <a:ext uri="{FF2B5EF4-FFF2-40B4-BE49-F238E27FC236}">
                <a16:creationId xmlns:a16="http://schemas.microsoft.com/office/drawing/2014/main" id="{5F5BC36D-CC58-4EE1-A031-1F28D8FE7940}"/>
              </a:ext>
            </a:extLst>
          </p:cNvPr>
          <p:cNvCxnSpPr/>
          <p:nvPr/>
        </p:nvCxnSpPr>
        <p:spPr>
          <a:xfrm flipV="1">
            <a:off x="2822999" y="2366843"/>
            <a:ext cx="2453833" cy="35592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ABAD69A-E7AC-4ACD-99CB-2440654406BF}"/>
              </a:ext>
            </a:extLst>
          </p:cNvPr>
          <p:cNvSpPr txBox="1"/>
          <p:nvPr/>
        </p:nvSpPr>
        <p:spPr>
          <a:xfrm>
            <a:off x="4788024" y="2216802"/>
            <a:ext cx="3939348" cy="300082"/>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Try N changes to the model, pick the best one, repeat</a:t>
            </a:r>
          </a:p>
        </p:txBody>
      </p:sp>
      <p:cxnSp>
        <p:nvCxnSpPr>
          <p:cNvPr id="8" name="Straight Connector 7">
            <a:extLst>
              <a:ext uri="{FF2B5EF4-FFF2-40B4-BE49-F238E27FC236}">
                <a16:creationId xmlns:a16="http://schemas.microsoft.com/office/drawing/2014/main" id="{088FE0B3-C109-41DC-ADF8-FCCC5781AA40}"/>
              </a:ext>
            </a:extLst>
          </p:cNvPr>
          <p:cNvCxnSpPr>
            <a:cxnSpLocks/>
          </p:cNvCxnSpPr>
          <p:nvPr/>
        </p:nvCxnSpPr>
        <p:spPr>
          <a:xfrm flipV="1">
            <a:off x="3213644" y="2897282"/>
            <a:ext cx="2063187" cy="13850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549936-6F6E-4EFD-913B-4DC2517BEB57}"/>
              </a:ext>
            </a:extLst>
          </p:cNvPr>
          <p:cNvSpPr txBox="1"/>
          <p:nvPr/>
        </p:nvSpPr>
        <p:spPr>
          <a:xfrm>
            <a:off x="4700935" y="2759879"/>
            <a:ext cx="4564648" cy="300082"/>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Find gradient of loss WRT model parameters, take step, repeat</a:t>
            </a:r>
          </a:p>
        </p:txBody>
      </p:sp>
      <p:cxnSp>
        <p:nvCxnSpPr>
          <p:cNvPr id="11" name="Straight Connector 10">
            <a:extLst>
              <a:ext uri="{FF2B5EF4-FFF2-40B4-BE49-F238E27FC236}">
                <a16:creationId xmlns:a16="http://schemas.microsoft.com/office/drawing/2014/main" id="{4BAA69DA-F1D5-447B-AC6F-3B1C9D4ABCDC}"/>
              </a:ext>
            </a:extLst>
          </p:cNvPr>
          <p:cNvCxnSpPr>
            <a:cxnSpLocks/>
          </p:cNvCxnSpPr>
          <p:nvPr/>
        </p:nvCxnSpPr>
        <p:spPr>
          <a:xfrm>
            <a:off x="3448031" y="3393373"/>
            <a:ext cx="1891014" cy="173202"/>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281B036-16A1-448C-8DFE-436D3C1C7715}"/>
              </a:ext>
            </a:extLst>
          </p:cNvPr>
          <p:cNvSpPr txBox="1"/>
          <p:nvPr/>
        </p:nvSpPr>
        <p:spPr>
          <a:xfrm>
            <a:off x="4706010" y="3427335"/>
            <a:ext cx="3676199" cy="300082"/>
          </a:xfrm>
          <a:prstGeom prst="rect">
            <a:avLst/>
          </a:prstGeom>
          <a:noFill/>
        </p:spPr>
        <p:txBody>
          <a:bodyPr wrap="squar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Set up as system of linear equations, find optimal</a:t>
            </a:r>
          </a:p>
        </p:txBody>
      </p:sp>
      <p:cxnSp>
        <p:nvCxnSpPr>
          <p:cNvPr id="14" name="Straight Connector 13">
            <a:extLst>
              <a:ext uri="{FF2B5EF4-FFF2-40B4-BE49-F238E27FC236}">
                <a16:creationId xmlns:a16="http://schemas.microsoft.com/office/drawing/2014/main" id="{418F1F72-75A1-4FF2-B29A-5D06CC95D65B}"/>
              </a:ext>
            </a:extLst>
          </p:cNvPr>
          <p:cNvCxnSpPr>
            <a:cxnSpLocks/>
          </p:cNvCxnSpPr>
          <p:nvPr/>
        </p:nvCxnSpPr>
        <p:spPr>
          <a:xfrm>
            <a:off x="3031343" y="3750965"/>
            <a:ext cx="2209318" cy="45676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7A2068B-B970-4B2E-9367-8821A85B421D}"/>
              </a:ext>
            </a:extLst>
          </p:cNvPr>
          <p:cNvSpPr txBox="1"/>
          <p:nvPr/>
        </p:nvSpPr>
        <p:spPr>
          <a:xfrm>
            <a:off x="4788024" y="4057688"/>
            <a:ext cx="4046799" cy="300082"/>
          </a:xfrm>
          <a:prstGeom prst="rect">
            <a:avLst/>
          </a:prstGeom>
          <a:noFill/>
        </p:spPr>
        <p:txBody>
          <a:bodyPr wrap="squar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Tradeoff between model simplicity and loss reduction</a:t>
            </a:r>
          </a:p>
        </p:txBody>
      </p:sp>
      <p:cxnSp>
        <p:nvCxnSpPr>
          <p:cNvPr id="17" name="Straight Connector 16">
            <a:extLst>
              <a:ext uri="{FF2B5EF4-FFF2-40B4-BE49-F238E27FC236}">
                <a16:creationId xmlns:a16="http://schemas.microsoft.com/office/drawing/2014/main" id="{4C05B037-C15F-4777-8220-F797028DBF9A}"/>
              </a:ext>
            </a:extLst>
          </p:cNvPr>
          <p:cNvCxnSpPr>
            <a:cxnSpLocks/>
          </p:cNvCxnSpPr>
          <p:nvPr/>
        </p:nvCxnSpPr>
        <p:spPr>
          <a:xfrm>
            <a:off x="2111156" y="4207729"/>
            <a:ext cx="2002420" cy="655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A1EAA42-070E-43A1-848F-9E2C88984F1A}"/>
              </a:ext>
            </a:extLst>
          </p:cNvPr>
          <p:cNvSpPr txBox="1"/>
          <p:nvPr/>
        </p:nvSpPr>
        <p:spPr>
          <a:xfrm>
            <a:off x="4211960" y="4725144"/>
            <a:ext cx="4323145" cy="507831"/>
          </a:xfrm>
          <a:prstGeom prst="rect">
            <a:avLst/>
          </a:prstGeom>
          <a:noFill/>
        </p:spPr>
        <p:txBody>
          <a:bodyPr wrap="squar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Look ahead, momentum, stochastic methods / batching, learning rates, termination conditions, and more…</a:t>
            </a:r>
          </a:p>
        </p:txBody>
      </p:sp>
      <p:sp>
        <p:nvSpPr>
          <p:cNvPr id="3" name="TextBox 3">
            <a:extLst>
              <a:ext uri="{FF2B5EF4-FFF2-40B4-BE49-F238E27FC236}">
                <a16:creationId xmlns:a16="http://schemas.microsoft.com/office/drawing/2014/main" id="{8C0F1589-3C1E-BF64-C50B-4C76CDF10591}"/>
              </a:ext>
            </a:extLst>
          </p:cNvPr>
          <p:cNvSpPr txBox="1"/>
          <p:nvPr/>
        </p:nvSpPr>
        <p:spPr>
          <a:xfrm>
            <a:off x="-43183" y="2627809"/>
            <a:ext cx="3272742" cy="1579920"/>
          </a:xfrm>
          <a:prstGeom prst="rect">
            <a:avLst/>
          </a:prstGeom>
          <a:noFill/>
        </p:spPr>
        <p:txBody>
          <a:bodyPr wrap="square" rtlCol="0">
            <a:spAutoFit/>
          </a:bodyPr>
          <a:lstStyle/>
          <a:p>
            <a:pPr marL="342900" lvl="1" defTabSz="685800" fontAlgn="auto">
              <a:spcBef>
                <a:spcPts val="0"/>
              </a:spcBef>
              <a:spcAft>
                <a:spcPts val="800"/>
              </a:spcAft>
            </a:pPr>
            <a:r>
              <a:rPr kumimoji="0" lang="zh-TW" sz="1400" dirty="0">
                <a:solidFill>
                  <a:srgbClr val="00B050"/>
                </a:solidFill>
                <a:latin typeface="Calibri" panose="020F0502020204030204"/>
                <a:ea typeface="+mn-ea"/>
              </a:rPr>
              <a:t>貪婪搜尋</a:t>
            </a:r>
          </a:p>
          <a:p>
            <a:pPr marL="342900" lvl="1" defTabSz="685800" fontAlgn="auto">
              <a:spcBef>
                <a:spcPts val="0"/>
              </a:spcBef>
              <a:spcAft>
                <a:spcPts val="800"/>
              </a:spcAft>
            </a:pPr>
            <a:r>
              <a:rPr kumimoji="0" lang="zh-TW" sz="1400" dirty="0">
                <a:solidFill>
                  <a:srgbClr val="00B050"/>
                </a:solidFill>
                <a:latin typeface="Calibri" panose="020F0502020204030204"/>
                <a:ea typeface="+mn-ea"/>
              </a:rPr>
              <a:t>梯度下降</a:t>
            </a:r>
          </a:p>
          <a:p>
            <a:pPr marL="342900" lvl="1" defTabSz="685800" fontAlgn="auto">
              <a:spcBef>
                <a:spcPts val="0"/>
              </a:spcBef>
              <a:spcAft>
                <a:spcPts val="800"/>
              </a:spcAft>
            </a:pPr>
            <a:r>
              <a:rPr kumimoji="0" lang="zh-TW" sz="1400" dirty="0">
                <a:solidFill>
                  <a:srgbClr val="00B050"/>
                </a:solidFill>
                <a:latin typeface="Calibri" panose="020F0502020204030204"/>
                <a:ea typeface="+mn-ea"/>
              </a:rPr>
              <a:t>線性規劃</a:t>
            </a:r>
          </a:p>
          <a:p>
            <a:pPr marL="342900" lvl="1" defTabSz="685800" fontAlgn="auto">
              <a:spcBef>
                <a:spcPts val="0"/>
              </a:spcBef>
              <a:spcAft>
                <a:spcPts val="800"/>
              </a:spcAft>
            </a:pPr>
            <a:r>
              <a:rPr kumimoji="0" lang="zh-TW" sz="1400" dirty="0">
                <a:solidFill>
                  <a:srgbClr val="00B050"/>
                </a:solidFill>
                <a:latin typeface="Calibri" panose="020F0502020204030204"/>
                <a:ea typeface="+mn-ea"/>
              </a:rPr>
              <a:t>正規化</a:t>
            </a:r>
          </a:p>
          <a:p>
            <a:pPr marL="342900" lvl="1" defTabSz="685800" fontAlgn="auto">
              <a:spcBef>
                <a:spcPts val="0"/>
              </a:spcBef>
              <a:spcAft>
                <a:spcPts val="800"/>
              </a:spcAft>
            </a:pPr>
            <a:r>
              <a:rPr kumimoji="0" lang="zh-TW" sz="1400" dirty="0">
                <a:solidFill>
                  <a:srgbClr val="00B050"/>
                </a:solidFill>
                <a:latin typeface="Calibri" panose="020F0502020204030204"/>
                <a:ea typeface="+mn-ea"/>
              </a:rPr>
              <a:t>多種變化</a:t>
            </a:r>
          </a:p>
        </p:txBody>
      </p:sp>
    </p:spTree>
    <p:extLst>
      <p:ext uri="{BB962C8B-B14F-4D97-AF65-F5344CB8AC3E}">
        <p14:creationId xmlns:p14="http://schemas.microsoft.com/office/powerpoint/2010/main" val="259603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 calcmode="lin" valueType="num">
                                      <p:cBhvr additive="base">
                                        <p:cTn id="2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 presetClass="entr" presetSubtype="4"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4">
                                            <p:txEl>
                                              <p:pRg st="3" end="3"/>
                                            </p:txEl>
                                          </p:spTgt>
                                        </p:tgtEl>
                                        <p:attrNameLst>
                                          <p:attrName>style.visibility</p:attrName>
                                        </p:attrNameLst>
                                      </p:cBhvr>
                                      <p:to>
                                        <p:strVal val="visible"/>
                                      </p:to>
                                    </p:set>
                                    <p:anim calcmode="lin" valueType="num">
                                      <p:cBhvr additive="base">
                                        <p:cTn id="5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4">
                                            <p:txEl>
                                              <p:pRg st="4" end="4"/>
                                            </p:txEl>
                                          </p:spTgt>
                                        </p:tgtEl>
                                        <p:attrNameLst>
                                          <p:attrName>style.visibility</p:attrName>
                                        </p:attrNameLst>
                                      </p:cBhvr>
                                      <p:to>
                                        <p:strVal val="visible"/>
                                      </p:to>
                                    </p:set>
                                    <p:anim calcmode="lin" valueType="num">
                                      <p:cBhvr additive="base">
                                        <p:cTn id="6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 presetClass="entr" presetSubtype="4" fill="hold" nodeType="after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500" fill="hold"/>
                                        <p:tgtEl>
                                          <p:spTgt spid="17"/>
                                        </p:tgtEl>
                                        <p:attrNameLst>
                                          <p:attrName>ppt_x</p:attrName>
                                        </p:attrNameLst>
                                      </p:cBhvr>
                                      <p:tavLst>
                                        <p:tav tm="0">
                                          <p:val>
                                            <p:strVal val="#ppt_x"/>
                                          </p:val>
                                        </p:tav>
                                        <p:tav tm="100000">
                                          <p:val>
                                            <p:strVal val="#ppt_x"/>
                                          </p:val>
                                        </p:tav>
                                      </p:tavLst>
                                    </p:anim>
                                    <p:anim calcmode="lin" valueType="num">
                                      <p:cBhvr additive="base">
                                        <p:cTn id="73" dur="500" fill="hold"/>
                                        <p:tgtEl>
                                          <p:spTgt spid="1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500" fill="hold"/>
                                        <p:tgtEl>
                                          <p:spTgt spid="18"/>
                                        </p:tgtEl>
                                        <p:attrNameLst>
                                          <p:attrName>ppt_x</p:attrName>
                                        </p:attrNameLst>
                                      </p:cBhvr>
                                      <p:tavLst>
                                        <p:tav tm="0">
                                          <p:val>
                                            <p:strVal val="#ppt_x"/>
                                          </p:val>
                                        </p:tav>
                                        <p:tav tm="100000">
                                          <p:val>
                                            <p:strVal val="#ppt_x"/>
                                          </p:val>
                                        </p:tav>
                                      </p:tavLst>
                                    </p:anim>
                                    <p:anim calcmode="lin" valueType="num">
                                      <p:cBhvr additive="base">
                                        <p:cTn id="7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
                                            <p:txEl>
                                              <p:pRg st="0" end="0"/>
                                            </p:txEl>
                                          </p:spTgt>
                                        </p:tgtEl>
                                        <p:attrNameLst>
                                          <p:attrName>style.visibility</p:attrName>
                                        </p:attrNameLst>
                                      </p:cBhvr>
                                      <p:to>
                                        <p:strVal val="visible"/>
                                      </p:to>
                                    </p:set>
                                    <p:anim calcmode="lin" valueType="num">
                                      <p:cBhvr additive="base">
                                        <p:cTn id="8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3">
                                            <p:txEl>
                                              <p:pRg st="1" end="1"/>
                                            </p:txEl>
                                          </p:spTgt>
                                        </p:tgtEl>
                                        <p:attrNameLst>
                                          <p:attrName>style.visibility</p:attrName>
                                        </p:attrNameLst>
                                      </p:cBhvr>
                                      <p:to>
                                        <p:strVal val="visible"/>
                                      </p:to>
                                    </p:set>
                                    <p:anim calcmode="lin" valueType="num">
                                      <p:cBhvr additive="base">
                                        <p:cTn id="8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3">
                                            <p:txEl>
                                              <p:pRg st="2" end="2"/>
                                            </p:txEl>
                                          </p:spTgt>
                                        </p:tgtEl>
                                        <p:attrNameLst>
                                          <p:attrName>style.visibility</p:attrName>
                                        </p:attrNameLst>
                                      </p:cBhvr>
                                      <p:to>
                                        <p:strVal val="visible"/>
                                      </p:to>
                                    </p:set>
                                    <p:anim calcmode="lin" valueType="num">
                                      <p:cBhvr additive="base">
                                        <p:cTn id="9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nodeType="clickEffect">
                                  <p:stCondLst>
                                    <p:cond delay="0"/>
                                  </p:stCondLst>
                                  <p:childTnLst>
                                    <p:set>
                                      <p:cBhvr>
                                        <p:cTn id="99" dur="1" fill="hold">
                                          <p:stCondLst>
                                            <p:cond delay="0"/>
                                          </p:stCondLst>
                                        </p:cTn>
                                        <p:tgtEl>
                                          <p:spTgt spid="3">
                                            <p:txEl>
                                              <p:pRg st="3" end="3"/>
                                            </p:txEl>
                                          </p:spTgt>
                                        </p:tgtEl>
                                        <p:attrNameLst>
                                          <p:attrName>style.visibility</p:attrName>
                                        </p:attrNameLst>
                                      </p:cBhvr>
                                      <p:to>
                                        <p:strVal val="visible"/>
                                      </p:to>
                                    </p:set>
                                    <p:anim calcmode="lin" valueType="num">
                                      <p:cBhvr additive="base">
                                        <p:cTn id="10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3">
                                            <p:txEl>
                                              <p:pRg st="4" end="4"/>
                                            </p:txEl>
                                          </p:spTgt>
                                        </p:tgtEl>
                                        <p:attrNameLst>
                                          <p:attrName>style.visibility</p:attrName>
                                        </p:attrNameLst>
                                      </p:cBhvr>
                                      <p:to>
                                        <p:strVal val="visible"/>
                                      </p:to>
                                    </p:set>
                                    <p:anim calcmode="lin" valueType="num">
                                      <p:cBhvr additive="base">
                                        <p:cTn id="10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2" grpId="0"/>
      <p:bldP spid="15"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B583-C72D-45F0-8368-024362C5E001}"/>
              </a:ext>
            </a:extLst>
          </p:cNvPr>
          <p:cNvSpPr>
            <a:spLocks noGrp="1"/>
          </p:cNvSpPr>
          <p:nvPr>
            <p:ph type="title"/>
          </p:nvPr>
        </p:nvSpPr>
        <p:spPr>
          <a:xfrm>
            <a:off x="628650" y="365394"/>
            <a:ext cx="7886700" cy="607671"/>
          </a:xfrm>
        </p:spPr>
        <p:txBody>
          <a:bodyPr>
            <a:normAutofit fontScale="90000"/>
          </a:bodyPr>
          <a:lstStyle/>
          <a:p>
            <a:r>
              <a:rPr lang="en-US" dirty="0"/>
              <a:t>Simple Machine </a:t>
            </a:r>
            <a:r>
              <a:rPr lang="en-US"/>
              <a:t>Learning Example</a:t>
            </a:r>
            <a:br>
              <a:rPr lang="en-US"/>
            </a:br>
            <a:r>
              <a:rPr lang="zh-TW" altLang="zh-TW"/>
              <a:t>簡單的機器學習範例</a:t>
            </a:r>
            <a:endParaRPr lang="en-US" dirty="0"/>
          </a:p>
        </p:txBody>
      </p:sp>
      <p:sp>
        <p:nvSpPr>
          <p:cNvPr id="4" name="TextBox 3">
            <a:extLst>
              <a:ext uri="{FF2B5EF4-FFF2-40B4-BE49-F238E27FC236}">
                <a16:creationId xmlns:a16="http://schemas.microsoft.com/office/drawing/2014/main" id="{9D90C2F8-FA8C-4A1C-99D5-3BA4568ADA35}"/>
              </a:ext>
            </a:extLst>
          </p:cNvPr>
          <p:cNvSpPr txBox="1"/>
          <p:nvPr/>
        </p:nvSpPr>
        <p:spPr>
          <a:xfrm>
            <a:off x="238817" y="2334247"/>
            <a:ext cx="1189299" cy="715581"/>
          </a:xfrm>
          <a:prstGeom prst="rect">
            <a:avLst/>
          </a:prstGeom>
          <a:noFill/>
          <a:ln>
            <a:solidFill>
              <a:schemeClr val="tx1"/>
            </a:solidFill>
          </a:ln>
        </p:spPr>
        <p:txBody>
          <a:bodyPr wrap="square" rtlCol="0">
            <a:spAutoFit/>
          </a:bodyPr>
          <a:lstStyle/>
          <a:p>
            <a:pPr algn="ctr" defTabSz="685800" fontAlgn="auto">
              <a:spcBef>
                <a:spcPts val="0"/>
              </a:spcBef>
              <a:spcAft>
                <a:spcPts val="0"/>
              </a:spcAft>
            </a:pPr>
            <a:r>
              <a:rPr kumimoji="0" lang="en-US" sz="1350" dirty="0">
                <a:solidFill>
                  <a:prstClr val="black"/>
                </a:solidFill>
                <a:latin typeface="Calibri" panose="020F0502020204030204"/>
                <a:ea typeface="+mn-ea"/>
              </a:rPr>
              <a:t>Process Generating Data</a:t>
            </a:r>
          </a:p>
        </p:txBody>
      </p:sp>
      <p:cxnSp>
        <p:nvCxnSpPr>
          <p:cNvPr id="6" name="Straight Connector 5">
            <a:extLst>
              <a:ext uri="{FF2B5EF4-FFF2-40B4-BE49-F238E27FC236}">
                <a16:creationId xmlns:a16="http://schemas.microsoft.com/office/drawing/2014/main" id="{9BE3E75C-8F5B-4794-89E1-9E6A75C3B273}"/>
              </a:ext>
            </a:extLst>
          </p:cNvPr>
          <p:cNvCxnSpPr>
            <a:cxnSpLocks/>
          </p:cNvCxnSpPr>
          <p:nvPr/>
        </p:nvCxnSpPr>
        <p:spPr>
          <a:xfrm>
            <a:off x="1428116" y="2716695"/>
            <a:ext cx="5555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9E0DC9C-FC4E-446F-AE2C-B89BCA91A693}"/>
                  </a:ext>
                </a:extLst>
              </p:cNvPr>
              <p:cNvSpPr txBox="1"/>
              <p:nvPr/>
            </p:nvSpPr>
            <p:spPr>
              <a:xfrm>
                <a:off x="1998736" y="2483993"/>
                <a:ext cx="2406108" cy="1754326"/>
              </a:xfrm>
              <a:prstGeom prst="rect">
                <a:avLst/>
              </a:prstGeom>
              <a:noFill/>
            </p:spPr>
            <p:txBody>
              <a:bodyPr wrap="none" rtlCol="0">
                <a:spAutoFit/>
              </a:bodyPr>
              <a:lstStyle/>
              <a:p>
                <a:pPr defTabSz="685800" fontAlgn="auto">
                  <a:spcBef>
                    <a:spcPts val="0"/>
                  </a:spcBef>
                  <a:spcAft>
                    <a:spcPts val="0"/>
                  </a:spcAft>
                </a:pPr>
                <a14:m>
                  <m:oMath xmlns:m="http://schemas.openxmlformats.org/officeDocument/2006/math">
                    <m:r>
                      <a:rPr kumimoji="0" lang="en-US" sz="1350" i="1">
                        <a:solidFill>
                          <a:prstClr val="black"/>
                        </a:solidFill>
                        <a:latin typeface="Cambria Math" panose="02040503050406030204" pitchFamily="18" charset="0"/>
                        <a:ea typeface="+mn-ea"/>
                      </a:rPr>
                      <m:t>𝑋</m:t>
                    </m:r>
                  </m:oMath>
                </a14:m>
                <a:r>
                  <a:rPr kumimoji="0" lang="en-US" sz="1350" dirty="0">
                    <a:solidFill>
                      <a:prstClr val="black"/>
                    </a:solidFill>
                    <a:latin typeface="Calibri" panose="020F0502020204030204"/>
                    <a:ea typeface="+mn-ea"/>
                  </a:rPr>
                  <a:t> = Properties of a product</a:t>
                </a:r>
              </a:p>
              <a:p>
                <a:pPr defTabSz="685800" fontAlgn="auto">
                  <a:spcBef>
                    <a:spcPts val="0"/>
                  </a:spcBef>
                  <a:spcAft>
                    <a:spcPts val="0"/>
                  </a:spcAft>
                </a:pPr>
                <a14:m>
                  <m:oMath xmlns:m="http://schemas.openxmlformats.org/officeDocument/2006/math">
                    <m:r>
                      <a:rPr kumimoji="0" lang="en-US" sz="1350" i="1">
                        <a:solidFill>
                          <a:prstClr val="black"/>
                        </a:solidFill>
                        <a:latin typeface="Cambria Math" panose="02040503050406030204" pitchFamily="18" charset="0"/>
                        <a:ea typeface="+mn-ea"/>
                      </a:rPr>
                      <m:t>𝑦</m:t>
                    </m:r>
                  </m:oMath>
                </a14:m>
                <a:r>
                  <a:rPr kumimoji="0" lang="en-US" sz="1350" dirty="0">
                    <a:solidFill>
                      <a:prstClr val="black"/>
                    </a:solidFill>
                    <a:latin typeface="Calibri" panose="020F0502020204030204"/>
                    <a:ea typeface="+mn-ea"/>
                  </a:rPr>
                  <a:t> = Will user buy it (time travel)</a:t>
                </a:r>
              </a:p>
              <a:p>
                <a:pPr defTabSz="685800" fontAlgn="auto">
                  <a:spcBef>
                    <a:spcPts val="0"/>
                  </a:spcBef>
                  <a:spcAft>
                    <a:spcPts val="0"/>
                  </a:spcAft>
                </a:pPr>
                <a:endParaRPr kumimoji="0" lang="en-US" sz="1350" dirty="0">
                  <a:solidFill>
                    <a:prstClr val="black"/>
                  </a:solidFill>
                  <a:latin typeface="Calibri" panose="020F0502020204030204"/>
                  <a:ea typeface="+mn-ea"/>
                </a:endParaRPr>
              </a:p>
              <a:p>
                <a:pPr defTabSz="685800" fontAlgn="auto">
                  <a:spcBef>
                    <a:spcPts val="0"/>
                  </a:spcBef>
                  <a:spcAft>
                    <a:spcPts val="0"/>
                  </a:spcAft>
                </a:pPr>
                <a:r>
                  <a:rPr kumimoji="0" lang="en-US" sz="1350" dirty="0">
                    <a:solidFill>
                      <a:prstClr val="black"/>
                    </a:solidFill>
                    <a:latin typeface="Calibri" panose="020F0502020204030204"/>
                    <a:ea typeface="+mn-ea"/>
                  </a:rPr>
                  <a:t>Do some Feature Engineering:</a:t>
                </a:r>
              </a:p>
              <a:p>
                <a:pPr defTabSz="685800" fontAlgn="auto">
                  <a:spcBef>
                    <a:spcPts val="0"/>
                  </a:spcBef>
                  <a:spcAft>
                    <a:spcPts val="0"/>
                  </a:spcAft>
                </a:pPr>
                <a14:m>
                  <m:oMath xmlns:m="http://schemas.openxmlformats.org/officeDocument/2006/math">
                    <m:r>
                      <a:rPr kumimoji="0" lang="en-US" sz="1350" i="1">
                        <a:solidFill>
                          <a:prstClr val="black"/>
                        </a:solidFill>
                        <a:latin typeface="Cambria Math" panose="02040503050406030204" pitchFamily="18" charset="0"/>
                        <a:ea typeface="+mn-ea"/>
                      </a:rPr>
                      <m:t>𝑋</m:t>
                    </m:r>
                  </m:oMath>
                </a14:m>
                <a:r>
                  <a:rPr kumimoji="0" lang="en-US" sz="1350" dirty="0">
                    <a:solidFill>
                      <a:prstClr val="black"/>
                    </a:solidFill>
                    <a:latin typeface="Calibri" panose="020F0502020204030204"/>
                    <a:ea typeface="+mn-ea"/>
                  </a:rPr>
                  <a:t> = 4 binary variables</a:t>
                </a:r>
              </a:p>
              <a:p>
                <a:pPr defTabSz="685800" fontAlgn="auto">
                  <a:spcBef>
                    <a:spcPts val="0"/>
                  </a:spcBef>
                  <a:spcAft>
                    <a:spcPts val="0"/>
                  </a:spcAft>
                </a:pPr>
                <a14:m>
                  <m:oMath xmlns:m="http://schemas.openxmlformats.org/officeDocument/2006/math">
                    <m:r>
                      <a:rPr kumimoji="0" lang="en-US" sz="1350" i="1">
                        <a:solidFill>
                          <a:prstClr val="black"/>
                        </a:solidFill>
                        <a:latin typeface="Cambria Math" panose="02040503050406030204" pitchFamily="18" charset="0"/>
                        <a:ea typeface="+mn-ea"/>
                      </a:rPr>
                      <m:t>𝑦</m:t>
                    </m:r>
                  </m:oMath>
                </a14:m>
                <a:r>
                  <a:rPr kumimoji="0" lang="en-US" sz="1350" dirty="0">
                    <a:solidFill>
                      <a:prstClr val="black"/>
                    </a:solidFill>
                    <a:latin typeface="Calibri" panose="020F0502020204030204"/>
                    <a:ea typeface="+mn-ea"/>
                  </a:rPr>
                  <a:t> = 1 binary variable</a:t>
                </a:r>
              </a:p>
              <a:p>
                <a:pPr defTabSz="685800" fontAlgn="auto">
                  <a:spcBef>
                    <a:spcPts val="0"/>
                  </a:spcBef>
                  <a:spcAft>
                    <a:spcPts val="0"/>
                  </a:spcAft>
                </a:pPr>
                <a:endParaRPr kumimoji="0" lang="en-US" sz="1350" dirty="0">
                  <a:solidFill>
                    <a:prstClr val="black"/>
                  </a:solidFill>
                  <a:latin typeface="Calibri" panose="020F0502020204030204"/>
                  <a:ea typeface="+mn-ea"/>
                </a:endParaRPr>
              </a:p>
              <a:p>
                <a:pPr defTabSz="685800" fontAlgn="auto">
                  <a:spcBef>
                    <a:spcPts val="0"/>
                  </a:spcBef>
                  <a:spcAft>
                    <a:spcPts val="0"/>
                  </a:spcAft>
                </a:pPr>
                <a:endParaRPr kumimoji="0" lang="en-US" sz="1350" dirty="0">
                  <a:solidFill>
                    <a:prstClr val="black"/>
                  </a:solidFill>
                  <a:latin typeface="Calibri" panose="020F0502020204030204"/>
                  <a:ea typeface="+mn-ea"/>
                </a:endParaRPr>
              </a:p>
            </p:txBody>
          </p:sp>
        </mc:Choice>
        <mc:Fallback>
          <p:sp>
            <p:nvSpPr>
              <p:cNvPr id="7" name="TextBox 6">
                <a:extLst>
                  <a:ext uri="{FF2B5EF4-FFF2-40B4-BE49-F238E27FC236}">
                    <a16:creationId xmlns:a16="http://schemas.microsoft.com/office/drawing/2014/main" id="{A9E0DC9C-FC4E-446F-AE2C-B89BCA91A693}"/>
                  </a:ext>
                </a:extLst>
              </p:cNvPr>
              <p:cNvSpPr txBox="1">
                <a:spLocks noRot="1" noChangeAspect="1" noMove="1" noResize="1" noEditPoints="1" noAdjustHandles="1" noChangeArrowheads="1" noChangeShapeType="1" noTextEdit="1"/>
              </p:cNvSpPr>
              <p:nvPr/>
            </p:nvSpPr>
            <p:spPr>
              <a:xfrm>
                <a:off x="1998736" y="2483993"/>
                <a:ext cx="2406108" cy="1754326"/>
              </a:xfrm>
              <a:prstGeom prst="rect">
                <a:avLst/>
              </a:prstGeom>
              <a:blipFill>
                <a:blip r:embed="rId2"/>
                <a:stretch>
                  <a:fillRect l="-759" t="-34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graphicFrame>
            <p:nvGraphicFramePr>
              <p:cNvPr id="8" name="Table 7">
                <a:extLst>
                  <a:ext uri="{FF2B5EF4-FFF2-40B4-BE49-F238E27FC236}">
                    <a16:creationId xmlns:a16="http://schemas.microsoft.com/office/drawing/2014/main" id="{68002E98-F2F6-4BDF-BF8E-E62E6D782BE9}"/>
                  </a:ext>
                </a:extLst>
              </p:cNvPr>
              <p:cNvGraphicFramePr>
                <a:graphicFrameLocks noGrp="1"/>
              </p:cNvGraphicFramePr>
              <p:nvPr/>
            </p:nvGraphicFramePr>
            <p:xfrm>
              <a:off x="1998736" y="4076598"/>
              <a:ext cx="1279970" cy="556260"/>
            </p:xfrm>
            <a:graphic>
              <a:graphicData uri="http://schemas.openxmlformats.org/drawingml/2006/table">
                <a:tbl>
                  <a:tblPr firstRow="1" bandRow="1">
                    <a:tableStyleId>{5940675A-B579-460E-94D1-54222C63F5DA}</a:tableStyleId>
                  </a:tblPr>
                  <a:tblGrid>
                    <a:gridCol w="255994">
                      <a:extLst>
                        <a:ext uri="{9D8B030D-6E8A-4147-A177-3AD203B41FA5}">
                          <a16:colId xmlns:a16="http://schemas.microsoft.com/office/drawing/2014/main" val="4186649043"/>
                        </a:ext>
                      </a:extLst>
                    </a:gridCol>
                    <a:gridCol w="255994">
                      <a:extLst>
                        <a:ext uri="{9D8B030D-6E8A-4147-A177-3AD203B41FA5}">
                          <a16:colId xmlns:a16="http://schemas.microsoft.com/office/drawing/2014/main" val="361098133"/>
                        </a:ext>
                      </a:extLst>
                    </a:gridCol>
                    <a:gridCol w="255994">
                      <a:extLst>
                        <a:ext uri="{9D8B030D-6E8A-4147-A177-3AD203B41FA5}">
                          <a16:colId xmlns:a16="http://schemas.microsoft.com/office/drawing/2014/main" val="3959852944"/>
                        </a:ext>
                      </a:extLst>
                    </a:gridCol>
                    <a:gridCol w="255994">
                      <a:extLst>
                        <a:ext uri="{9D8B030D-6E8A-4147-A177-3AD203B41FA5}">
                          <a16:colId xmlns:a16="http://schemas.microsoft.com/office/drawing/2014/main" val="3937124498"/>
                        </a:ext>
                      </a:extLst>
                    </a:gridCol>
                    <a:gridCol w="255994">
                      <a:extLst>
                        <a:ext uri="{9D8B030D-6E8A-4147-A177-3AD203B41FA5}">
                          <a16:colId xmlns:a16="http://schemas.microsoft.com/office/drawing/2014/main" val="805686492"/>
                        </a:ext>
                      </a:extLst>
                    </a:gridCol>
                  </a:tblGrid>
                  <a:tr h="278130">
                    <a:tc>
                      <a:txBody>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1</m:t>
                                    </m:r>
                                  </m:sub>
                                </m:sSub>
                              </m:oMath>
                            </m:oMathPara>
                          </a14:m>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2</m:t>
                                    </m:r>
                                  </m:sub>
                                </m:sSub>
                              </m:oMath>
                            </m:oMathPara>
                          </a14:m>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3</m:t>
                                    </m:r>
                                  </m:sub>
                                </m:sSub>
                              </m:oMath>
                            </m:oMathPara>
                          </a14:m>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4</m:t>
                                    </m:r>
                                  </m:sub>
                                </m:sSub>
                              </m:oMath>
                            </m:oMathPara>
                          </a14:m>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𝑦</m:t>
                                </m:r>
                              </m:oMath>
                            </m:oMathPara>
                          </a14:m>
                          <a:endParaRPr lang="en-US" sz="1000" dirty="0"/>
                        </a:p>
                      </a:txBody>
                      <a:tcPr marL="68580" marR="68580" marT="34290" marB="34290"/>
                    </a:tc>
                    <a:extLst>
                      <a:ext uri="{0D108BD9-81ED-4DB2-BD59-A6C34878D82A}">
                        <a16:rowId xmlns:a16="http://schemas.microsoft.com/office/drawing/2014/main" val="1933944402"/>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1186290303"/>
                      </a:ext>
                    </a:extLst>
                  </a:tr>
                </a:tbl>
              </a:graphicData>
            </a:graphic>
          </p:graphicFrame>
        </mc:Choice>
        <mc:Fallback>
          <p:graphicFrame>
            <p:nvGraphicFramePr>
              <p:cNvPr id="8" name="Table 7">
                <a:extLst>
                  <a:ext uri="{FF2B5EF4-FFF2-40B4-BE49-F238E27FC236}">
                    <a16:creationId xmlns:a16="http://schemas.microsoft.com/office/drawing/2014/main" id="{68002E98-F2F6-4BDF-BF8E-E62E6D782BE9}"/>
                  </a:ext>
                </a:extLst>
              </p:cNvPr>
              <p:cNvGraphicFramePr>
                <a:graphicFrameLocks noGrp="1"/>
              </p:cNvGraphicFramePr>
              <p:nvPr/>
            </p:nvGraphicFramePr>
            <p:xfrm>
              <a:off x="1998736" y="4076598"/>
              <a:ext cx="1279970" cy="556260"/>
            </p:xfrm>
            <a:graphic>
              <a:graphicData uri="http://schemas.openxmlformats.org/drawingml/2006/table">
                <a:tbl>
                  <a:tblPr firstRow="1" bandRow="1">
                    <a:tableStyleId>{5940675A-B579-460E-94D1-54222C63F5DA}</a:tableStyleId>
                  </a:tblPr>
                  <a:tblGrid>
                    <a:gridCol w="255994">
                      <a:extLst>
                        <a:ext uri="{9D8B030D-6E8A-4147-A177-3AD203B41FA5}">
                          <a16:colId xmlns:a16="http://schemas.microsoft.com/office/drawing/2014/main" val="4186649043"/>
                        </a:ext>
                      </a:extLst>
                    </a:gridCol>
                    <a:gridCol w="255994">
                      <a:extLst>
                        <a:ext uri="{9D8B030D-6E8A-4147-A177-3AD203B41FA5}">
                          <a16:colId xmlns:a16="http://schemas.microsoft.com/office/drawing/2014/main" val="361098133"/>
                        </a:ext>
                      </a:extLst>
                    </a:gridCol>
                    <a:gridCol w="255994">
                      <a:extLst>
                        <a:ext uri="{9D8B030D-6E8A-4147-A177-3AD203B41FA5}">
                          <a16:colId xmlns:a16="http://schemas.microsoft.com/office/drawing/2014/main" val="3959852944"/>
                        </a:ext>
                      </a:extLst>
                    </a:gridCol>
                    <a:gridCol w="255994">
                      <a:extLst>
                        <a:ext uri="{9D8B030D-6E8A-4147-A177-3AD203B41FA5}">
                          <a16:colId xmlns:a16="http://schemas.microsoft.com/office/drawing/2014/main" val="3937124498"/>
                        </a:ext>
                      </a:extLst>
                    </a:gridCol>
                    <a:gridCol w="255994">
                      <a:extLst>
                        <a:ext uri="{9D8B030D-6E8A-4147-A177-3AD203B41FA5}">
                          <a16:colId xmlns:a16="http://schemas.microsoft.com/office/drawing/2014/main" val="805686492"/>
                        </a:ext>
                      </a:extLst>
                    </a:gridCol>
                  </a:tblGrid>
                  <a:tr h="278130">
                    <a:tc>
                      <a:txBody>
                        <a:bodyPr/>
                        <a:lstStyle/>
                        <a:p>
                          <a:endParaRPr lang="zh-TW"/>
                        </a:p>
                      </a:txBody>
                      <a:tcPr marL="68580" marR="68580" marT="34290" marB="34290">
                        <a:blipFill>
                          <a:blip r:embed="rId3"/>
                          <a:stretch>
                            <a:fillRect l="-2381" t="-2174" r="-407143" b="-106522"/>
                          </a:stretch>
                        </a:blipFill>
                      </a:tcPr>
                    </a:tc>
                    <a:tc>
                      <a:txBody>
                        <a:bodyPr/>
                        <a:lstStyle/>
                        <a:p>
                          <a:endParaRPr lang="zh-TW"/>
                        </a:p>
                      </a:txBody>
                      <a:tcPr marL="68580" marR="68580" marT="34290" marB="34290">
                        <a:blipFill>
                          <a:blip r:embed="rId3"/>
                          <a:stretch>
                            <a:fillRect l="-102381" t="-2174" r="-307143" b="-106522"/>
                          </a:stretch>
                        </a:blipFill>
                      </a:tcPr>
                    </a:tc>
                    <a:tc>
                      <a:txBody>
                        <a:bodyPr/>
                        <a:lstStyle/>
                        <a:p>
                          <a:endParaRPr lang="zh-TW"/>
                        </a:p>
                      </a:txBody>
                      <a:tcPr marL="68580" marR="68580" marT="34290" marB="34290">
                        <a:blipFill>
                          <a:blip r:embed="rId3"/>
                          <a:stretch>
                            <a:fillRect l="-197674" t="-2174" r="-200000" b="-106522"/>
                          </a:stretch>
                        </a:blipFill>
                      </a:tcPr>
                    </a:tc>
                    <a:tc>
                      <a:txBody>
                        <a:bodyPr/>
                        <a:lstStyle/>
                        <a:p>
                          <a:endParaRPr lang="zh-TW"/>
                        </a:p>
                      </a:txBody>
                      <a:tcPr marL="68580" marR="68580" marT="34290" marB="34290">
                        <a:blipFill>
                          <a:blip r:embed="rId3"/>
                          <a:stretch>
                            <a:fillRect l="-304762" t="-2174" r="-104762" b="-106522"/>
                          </a:stretch>
                        </a:blipFill>
                      </a:tcPr>
                    </a:tc>
                    <a:tc>
                      <a:txBody>
                        <a:bodyPr/>
                        <a:lstStyle/>
                        <a:p>
                          <a:endParaRPr lang="zh-TW"/>
                        </a:p>
                      </a:txBody>
                      <a:tcPr marL="68580" marR="68580" marT="34290" marB="34290">
                        <a:blipFill>
                          <a:blip r:embed="rId3"/>
                          <a:stretch>
                            <a:fillRect l="-404762" t="-2174" r="-4762" b="-106522"/>
                          </a:stretch>
                        </a:blipFill>
                      </a:tcPr>
                    </a:tc>
                    <a:extLst>
                      <a:ext uri="{0D108BD9-81ED-4DB2-BD59-A6C34878D82A}">
                        <a16:rowId xmlns:a16="http://schemas.microsoft.com/office/drawing/2014/main" val="1933944402"/>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1186290303"/>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03872253-5558-43C3-8CCE-758318BAB9B6}"/>
                  </a:ext>
                </a:extLst>
              </p:cNvPr>
              <p:cNvGraphicFramePr>
                <a:graphicFrameLocks noGrp="1"/>
              </p:cNvGraphicFramePr>
              <p:nvPr/>
            </p:nvGraphicFramePr>
            <p:xfrm>
              <a:off x="4796738" y="2407818"/>
              <a:ext cx="1279970" cy="2225040"/>
            </p:xfrm>
            <a:graphic>
              <a:graphicData uri="http://schemas.openxmlformats.org/drawingml/2006/table">
                <a:tbl>
                  <a:tblPr firstRow="1" bandRow="1">
                    <a:tableStyleId>{5940675A-B579-460E-94D1-54222C63F5DA}</a:tableStyleId>
                  </a:tblPr>
                  <a:tblGrid>
                    <a:gridCol w="255994">
                      <a:extLst>
                        <a:ext uri="{9D8B030D-6E8A-4147-A177-3AD203B41FA5}">
                          <a16:colId xmlns:a16="http://schemas.microsoft.com/office/drawing/2014/main" val="4186649043"/>
                        </a:ext>
                      </a:extLst>
                    </a:gridCol>
                    <a:gridCol w="255994">
                      <a:extLst>
                        <a:ext uri="{9D8B030D-6E8A-4147-A177-3AD203B41FA5}">
                          <a16:colId xmlns:a16="http://schemas.microsoft.com/office/drawing/2014/main" val="361098133"/>
                        </a:ext>
                      </a:extLst>
                    </a:gridCol>
                    <a:gridCol w="255994">
                      <a:extLst>
                        <a:ext uri="{9D8B030D-6E8A-4147-A177-3AD203B41FA5}">
                          <a16:colId xmlns:a16="http://schemas.microsoft.com/office/drawing/2014/main" val="3959852944"/>
                        </a:ext>
                      </a:extLst>
                    </a:gridCol>
                    <a:gridCol w="255994">
                      <a:extLst>
                        <a:ext uri="{9D8B030D-6E8A-4147-A177-3AD203B41FA5}">
                          <a16:colId xmlns:a16="http://schemas.microsoft.com/office/drawing/2014/main" val="3937124498"/>
                        </a:ext>
                      </a:extLst>
                    </a:gridCol>
                    <a:gridCol w="255994">
                      <a:extLst>
                        <a:ext uri="{9D8B030D-6E8A-4147-A177-3AD203B41FA5}">
                          <a16:colId xmlns:a16="http://schemas.microsoft.com/office/drawing/2014/main" val="805686492"/>
                        </a:ext>
                      </a:extLst>
                    </a:gridCol>
                  </a:tblGrid>
                  <a:tr h="278130">
                    <a:tc>
                      <a:txBody>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1</m:t>
                                    </m:r>
                                  </m:sub>
                                </m:sSub>
                              </m:oMath>
                            </m:oMathPara>
                          </a14:m>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2</m:t>
                                    </m:r>
                                  </m:sub>
                                </m:sSub>
                              </m:oMath>
                            </m:oMathPara>
                          </a14:m>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3</m:t>
                                    </m:r>
                                  </m:sub>
                                </m:sSub>
                              </m:oMath>
                            </m:oMathPara>
                          </a14:m>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4</m:t>
                                    </m:r>
                                  </m:sub>
                                </m:sSub>
                              </m:oMath>
                            </m:oMathPara>
                          </a14:m>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𝑦</m:t>
                                </m:r>
                              </m:oMath>
                            </m:oMathPara>
                          </a14:m>
                          <a:endParaRPr lang="en-US" sz="1000" dirty="0"/>
                        </a:p>
                      </a:txBody>
                      <a:tcPr marL="68580" marR="68580" marT="34290" marB="34290"/>
                    </a:tc>
                    <a:extLst>
                      <a:ext uri="{0D108BD9-81ED-4DB2-BD59-A6C34878D82A}">
                        <a16:rowId xmlns:a16="http://schemas.microsoft.com/office/drawing/2014/main" val="1933944402"/>
                      </a:ext>
                    </a:extLst>
                  </a:tr>
                  <a:tr h="278130">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186290303"/>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96396605"/>
                      </a:ext>
                    </a:extLst>
                  </a:tr>
                  <a:tr h="278130">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2450473564"/>
                      </a:ext>
                    </a:extLst>
                  </a:tr>
                  <a:tr h="278130">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39938066"/>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796743565"/>
                      </a:ext>
                    </a:extLst>
                  </a:tr>
                  <a:tr h="278130">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2501918418"/>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3860861728"/>
                      </a:ext>
                    </a:extLst>
                  </a:tr>
                </a:tbl>
              </a:graphicData>
            </a:graphic>
          </p:graphicFrame>
        </mc:Choice>
        <mc:Fallback>
          <p:graphicFrame>
            <p:nvGraphicFramePr>
              <p:cNvPr id="9" name="Table 8">
                <a:extLst>
                  <a:ext uri="{FF2B5EF4-FFF2-40B4-BE49-F238E27FC236}">
                    <a16:creationId xmlns:a16="http://schemas.microsoft.com/office/drawing/2014/main" id="{03872253-5558-43C3-8CCE-758318BAB9B6}"/>
                  </a:ext>
                </a:extLst>
              </p:cNvPr>
              <p:cNvGraphicFramePr>
                <a:graphicFrameLocks noGrp="1"/>
              </p:cNvGraphicFramePr>
              <p:nvPr/>
            </p:nvGraphicFramePr>
            <p:xfrm>
              <a:off x="4796738" y="2407818"/>
              <a:ext cx="1279970" cy="2225040"/>
            </p:xfrm>
            <a:graphic>
              <a:graphicData uri="http://schemas.openxmlformats.org/drawingml/2006/table">
                <a:tbl>
                  <a:tblPr firstRow="1" bandRow="1">
                    <a:tableStyleId>{5940675A-B579-460E-94D1-54222C63F5DA}</a:tableStyleId>
                  </a:tblPr>
                  <a:tblGrid>
                    <a:gridCol w="255994">
                      <a:extLst>
                        <a:ext uri="{9D8B030D-6E8A-4147-A177-3AD203B41FA5}">
                          <a16:colId xmlns:a16="http://schemas.microsoft.com/office/drawing/2014/main" val="4186649043"/>
                        </a:ext>
                      </a:extLst>
                    </a:gridCol>
                    <a:gridCol w="255994">
                      <a:extLst>
                        <a:ext uri="{9D8B030D-6E8A-4147-A177-3AD203B41FA5}">
                          <a16:colId xmlns:a16="http://schemas.microsoft.com/office/drawing/2014/main" val="361098133"/>
                        </a:ext>
                      </a:extLst>
                    </a:gridCol>
                    <a:gridCol w="255994">
                      <a:extLst>
                        <a:ext uri="{9D8B030D-6E8A-4147-A177-3AD203B41FA5}">
                          <a16:colId xmlns:a16="http://schemas.microsoft.com/office/drawing/2014/main" val="3959852944"/>
                        </a:ext>
                      </a:extLst>
                    </a:gridCol>
                    <a:gridCol w="255994">
                      <a:extLst>
                        <a:ext uri="{9D8B030D-6E8A-4147-A177-3AD203B41FA5}">
                          <a16:colId xmlns:a16="http://schemas.microsoft.com/office/drawing/2014/main" val="3937124498"/>
                        </a:ext>
                      </a:extLst>
                    </a:gridCol>
                    <a:gridCol w="255994">
                      <a:extLst>
                        <a:ext uri="{9D8B030D-6E8A-4147-A177-3AD203B41FA5}">
                          <a16:colId xmlns:a16="http://schemas.microsoft.com/office/drawing/2014/main" val="805686492"/>
                        </a:ext>
                      </a:extLst>
                    </a:gridCol>
                  </a:tblGrid>
                  <a:tr h="278130">
                    <a:tc>
                      <a:txBody>
                        <a:bodyPr/>
                        <a:lstStyle/>
                        <a:p>
                          <a:endParaRPr lang="zh-TW"/>
                        </a:p>
                      </a:txBody>
                      <a:tcPr marL="68580" marR="68580" marT="34290" marB="34290">
                        <a:blipFill>
                          <a:blip r:embed="rId4"/>
                          <a:stretch>
                            <a:fillRect l="-2381" t="-2174" r="-407143" b="-702174"/>
                          </a:stretch>
                        </a:blipFill>
                      </a:tcPr>
                    </a:tc>
                    <a:tc>
                      <a:txBody>
                        <a:bodyPr/>
                        <a:lstStyle/>
                        <a:p>
                          <a:endParaRPr lang="zh-TW"/>
                        </a:p>
                      </a:txBody>
                      <a:tcPr marL="68580" marR="68580" marT="34290" marB="34290">
                        <a:blipFill>
                          <a:blip r:embed="rId4"/>
                          <a:stretch>
                            <a:fillRect l="-102381" t="-2174" r="-307143" b="-702174"/>
                          </a:stretch>
                        </a:blipFill>
                      </a:tcPr>
                    </a:tc>
                    <a:tc>
                      <a:txBody>
                        <a:bodyPr/>
                        <a:lstStyle/>
                        <a:p>
                          <a:endParaRPr lang="zh-TW"/>
                        </a:p>
                      </a:txBody>
                      <a:tcPr marL="68580" marR="68580" marT="34290" marB="34290">
                        <a:blipFill>
                          <a:blip r:embed="rId4"/>
                          <a:stretch>
                            <a:fillRect l="-197674" t="-2174" r="-200000" b="-702174"/>
                          </a:stretch>
                        </a:blipFill>
                      </a:tcPr>
                    </a:tc>
                    <a:tc>
                      <a:txBody>
                        <a:bodyPr/>
                        <a:lstStyle/>
                        <a:p>
                          <a:endParaRPr lang="zh-TW"/>
                        </a:p>
                      </a:txBody>
                      <a:tcPr marL="68580" marR="68580" marT="34290" marB="34290">
                        <a:blipFill>
                          <a:blip r:embed="rId4"/>
                          <a:stretch>
                            <a:fillRect l="-304762" t="-2174" r="-104762" b="-702174"/>
                          </a:stretch>
                        </a:blipFill>
                      </a:tcPr>
                    </a:tc>
                    <a:tc>
                      <a:txBody>
                        <a:bodyPr/>
                        <a:lstStyle/>
                        <a:p>
                          <a:endParaRPr lang="zh-TW"/>
                        </a:p>
                      </a:txBody>
                      <a:tcPr marL="68580" marR="68580" marT="34290" marB="34290">
                        <a:blipFill>
                          <a:blip r:embed="rId4"/>
                          <a:stretch>
                            <a:fillRect l="-404762" t="-2174" r="-4762" b="-702174"/>
                          </a:stretch>
                        </a:blipFill>
                      </a:tcPr>
                    </a:tc>
                    <a:extLst>
                      <a:ext uri="{0D108BD9-81ED-4DB2-BD59-A6C34878D82A}">
                        <a16:rowId xmlns:a16="http://schemas.microsoft.com/office/drawing/2014/main" val="1933944402"/>
                      </a:ext>
                    </a:extLst>
                  </a:tr>
                  <a:tr h="278130">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186290303"/>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96396605"/>
                      </a:ext>
                    </a:extLst>
                  </a:tr>
                  <a:tr h="278130">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2450473564"/>
                      </a:ext>
                    </a:extLst>
                  </a:tr>
                  <a:tr h="278130">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39938066"/>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796743565"/>
                      </a:ext>
                    </a:extLst>
                  </a:tr>
                  <a:tr h="278130">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2501918418"/>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3860861728"/>
                      </a:ext>
                    </a:extLst>
                  </a:tr>
                </a:tbl>
              </a:graphicData>
            </a:graphic>
          </p:graphicFrame>
        </mc:Fallback>
      </mc:AlternateContent>
      <p:sp>
        <p:nvSpPr>
          <p:cNvPr id="11" name="TextBox 10">
            <a:extLst>
              <a:ext uri="{FF2B5EF4-FFF2-40B4-BE49-F238E27FC236}">
                <a16:creationId xmlns:a16="http://schemas.microsoft.com/office/drawing/2014/main" id="{829ABE75-8C75-40EF-97CD-31AEC4A23B48}"/>
              </a:ext>
            </a:extLst>
          </p:cNvPr>
          <p:cNvSpPr txBox="1"/>
          <p:nvPr/>
        </p:nvSpPr>
        <p:spPr>
          <a:xfrm>
            <a:off x="4740401" y="2154512"/>
            <a:ext cx="1170513" cy="230832"/>
          </a:xfrm>
          <a:prstGeom prst="rect">
            <a:avLst/>
          </a:prstGeom>
          <a:noFill/>
        </p:spPr>
        <p:txBody>
          <a:bodyPr wrap="none" rtlCol="0">
            <a:spAutoFit/>
          </a:bodyPr>
          <a:lstStyle/>
          <a:p>
            <a:pPr defTabSz="685800" fontAlgn="auto">
              <a:spcBef>
                <a:spcPts val="0"/>
              </a:spcBef>
              <a:spcAft>
                <a:spcPts val="0"/>
              </a:spcAft>
            </a:pPr>
            <a:r>
              <a:rPr kumimoji="0" lang="en-US" sz="900" dirty="0">
                <a:solidFill>
                  <a:prstClr val="black"/>
                </a:solidFill>
                <a:latin typeface="Calibri" panose="020F0502020204030204"/>
                <a:ea typeface="+mn-ea"/>
              </a:rPr>
              <a:t>Gather a Training Set</a:t>
            </a:r>
          </a:p>
        </p:txBody>
      </p:sp>
      <p:pic>
        <p:nvPicPr>
          <p:cNvPr id="12" name="Picture 11">
            <a:extLst>
              <a:ext uri="{FF2B5EF4-FFF2-40B4-BE49-F238E27FC236}">
                <a16:creationId xmlns:a16="http://schemas.microsoft.com/office/drawing/2014/main" id="{1F8DB127-304A-4E2C-838B-E753D6BA0973}"/>
              </a:ext>
            </a:extLst>
          </p:cNvPr>
          <p:cNvPicPr>
            <a:picLocks noChangeAspect="1"/>
          </p:cNvPicPr>
          <p:nvPr/>
        </p:nvPicPr>
        <p:blipFill rotWithShape="1">
          <a:blip r:embed="rId5"/>
          <a:srcRect l="22687" t="16672" r="24041" b="64423"/>
          <a:stretch/>
        </p:blipFill>
        <p:spPr>
          <a:xfrm>
            <a:off x="6526180" y="2407818"/>
            <a:ext cx="2283107" cy="607671"/>
          </a:xfrm>
          <a:prstGeom prst="rect">
            <a:avLst/>
          </a:prstGeom>
        </p:spPr>
      </p:pic>
      <p:sp>
        <p:nvSpPr>
          <p:cNvPr id="13" name="TextBox 12">
            <a:extLst>
              <a:ext uri="{FF2B5EF4-FFF2-40B4-BE49-F238E27FC236}">
                <a16:creationId xmlns:a16="http://schemas.microsoft.com/office/drawing/2014/main" id="{B70AD8A9-3C07-46A9-BDFD-530C8347E4E3}"/>
              </a:ext>
            </a:extLst>
          </p:cNvPr>
          <p:cNvSpPr txBox="1"/>
          <p:nvPr/>
        </p:nvSpPr>
        <p:spPr>
          <a:xfrm>
            <a:off x="7146487" y="2154511"/>
            <a:ext cx="841897" cy="230832"/>
          </a:xfrm>
          <a:prstGeom prst="rect">
            <a:avLst/>
          </a:prstGeom>
          <a:noFill/>
        </p:spPr>
        <p:txBody>
          <a:bodyPr wrap="none" rtlCol="0">
            <a:spAutoFit/>
          </a:bodyPr>
          <a:lstStyle/>
          <a:p>
            <a:pPr defTabSz="685800" fontAlgn="auto">
              <a:spcBef>
                <a:spcPts val="0"/>
              </a:spcBef>
              <a:spcAft>
                <a:spcPts val="0"/>
              </a:spcAft>
            </a:pPr>
            <a:r>
              <a:rPr kumimoji="0" lang="en-US" sz="900" dirty="0">
                <a:solidFill>
                  <a:prstClr val="black"/>
                </a:solidFill>
                <a:latin typeface="Calibri" panose="020F0502020204030204"/>
                <a:ea typeface="+mn-ea"/>
              </a:rPr>
              <a:t>So what is f()?</a:t>
            </a:r>
          </a:p>
        </p:txBody>
      </p:sp>
      <mc:AlternateContent xmlns:mc="http://schemas.openxmlformats.org/markup-compatibility/2006">
        <mc:Choice xmlns:a14="http://schemas.microsoft.com/office/drawing/2010/main" Requires="a14">
          <p:sp>
            <p:nvSpPr>
              <p:cNvPr id="15" name="Rectangle 14">
                <a:extLst>
                  <a:ext uri="{FF2B5EF4-FFF2-40B4-BE49-F238E27FC236}">
                    <a16:creationId xmlns:a16="http://schemas.microsoft.com/office/drawing/2014/main" id="{DAC931EF-4B7A-44DE-88E7-E70B746E3E4C}"/>
                  </a:ext>
                </a:extLst>
              </p:cNvPr>
              <p:cNvSpPr/>
              <p:nvPr/>
            </p:nvSpPr>
            <p:spPr>
              <a:xfrm>
                <a:off x="6632091" y="3290500"/>
                <a:ext cx="955774" cy="300082"/>
              </a:xfrm>
              <a:prstGeom prst="rect">
                <a:avLst/>
              </a:prstGeom>
            </p:spPr>
            <p:txBody>
              <a:bodyPr wrap="none">
                <a:spAutoFit/>
              </a:bodyPr>
              <a:lstStyle/>
              <a:p>
                <a:pPr defTabSz="685800" fontAlgn="auto">
                  <a:spcBef>
                    <a:spcPts val="0"/>
                  </a:spcBef>
                  <a:spcAft>
                    <a:spcPts val="0"/>
                  </a:spcAft>
                </a:pPr>
                <a14:m>
                  <m:oMathPara xmlns:m="http://schemas.openxmlformats.org/officeDocument/2006/math">
                    <m:oMathParaPr>
                      <m:jc m:val="centerGroup"/>
                    </m:oMathParaPr>
                    <m:oMath xmlns:m="http://schemas.openxmlformats.org/officeDocument/2006/math">
                      <m:r>
                        <a:rPr kumimoji="0" lang="en-US" sz="1350" i="1">
                          <a:solidFill>
                            <a:prstClr val="black"/>
                          </a:solidFill>
                          <a:latin typeface="Cambria Math" panose="02040503050406030204" pitchFamily="18" charset="0"/>
                          <a:ea typeface="+mn-ea"/>
                        </a:rPr>
                        <m:t>𝑓</m:t>
                      </m:r>
                      <m:d>
                        <m:dPr>
                          <m:ctrlPr>
                            <a:rPr kumimoji="0" lang="en-US" sz="1350" i="1">
                              <a:solidFill>
                                <a:prstClr val="black"/>
                              </a:solidFill>
                              <a:latin typeface="Cambria Math" panose="02040503050406030204" pitchFamily="18" charset="0"/>
                              <a:ea typeface="+mn-ea"/>
                            </a:rPr>
                          </m:ctrlPr>
                        </m:dPr>
                        <m:e>
                          <m:r>
                            <a:rPr kumimoji="0" lang="en-US" sz="1350" i="1">
                              <a:solidFill>
                                <a:prstClr val="black"/>
                              </a:solidFill>
                              <a:latin typeface="Cambria Math" panose="02040503050406030204" pitchFamily="18" charset="0"/>
                              <a:ea typeface="+mn-ea"/>
                            </a:rPr>
                            <m:t>𝑥</m:t>
                          </m:r>
                        </m:e>
                      </m:d>
                      <m:r>
                        <a:rPr kumimoji="0" lang="en-US" sz="1350" i="1">
                          <a:solidFill>
                            <a:prstClr val="black"/>
                          </a:solidFill>
                          <a:latin typeface="Cambria Math" panose="02040503050406030204" pitchFamily="18" charset="0"/>
                          <a:ea typeface="+mn-ea"/>
                        </a:rPr>
                        <m:t>=</m:t>
                      </m:r>
                      <m:sSub>
                        <m:sSubPr>
                          <m:ctrlPr>
                            <a:rPr kumimoji="0" lang="en-US" sz="1350" i="1">
                              <a:solidFill>
                                <a:prstClr val="black"/>
                              </a:solidFill>
                              <a:latin typeface="Cambria Math" panose="02040503050406030204" pitchFamily="18" charset="0"/>
                              <a:ea typeface="+mn-ea"/>
                            </a:rPr>
                          </m:ctrlPr>
                        </m:sSubPr>
                        <m:e>
                          <m:r>
                            <a:rPr kumimoji="0" lang="en-US" sz="1350" i="1">
                              <a:solidFill>
                                <a:prstClr val="black"/>
                              </a:solidFill>
                              <a:latin typeface="Cambria Math" panose="02040503050406030204" pitchFamily="18" charset="0"/>
                              <a:ea typeface="+mn-ea"/>
                            </a:rPr>
                            <m:t>𝑥</m:t>
                          </m:r>
                        </m:e>
                        <m:sub>
                          <m:r>
                            <a:rPr kumimoji="0" lang="en-US" sz="1350" i="1">
                              <a:solidFill>
                                <a:prstClr val="black"/>
                              </a:solidFill>
                              <a:latin typeface="Cambria Math" panose="02040503050406030204" pitchFamily="18" charset="0"/>
                              <a:ea typeface="+mn-ea"/>
                            </a:rPr>
                            <m:t>1</m:t>
                          </m:r>
                        </m:sub>
                      </m:sSub>
                    </m:oMath>
                  </m:oMathPara>
                </a14:m>
                <a:endParaRPr kumimoji="0" lang="en-US" sz="1350" dirty="0">
                  <a:solidFill>
                    <a:prstClr val="black"/>
                  </a:solidFill>
                  <a:latin typeface="Calibri" panose="020F0502020204030204"/>
                  <a:ea typeface="+mn-ea"/>
                </a:endParaRPr>
              </a:p>
            </p:txBody>
          </p:sp>
        </mc:Choice>
        <mc:Fallback>
          <p:sp>
            <p:nvSpPr>
              <p:cNvPr id="15" name="Rectangle 14">
                <a:extLst>
                  <a:ext uri="{FF2B5EF4-FFF2-40B4-BE49-F238E27FC236}">
                    <a16:creationId xmlns:a16="http://schemas.microsoft.com/office/drawing/2014/main" id="{DAC931EF-4B7A-44DE-88E7-E70B746E3E4C}"/>
                  </a:ext>
                </a:extLst>
              </p:cNvPr>
              <p:cNvSpPr>
                <a:spLocks noRot="1" noChangeAspect="1" noMove="1" noResize="1" noEditPoints="1" noAdjustHandles="1" noChangeArrowheads="1" noChangeShapeType="1" noTextEdit="1"/>
              </p:cNvSpPr>
              <p:nvPr/>
            </p:nvSpPr>
            <p:spPr>
              <a:xfrm>
                <a:off x="6632091" y="3290500"/>
                <a:ext cx="955774" cy="300082"/>
              </a:xfrm>
              <a:prstGeom prst="rect">
                <a:avLst/>
              </a:prstGeom>
              <a:blipFill>
                <a:blip r:embed="rId6"/>
                <a:stretch>
                  <a:fillRect b="-816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86246093-2337-4B0B-8AAB-EBF614734E1F}"/>
                  </a:ext>
                </a:extLst>
              </p:cNvPr>
              <p:cNvSpPr/>
              <p:nvPr/>
            </p:nvSpPr>
            <p:spPr>
              <a:xfrm>
                <a:off x="6309746" y="3486966"/>
                <a:ext cx="1652184" cy="300082"/>
              </a:xfrm>
              <a:prstGeom prst="rect">
                <a:avLst/>
              </a:prstGeom>
            </p:spPr>
            <p:txBody>
              <a:bodyPr wrap="none">
                <a:spAutoFit/>
              </a:bodyPr>
              <a:lstStyle/>
              <a:p>
                <a:pPr marL="342900" lvl="1" defTabSz="685800" fontAlgn="auto">
                  <a:spcBef>
                    <a:spcPts val="0"/>
                  </a:spcBef>
                  <a:spcAft>
                    <a:spcPts val="0"/>
                  </a:spcAft>
                </a:pPr>
                <a14:m>
                  <m:oMathPara xmlns:m="http://schemas.openxmlformats.org/officeDocument/2006/math">
                    <m:oMathParaPr>
                      <m:jc m:val="centerGroup"/>
                    </m:oMathParaPr>
                    <m:oMath xmlns:m="http://schemas.openxmlformats.org/officeDocument/2006/math">
                      <m:r>
                        <a:rPr kumimoji="0" lang="en-US" sz="1350" i="1">
                          <a:solidFill>
                            <a:prstClr val="black"/>
                          </a:solidFill>
                          <a:latin typeface="Cambria Math" panose="02040503050406030204" pitchFamily="18" charset="0"/>
                          <a:ea typeface="+mn-ea"/>
                        </a:rPr>
                        <m:t>𝑓</m:t>
                      </m:r>
                      <m:d>
                        <m:dPr>
                          <m:ctrlPr>
                            <a:rPr kumimoji="0" lang="en-US" sz="1350" i="1">
                              <a:solidFill>
                                <a:prstClr val="black"/>
                              </a:solidFill>
                              <a:latin typeface="Cambria Math" panose="02040503050406030204" pitchFamily="18" charset="0"/>
                              <a:ea typeface="+mn-ea"/>
                            </a:rPr>
                          </m:ctrlPr>
                        </m:dPr>
                        <m:e>
                          <m:r>
                            <a:rPr kumimoji="0" lang="en-US" sz="1350" i="1">
                              <a:solidFill>
                                <a:prstClr val="black"/>
                              </a:solidFill>
                              <a:latin typeface="Cambria Math" panose="02040503050406030204" pitchFamily="18" charset="0"/>
                              <a:ea typeface="+mn-ea"/>
                            </a:rPr>
                            <m:t>𝑥</m:t>
                          </m:r>
                        </m:e>
                      </m:d>
                      <m:r>
                        <a:rPr kumimoji="0" lang="en-US" sz="1350" i="1">
                          <a:solidFill>
                            <a:prstClr val="black"/>
                          </a:solidFill>
                          <a:latin typeface="Cambria Math" panose="02040503050406030204" pitchFamily="18" charset="0"/>
                          <a:ea typeface="+mn-ea"/>
                        </a:rPr>
                        <m:t>=</m:t>
                      </m:r>
                      <m:sSub>
                        <m:sSubPr>
                          <m:ctrlPr>
                            <a:rPr kumimoji="0" lang="en-US" sz="1350" i="1">
                              <a:solidFill>
                                <a:prstClr val="black"/>
                              </a:solidFill>
                              <a:latin typeface="Cambria Math" panose="02040503050406030204" pitchFamily="18" charset="0"/>
                              <a:ea typeface="+mn-ea"/>
                            </a:rPr>
                          </m:ctrlPr>
                        </m:sSubPr>
                        <m:e>
                          <m:r>
                            <a:rPr kumimoji="0" lang="en-US" sz="1350" i="1">
                              <a:solidFill>
                                <a:prstClr val="black"/>
                              </a:solidFill>
                              <a:latin typeface="Cambria Math" panose="02040503050406030204" pitchFamily="18" charset="0"/>
                              <a:ea typeface="+mn-ea"/>
                            </a:rPr>
                            <m:t>𝑥</m:t>
                          </m:r>
                        </m:e>
                        <m:sub>
                          <m:r>
                            <a:rPr kumimoji="0" lang="en-US" sz="1350" i="1">
                              <a:solidFill>
                                <a:prstClr val="black"/>
                              </a:solidFill>
                              <a:latin typeface="Cambria Math" panose="02040503050406030204" pitchFamily="18" charset="0"/>
                              <a:ea typeface="+mn-ea"/>
                            </a:rPr>
                            <m:t>1</m:t>
                          </m:r>
                        </m:sub>
                      </m:sSub>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2</m:t>
                          </m:r>
                        </m:sub>
                      </m:sSub>
                    </m:oMath>
                  </m:oMathPara>
                </a14:m>
                <a:endParaRPr kumimoji="0" lang="en-US" sz="1350" dirty="0">
                  <a:solidFill>
                    <a:prstClr val="black"/>
                  </a:solidFill>
                  <a:latin typeface="Calibri" panose="020F0502020204030204"/>
                  <a:ea typeface="+mn-ea"/>
                </a:endParaRPr>
              </a:p>
            </p:txBody>
          </p:sp>
        </mc:Choice>
        <mc:Fallback>
          <p:sp>
            <p:nvSpPr>
              <p:cNvPr id="16" name="Rectangle 15">
                <a:extLst>
                  <a:ext uri="{FF2B5EF4-FFF2-40B4-BE49-F238E27FC236}">
                    <a16:creationId xmlns:a16="http://schemas.microsoft.com/office/drawing/2014/main" id="{86246093-2337-4B0B-8AAB-EBF614734E1F}"/>
                  </a:ext>
                </a:extLst>
              </p:cNvPr>
              <p:cNvSpPr>
                <a:spLocks noRot="1" noChangeAspect="1" noMove="1" noResize="1" noEditPoints="1" noAdjustHandles="1" noChangeArrowheads="1" noChangeShapeType="1" noTextEdit="1"/>
              </p:cNvSpPr>
              <p:nvPr/>
            </p:nvSpPr>
            <p:spPr>
              <a:xfrm>
                <a:off x="6309746" y="3486966"/>
                <a:ext cx="1652184" cy="300082"/>
              </a:xfrm>
              <a:prstGeom prst="rect">
                <a:avLst/>
              </a:prstGeom>
              <a:blipFill>
                <a:blip r:embed="rId7"/>
                <a:stretch>
                  <a:fillRect b="-816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D16EA48F-57D4-4C0E-99C0-93DA4FD381EA}"/>
                  </a:ext>
                </a:extLst>
              </p:cNvPr>
              <p:cNvSpPr/>
              <p:nvPr/>
            </p:nvSpPr>
            <p:spPr>
              <a:xfrm>
                <a:off x="6306888" y="3692394"/>
                <a:ext cx="1463927" cy="300082"/>
              </a:xfrm>
              <a:prstGeom prst="rect">
                <a:avLst/>
              </a:prstGeom>
            </p:spPr>
            <p:txBody>
              <a:bodyPr wrap="none">
                <a:spAutoFit/>
              </a:bodyPr>
              <a:lstStyle/>
              <a:p>
                <a:pPr marL="342900" lvl="1" defTabSz="685800" fontAlgn="auto">
                  <a:spcBef>
                    <a:spcPts val="0"/>
                  </a:spcBef>
                  <a:spcAft>
                    <a:spcPts val="0"/>
                  </a:spcAft>
                </a:pPr>
                <a14:m>
                  <m:oMathPara xmlns:m="http://schemas.openxmlformats.org/officeDocument/2006/math">
                    <m:oMathParaPr>
                      <m:jc m:val="centerGroup"/>
                    </m:oMathParaPr>
                    <m:oMath xmlns:m="http://schemas.openxmlformats.org/officeDocument/2006/math">
                      <m:r>
                        <a:rPr kumimoji="0" lang="en-US" sz="1350" i="1">
                          <a:solidFill>
                            <a:prstClr val="black"/>
                          </a:solidFill>
                          <a:latin typeface="Cambria Math" panose="02040503050406030204" pitchFamily="18" charset="0"/>
                          <a:ea typeface="+mn-ea"/>
                        </a:rPr>
                        <m:t>𝑓</m:t>
                      </m:r>
                      <m:d>
                        <m:dPr>
                          <m:ctrlPr>
                            <a:rPr kumimoji="0" lang="en-US" sz="1350" i="1">
                              <a:solidFill>
                                <a:prstClr val="black"/>
                              </a:solidFill>
                              <a:latin typeface="Cambria Math" panose="02040503050406030204" pitchFamily="18" charset="0"/>
                              <a:ea typeface="+mn-ea"/>
                            </a:rPr>
                          </m:ctrlPr>
                        </m:dPr>
                        <m:e>
                          <m:r>
                            <a:rPr kumimoji="0" lang="en-US" sz="1350" i="1">
                              <a:solidFill>
                                <a:prstClr val="black"/>
                              </a:solidFill>
                              <a:latin typeface="Cambria Math" panose="02040503050406030204" pitchFamily="18" charset="0"/>
                              <a:ea typeface="+mn-ea"/>
                            </a:rPr>
                            <m:t>𝑥</m:t>
                          </m:r>
                        </m:e>
                      </m:d>
                      <m:r>
                        <a:rPr kumimoji="0" lang="en-US" sz="1350" i="1">
                          <a:solidFill>
                            <a:prstClr val="black"/>
                          </a:solidFill>
                          <a:latin typeface="Cambria Math" panose="02040503050406030204" pitchFamily="18" charset="0"/>
                          <a:ea typeface="+mn-ea"/>
                        </a:rPr>
                        <m:t>=</m:t>
                      </m:r>
                      <m:r>
                        <a:rPr kumimoji="0" lang="en-US" sz="1350" i="1">
                          <a:solidFill>
                            <a:prstClr val="black"/>
                          </a:solidFill>
                          <a:latin typeface="Cambria Math" panose="02040503050406030204" pitchFamily="18" charset="0"/>
                          <a:ea typeface="+mn-ea"/>
                        </a:rPr>
                        <m:t> </m:t>
                      </m:r>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1</m:t>
                          </m:r>
                        </m:sub>
                      </m:sSub>
                    </m:oMath>
                  </m:oMathPara>
                </a14:m>
                <a:endParaRPr kumimoji="0" lang="en-US" sz="1350" dirty="0">
                  <a:solidFill>
                    <a:prstClr val="black"/>
                  </a:solidFill>
                  <a:latin typeface="Calibri" panose="020F0502020204030204"/>
                  <a:ea typeface="+mn-ea"/>
                </a:endParaRPr>
              </a:p>
            </p:txBody>
          </p:sp>
        </mc:Choice>
        <mc:Fallback>
          <p:sp>
            <p:nvSpPr>
              <p:cNvPr id="17" name="Rectangle 16">
                <a:extLst>
                  <a:ext uri="{FF2B5EF4-FFF2-40B4-BE49-F238E27FC236}">
                    <a16:creationId xmlns:a16="http://schemas.microsoft.com/office/drawing/2014/main" id="{D16EA48F-57D4-4C0E-99C0-93DA4FD381EA}"/>
                  </a:ext>
                </a:extLst>
              </p:cNvPr>
              <p:cNvSpPr>
                <a:spLocks noRot="1" noChangeAspect="1" noMove="1" noResize="1" noEditPoints="1" noAdjustHandles="1" noChangeArrowheads="1" noChangeShapeType="1" noTextEdit="1"/>
              </p:cNvSpPr>
              <p:nvPr/>
            </p:nvSpPr>
            <p:spPr>
              <a:xfrm>
                <a:off x="6306888" y="3692394"/>
                <a:ext cx="1463927" cy="300082"/>
              </a:xfrm>
              <a:prstGeom prst="rect">
                <a:avLst/>
              </a:prstGeom>
              <a:blipFill>
                <a:blip r:embed="rId8"/>
                <a:stretch>
                  <a:fillRect b="-816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58F7936E-D714-47B6-A20F-8E8E8CFA24CB}"/>
                  </a:ext>
                </a:extLst>
              </p:cNvPr>
              <p:cNvSpPr/>
              <p:nvPr/>
            </p:nvSpPr>
            <p:spPr>
              <a:xfrm>
                <a:off x="6293740" y="3907878"/>
                <a:ext cx="1828514" cy="300082"/>
              </a:xfrm>
              <a:prstGeom prst="rect">
                <a:avLst/>
              </a:prstGeom>
            </p:spPr>
            <p:txBody>
              <a:bodyPr wrap="none">
                <a:spAutoFit/>
              </a:bodyPr>
              <a:lstStyle/>
              <a:p>
                <a:pPr marL="342900" lvl="1" defTabSz="685800" fontAlgn="auto">
                  <a:spcBef>
                    <a:spcPts val="0"/>
                  </a:spcBef>
                  <a:spcAft>
                    <a:spcPts val="0"/>
                  </a:spcAft>
                </a:pPr>
                <a14:m>
                  <m:oMathPara xmlns:m="http://schemas.openxmlformats.org/officeDocument/2006/math">
                    <m:oMathParaPr>
                      <m:jc m:val="centerGroup"/>
                    </m:oMathParaPr>
                    <m:oMath xmlns:m="http://schemas.openxmlformats.org/officeDocument/2006/math">
                      <m:r>
                        <a:rPr kumimoji="0" lang="en-US" sz="1350" i="1">
                          <a:solidFill>
                            <a:prstClr val="black"/>
                          </a:solidFill>
                          <a:latin typeface="Cambria Math" panose="02040503050406030204" pitchFamily="18" charset="0"/>
                          <a:ea typeface="+mn-ea"/>
                        </a:rPr>
                        <m:t>𝑓</m:t>
                      </m:r>
                      <m:d>
                        <m:dPr>
                          <m:ctrlPr>
                            <a:rPr kumimoji="0" lang="en-US" sz="1350" i="1">
                              <a:solidFill>
                                <a:prstClr val="black"/>
                              </a:solidFill>
                              <a:latin typeface="Cambria Math" panose="02040503050406030204" pitchFamily="18" charset="0"/>
                              <a:ea typeface="+mn-ea"/>
                            </a:rPr>
                          </m:ctrlPr>
                        </m:dPr>
                        <m:e>
                          <m:r>
                            <a:rPr kumimoji="0" lang="en-US" sz="1350" i="1">
                              <a:solidFill>
                                <a:prstClr val="black"/>
                              </a:solidFill>
                              <a:latin typeface="Cambria Math" panose="02040503050406030204" pitchFamily="18" charset="0"/>
                              <a:ea typeface="+mn-ea"/>
                            </a:rPr>
                            <m:t>𝑥</m:t>
                          </m:r>
                        </m:e>
                      </m:d>
                      <m:r>
                        <a:rPr kumimoji="0" lang="en-US" sz="1350" i="1">
                          <a:solidFill>
                            <a:prstClr val="black"/>
                          </a:solidFill>
                          <a:latin typeface="Cambria Math" panose="02040503050406030204" pitchFamily="18" charset="0"/>
                          <a:ea typeface="+mn-ea"/>
                        </a:rPr>
                        <m:t>=</m:t>
                      </m:r>
                      <m:sSub>
                        <m:sSubPr>
                          <m:ctrlPr>
                            <a:rPr kumimoji="0" lang="en-US" sz="1350" i="1">
                              <a:solidFill>
                                <a:prstClr val="black"/>
                              </a:solidFill>
                              <a:latin typeface="Cambria Math" panose="02040503050406030204" pitchFamily="18" charset="0"/>
                              <a:ea typeface="+mn-ea"/>
                            </a:rPr>
                          </m:ctrlPr>
                        </m:sSubPr>
                        <m:e>
                          <m:r>
                            <a:rPr kumimoji="0" lang="en-US" sz="1350" i="1">
                              <a:solidFill>
                                <a:prstClr val="black"/>
                              </a:solidFill>
                              <a:latin typeface="Cambria Math" panose="02040503050406030204" pitchFamily="18" charset="0"/>
                              <a:ea typeface="+mn-ea"/>
                            </a:rPr>
                            <m:t>𝑥</m:t>
                          </m:r>
                        </m:e>
                        <m:sub>
                          <m:r>
                            <a:rPr kumimoji="0" lang="en-US" sz="1350" i="1">
                              <a:solidFill>
                                <a:prstClr val="black"/>
                              </a:solidFill>
                              <a:latin typeface="Cambria Math" panose="02040503050406030204" pitchFamily="18" charset="0"/>
                              <a:ea typeface="+mn-ea"/>
                            </a:rPr>
                            <m:t>1</m:t>
                          </m:r>
                        </m:sub>
                      </m:sSub>
                      <m:r>
                        <a:rPr kumimoji="0" lang="en-US" sz="1350" i="1">
                          <a:solidFill>
                            <a:prstClr val="black"/>
                          </a:solidFill>
                          <a:latin typeface="Cambria Math" panose="02040503050406030204" pitchFamily="18" charset="0"/>
                          <a:ea typeface="+mn-ea"/>
                        </a:rPr>
                        <m:t>==</m:t>
                      </m:r>
                      <m:sSub>
                        <m:sSubPr>
                          <m:ctrlPr>
                            <a:rPr kumimoji="0" lang="en-US" sz="1350" i="1">
                              <a:solidFill>
                                <a:prstClr val="black"/>
                              </a:solidFill>
                              <a:latin typeface="Cambria Math" panose="02040503050406030204" pitchFamily="18" charset="0"/>
                              <a:ea typeface="+mn-ea"/>
                            </a:rPr>
                          </m:ctrlPr>
                        </m:sSubPr>
                        <m:e>
                          <m:r>
                            <a:rPr kumimoji="0" lang="en-US" sz="1350" i="1">
                              <a:solidFill>
                                <a:prstClr val="black"/>
                              </a:solidFill>
                              <a:latin typeface="Cambria Math" panose="02040503050406030204" pitchFamily="18" charset="0"/>
                              <a:ea typeface="+mn-ea"/>
                            </a:rPr>
                            <m:t>𝑥</m:t>
                          </m:r>
                        </m:e>
                        <m:sub>
                          <m:r>
                            <a:rPr kumimoji="0" lang="en-US" sz="1350" i="1">
                              <a:solidFill>
                                <a:prstClr val="black"/>
                              </a:solidFill>
                              <a:latin typeface="Cambria Math" panose="02040503050406030204" pitchFamily="18" charset="0"/>
                              <a:ea typeface="+mn-ea"/>
                            </a:rPr>
                            <m:t>2</m:t>
                          </m:r>
                        </m:sub>
                      </m:sSub>
                    </m:oMath>
                  </m:oMathPara>
                </a14:m>
                <a:endParaRPr kumimoji="0" lang="en-US" sz="1350" dirty="0">
                  <a:solidFill>
                    <a:prstClr val="black"/>
                  </a:solidFill>
                  <a:latin typeface="Calibri" panose="020F0502020204030204"/>
                  <a:ea typeface="+mn-ea"/>
                </a:endParaRPr>
              </a:p>
            </p:txBody>
          </p:sp>
        </mc:Choice>
        <mc:Fallback>
          <p:sp>
            <p:nvSpPr>
              <p:cNvPr id="18" name="Rectangle 17">
                <a:extLst>
                  <a:ext uri="{FF2B5EF4-FFF2-40B4-BE49-F238E27FC236}">
                    <a16:creationId xmlns:a16="http://schemas.microsoft.com/office/drawing/2014/main" id="{58F7936E-D714-47B6-A20F-8E8E8CFA24CB}"/>
                  </a:ext>
                </a:extLst>
              </p:cNvPr>
              <p:cNvSpPr>
                <a:spLocks noRot="1" noChangeAspect="1" noMove="1" noResize="1" noEditPoints="1" noAdjustHandles="1" noChangeArrowheads="1" noChangeShapeType="1" noTextEdit="1"/>
              </p:cNvSpPr>
              <p:nvPr/>
            </p:nvSpPr>
            <p:spPr>
              <a:xfrm>
                <a:off x="6293740" y="3907878"/>
                <a:ext cx="1828514" cy="300082"/>
              </a:xfrm>
              <a:prstGeom prst="rect">
                <a:avLst/>
              </a:prstGeom>
              <a:blipFill>
                <a:blip r:embed="rId9"/>
                <a:stretch>
                  <a:fillRect b="-816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1C802257-1164-4BE7-AF32-1A344119E8AB}"/>
                  </a:ext>
                </a:extLst>
              </p:cNvPr>
              <p:cNvSpPr/>
              <p:nvPr/>
            </p:nvSpPr>
            <p:spPr>
              <a:xfrm>
                <a:off x="6288819" y="4120124"/>
                <a:ext cx="2424510" cy="300082"/>
              </a:xfrm>
              <a:prstGeom prst="rect">
                <a:avLst/>
              </a:prstGeom>
            </p:spPr>
            <p:txBody>
              <a:bodyPr wrap="none">
                <a:spAutoFit/>
              </a:bodyPr>
              <a:lstStyle/>
              <a:p>
                <a:pPr marL="342900" lvl="1" defTabSz="685800" fontAlgn="auto">
                  <a:spcBef>
                    <a:spcPts val="0"/>
                  </a:spcBef>
                  <a:spcAft>
                    <a:spcPts val="0"/>
                  </a:spcAft>
                </a:pPr>
                <a14:m>
                  <m:oMathPara xmlns:m="http://schemas.openxmlformats.org/officeDocument/2006/math">
                    <m:oMathParaPr>
                      <m:jc m:val="centerGroup"/>
                    </m:oMathParaPr>
                    <m:oMath xmlns:m="http://schemas.openxmlformats.org/officeDocument/2006/math">
                      <m:r>
                        <a:rPr kumimoji="0" lang="en-US" sz="1350" i="1">
                          <a:solidFill>
                            <a:prstClr val="black"/>
                          </a:solidFill>
                          <a:latin typeface="Cambria Math" panose="02040503050406030204" pitchFamily="18" charset="0"/>
                          <a:ea typeface="+mn-ea"/>
                        </a:rPr>
                        <m:t>𝑓</m:t>
                      </m:r>
                      <m:d>
                        <m:dPr>
                          <m:ctrlPr>
                            <a:rPr kumimoji="0" lang="en-US" sz="1350" i="1">
                              <a:solidFill>
                                <a:prstClr val="black"/>
                              </a:solidFill>
                              <a:latin typeface="Cambria Math" panose="02040503050406030204" pitchFamily="18" charset="0"/>
                              <a:ea typeface="+mn-ea"/>
                            </a:rPr>
                          </m:ctrlPr>
                        </m:dPr>
                        <m:e>
                          <m:r>
                            <a:rPr kumimoji="0" lang="en-US" sz="1350" i="1">
                              <a:solidFill>
                                <a:prstClr val="black"/>
                              </a:solidFill>
                              <a:latin typeface="Cambria Math" panose="02040503050406030204" pitchFamily="18" charset="0"/>
                              <a:ea typeface="+mn-ea"/>
                            </a:rPr>
                            <m:t>𝑥</m:t>
                          </m:r>
                        </m:e>
                      </m:d>
                      <m:r>
                        <a:rPr kumimoji="0" lang="en-US" sz="1350" i="1">
                          <a:solidFill>
                            <a:prstClr val="black"/>
                          </a:solidFill>
                          <a:latin typeface="Cambria Math" panose="02040503050406030204" pitchFamily="18" charset="0"/>
                          <a:ea typeface="+mn-ea"/>
                        </a:rPr>
                        <m:t>=</m:t>
                      </m:r>
                      <m:sSub>
                        <m:sSubPr>
                          <m:ctrlPr>
                            <a:rPr kumimoji="0" lang="en-US" sz="1350" i="1">
                              <a:solidFill>
                                <a:prstClr val="black"/>
                              </a:solidFill>
                              <a:latin typeface="Cambria Math" panose="02040503050406030204" pitchFamily="18" charset="0"/>
                              <a:ea typeface="+mn-ea"/>
                            </a:rPr>
                          </m:ctrlPr>
                        </m:sSubPr>
                        <m:e>
                          <m:r>
                            <a:rPr kumimoji="0" lang="en-US" sz="1350" i="1">
                              <a:solidFill>
                                <a:prstClr val="black"/>
                              </a:solidFill>
                              <a:latin typeface="Cambria Math" panose="02040503050406030204" pitchFamily="18" charset="0"/>
                              <a:ea typeface="+mn-ea"/>
                            </a:rPr>
                            <m:t>𝑥</m:t>
                          </m:r>
                        </m:e>
                        <m:sub>
                          <m:r>
                            <a:rPr kumimoji="0" lang="en-US" sz="1350" i="1">
                              <a:solidFill>
                                <a:prstClr val="black"/>
                              </a:solidFill>
                              <a:latin typeface="Cambria Math" panose="02040503050406030204" pitchFamily="18" charset="0"/>
                              <a:ea typeface="+mn-ea"/>
                            </a:rPr>
                            <m:t>1</m:t>
                          </m:r>
                        </m:sub>
                      </m:sSub>
                      <m:r>
                        <a:rPr kumimoji="0" lang="en-US" sz="1350" i="1">
                          <a:solidFill>
                            <a:prstClr val="black"/>
                          </a:solidFill>
                          <a:latin typeface="Cambria Math" panose="02040503050406030204" pitchFamily="18" charset="0"/>
                          <a:ea typeface="Cambria Math" panose="02040503050406030204" pitchFamily="18" charset="0"/>
                        </a:rPr>
                        <m:t>∧~</m:t>
                      </m:r>
                      <m:r>
                        <a:rPr kumimoji="0" lang="en-US" sz="1350" i="1">
                          <a:solidFill>
                            <a:prstClr val="black"/>
                          </a:solidFill>
                          <a:latin typeface="Cambria Math" panose="02040503050406030204" pitchFamily="18" charset="0"/>
                          <a:ea typeface="Cambria Math" panose="02040503050406030204" pitchFamily="18" charset="0"/>
                        </a:rPr>
                        <m:t>𝑥𝑜𝑟</m:t>
                      </m:r>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2</m:t>
                          </m:r>
                        </m:sub>
                      </m:sSub>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3</m:t>
                          </m:r>
                        </m:sub>
                      </m:sSub>
                      <m:r>
                        <a:rPr kumimoji="0" lang="en-US" sz="1350" i="1">
                          <a:solidFill>
                            <a:prstClr val="black"/>
                          </a:solidFill>
                          <a:latin typeface="Cambria Math" panose="02040503050406030204" pitchFamily="18" charset="0"/>
                          <a:ea typeface="Cambria Math" panose="02040503050406030204" pitchFamily="18" charset="0"/>
                        </a:rPr>
                        <m:t>)</m:t>
                      </m:r>
                    </m:oMath>
                  </m:oMathPara>
                </a14:m>
                <a:endParaRPr kumimoji="0" lang="en-US" sz="1350" dirty="0">
                  <a:solidFill>
                    <a:prstClr val="black"/>
                  </a:solidFill>
                  <a:latin typeface="Calibri" panose="020F0502020204030204"/>
                  <a:ea typeface="+mn-ea"/>
                </a:endParaRPr>
              </a:p>
            </p:txBody>
          </p:sp>
        </mc:Choice>
        <mc:Fallback>
          <p:sp>
            <p:nvSpPr>
              <p:cNvPr id="21" name="Rectangle 20">
                <a:extLst>
                  <a:ext uri="{FF2B5EF4-FFF2-40B4-BE49-F238E27FC236}">
                    <a16:creationId xmlns:a16="http://schemas.microsoft.com/office/drawing/2014/main" id="{1C802257-1164-4BE7-AF32-1A344119E8AB}"/>
                  </a:ext>
                </a:extLst>
              </p:cNvPr>
              <p:cNvSpPr>
                <a:spLocks noRot="1" noChangeAspect="1" noMove="1" noResize="1" noEditPoints="1" noAdjustHandles="1" noChangeArrowheads="1" noChangeShapeType="1" noTextEdit="1"/>
              </p:cNvSpPr>
              <p:nvPr/>
            </p:nvSpPr>
            <p:spPr>
              <a:xfrm>
                <a:off x="6288819" y="4120124"/>
                <a:ext cx="2424510" cy="300082"/>
              </a:xfrm>
              <a:prstGeom prst="rect">
                <a:avLst/>
              </a:prstGeom>
              <a:blipFill>
                <a:blip r:embed="rId10"/>
                <a:stretch>
                  <a:fillRect b="-816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17E541E3-9F25-4F9C-9479-BDDD67F9CBF0}"/>
                  </a:ext>
                </a:extLst>
              </p:cNvPr>
              <p:cNvSpPr txBox="1"/>
              <p:nvPr/>
            </p:nvSpPr>
            <p:spPr>
              <a:xfrm>
                <a:off x="4792488" y="4801936"/>
                <a:ext cx="4085990" cy="1177951"/>
              </a:xfrm>
              <a:prstGeom prst="rect">
                <a:avLst/>
              </a:prstGeom>
              <a:noFill/>
            </p:spPr>
            <p:txBody>
              <a:bodyPr wrap="none" rtlCol="0">
                <a:spAutoFit/>
              </a:bodyPr>
              <a:lstStyle/>
              <a:p>
                <a:pPr defTabSz="685800" fontAlgn="auto">
                  <a:spcBef>
                    <a:spcPts val="0"/>
                  </a:spcBef>
                  <a:spcAft>
                    <a:spcPts val="0"/>
                  </a:spcAft>
                </a:pPr>
                <a:r>
                  <a:rPr kumimoji="0" lang="en-US" sz="1350" i="1" dirty="0">
                    <a:solidFill>
                      <a:prstClr val="black"/>
                    </a:solidFill>
                    <a:latin typeface="Calibri" panose="020F0502020204030204"/>
                    <a:ea typeface="+mn-ea"/>
                  </a:rPr>
                  <a:t>There are </a:t>
                </a:r>
                <a14:m>
                  <m:oMath xmlns:m="http://schemas.openxmlformats.org/officeDocument/2006/math">
                    <m:sSup>
                      <m:sSupPr>
                        <m:ctrlPr>
                          <a:rPr kumimoji="0" lang="en-US" sz="1350" i="1">
                            <a:solidFill>
                              <a:prstClr val="black"/>
                            </a:solidFill>
                            <a:latin typeface="Cambria Math" panose="02040503050406030204" pitchFamily="18" charset="0"/>
                            <a:ea typeface="+mn-ea"/>
                          </a:rPr>
                        </m:ctrlPr>
                      </m:sSupPr>
                      <m:e>
                        <m:r>
                          <a:rPr kumimoji="0" lang="en-US" sz="1350" i="1">
                            <a:solidFill>
                              <a:prstClr val="black"/>
                            </a:solidFill>
                            <a:latin typeface="Cambria Math" panose="02040503050406030204" pitchFamily="18" charset="0"/>
                            <a:ea typeface="+mn-ea"/>
                          </a:rPr>
                          <m:t>2</m:t>
                        </m:r>
                      </m:e>
                      <m:sup>
                        <m:sSup>
                          <m:sSupPr>
                            <m:ctrlPr>
                              <a:rPr kumimoji="0" lang="en-US" sz="1350" i="1">
                                <a:solidFill>
                                  <a:prstClr val="black"/>
                                </a:solidFill>
                                <a:latin typeface="Cambria Math" panose="02040503050406030204" pitchFamily="18" charset="0"/>
                                <a:ea typeface="+mn-ea"/>
                              </a:rPr>
                            </m:ctrlPr>
                          </m:sSupPr>
                          <m:e>
                            <m:r>
                              <a:rPr kumimoji="0" lang="en-US" sz="1350" i="1">
                                <a:solidFill>
                                  <a:prstClr val="black"/>
                                </a:solidFill>
                                <a:latin typeface="Cambria Math" panose="02040503050406030204" pitchFamily="18" charset="0"/>
                                <a:ea typeface="+mn-ea"/>
                              </a:rPr>
                              <m:t>2</m:t>
                            </m:r>
                          </m:e>
                          <m:sup>
                            <m:r>
                              <a:rPr kumimoji="0" lang="en-US" sz="1350" i="1">
                                <a:solidFill>
                                  <a:prstClr val="black"/>
                                </a:solidFill>
                                <a:latin typeface="Cambria Math" panose="02040503050406030204" pitchFamily="18" charset="0"/>
                                <a:ea typeface="+mn-ea"/>
                              </a:rPr>
                              <m:t>𝑛</m:t>
                            </m:r>
                          </m:sup>
                        </m:sSup>
                      </m:sup>
                    </m:sSup>
                  </m:oMath>
                </a14:m>
                <a:r>
                  <a:rPr kumimoji="0" lang="en-US" sz="1350" i="1" dirty="0">
                    <a:solidFill>
                      <a:prstClr val="black"/>
                    </a:solidFill>
                    <a:latin typeface="Calibri" panose="020F0502020204030204"/>
                    <a:ea typeface="+mn-ea"/>
                  </a:rPr>
                  <a:t>Boolean functions on n Boolean variables.</a:t>
                </a:r>
              </a:p>
              <a:p>
                <a:pPr defTabSz="685800" fontAlgn="auto">
                  <a:spcBef>
                    <a:spcPts val="0"/>
                  </a:spcBef>
                  <a:spcAft>
                    <a:spcPts val="0"/>
                  </a:spcAft>
                </a:pPr>
                <a:endParaRPr kumimoji="0" lang="en-US" sz="1350" dirty="0">
                  <a:solidFill>
                    <a:prstClr val="black"/>
                  </a:solidFill>
                  <a:latin typeface="Calibri" panose="020F0502020204030204"/>
                  <a:ea typeface="+mn-ea"/>
                </a:endParaRPr>
              </a:p>
              <a:p>
                <a:pPr algn="ctr" defTabSz="685800" fontAlgn="auto">
                  <a:spcBef>
                    <a:spcPts val="0"/>
                  </a:spcBef>
                  <a:spcAft>
                    <a:spcPts val="0"/>
                  </a:spcAft>
                </a:pPr>
                <a14:m>
                  <m:oMathPara xmlns:m="http://schemas.openxmlformats.org/officeDocument/2006/math">
                    <m:oMathParaPr>
                      <m:jc m:val="centerGroup"/>
                    </m:oMathParaPr>
                    <m:oMath xmlns:m="http://schemas.openxmlformats.org/officeDocument/2006/math">
                      <m:sSup>
                        <m:sSupPr>
                          <m:ctrlPr>
                            <a:rPr kumimoji="0" lang="en-US" sz="1350" i="1">
                              <a:solidFill>
                                <a:prstClr val="black"/>
                              </a:solidFill>
                              <a:latin typeface="Cambria Math" panose="02040503050406030204" pitchFamily="18" charset="0"/>
                              <a:ea typeface="+mn-ea"/>
                            </a:rPr>
                          </m:ctrlPr>
                        </m:sSupPr>
                        <m:e>
                          <m:r>
                            <a:rPr kumimoji="0" lang="en-US" sz="1350" i="1">
                              <a:solidFill>
                                <a:prstClr val="black"/>
                              </a:solidFill>
                              <a:latin typeface="Cambria Math" panose="02040503050406030204" pitchFamily="18" charset="0"/>
                              <a:ea typeface="+mn-ea"/>
                            </a:rPr>
                            <m:t>2</m:t>
                          </m:r>
                        </m:e>
                        <m:sup>
                          <m:sSup>
                            <m:sSupPr>
                              <m:ctrlPr>
                                <a:rPr kumimoji="0" lang="en-US" sz="1350" i="1">
                                  <a:solidFill>
                                    <a:prstClr val="black"/>
                                  </a:solidFill>
                                  <a:latin typeface="Cambria Math" panose="02040503050406030204" pitchFamily="18" charset="0"/>
                                  <a:ea typeface="+mn-ea"/>
                                </a:rPr>
                              </m:ctrlPr>
                            </m:sSupPr>
                            <m:e>
                              <m:r>
                                <a:rPr kumimoji="0" lang="en-US" sz="1350" i="1">
                                  <a:solidFill>
                                    <a:prstClr val="black"/>
                                  </a:solidFill>
                                  <a:latin typeface="Cambria Math" panose="02040503050406030204" pitchFamily="18" charset="0"/>
                                  <a:ea typeface="+mn-ea"/>
                                </a:rPr>
                                <m:t>2</m:t>
                              </m:r>
                            </m:e>
                            <m:sup>
                              <m:r>
                                <a:rPr kumimoji="0" lang="en-US" sz="1350" i="1">
                                  <a:solidFill>
                                    <a:prstClr val="black"/>
                                  </a:solidFill>
                                  <a:latin typeface="Cambria Math" panose="02040503050406030204" pitchFamily="18" charset="0"/>
                                  <a:ea typeface="+mn-ea"/>
                                </a:rPr>
                                <m:t>4</m:t>
                              </m:r>
                            </m:sup>
                          </m:sSup>
                        </m:sup>
                      </m:sSup>
                      <m:r>
                        <a:rPr kumimoji="0" lang="en-US" sz="1350" i="1">
                          <a:solidFill>
                            <a:prstClr val="black"/>
                          </a:solidFill>
                          <a:latin typeface="Cambria Math" panose="02040503050406030204" pitchFamily="18" charset="0"/>
                          <a:ea typeface="+mn-ea"/>
                        </a:rPr>
                        <m:t>=65536</m:t>
                      </m:r>
                    </m:oMath>
                  </m:oMathPara>
                </a14:m>
                <a:endParaRPr kumimoji="0" lang="en-US" sz="1350" dirty="0">
                  <a:solidFill>
                    <a:prstClr val="black"/>
                  </a:solidFill>
                  <a:latin typeface="Calibri" panose="020F0502020204030204"/>
                  <a:ea typeface="+mn-ea"/>
                </a:endParaRPr>
              </a:p>
              <a:p>
                <a:pPr algn="ctr" defTabSz="685800" fontAlgn="auto">
                  <a:spcBef>
                    <a:spcPts val="0"/>
                  </a:spcBef>
                  <a:spcAft>
                    <a:spcPts val="0"/>
                  </a:spcAft>
                </a:pPr>
                <a:br>
                  <a:rPr kumimoji="0" lang="en-US" sz="1350" dirty="0">
                    <a:solidFill>
                      <a:prstClr val="black"/>
                    </a:solidFill>
                    <a:latin typeface="Calibri" panose="020F0502020204030204"/>
                    <a:ea typeface="+mn-ea"/>
                  </a:rPr>
                </a:br>
                <a:endParaRPr kumimoji="0" lang="en-US" sz="1350" dirty="0">
                  <a:solidFill>
                    <a:prstClr val="black"/>
                  </a:solidFill>
                  <a:latin typeface="Calibri" panose="020F0502020204030204"/>
                  <a:ea typeface="+mn-ea"/>
                </a:endParaRPr>
              </a:p>
            </p:txBody>
          </p:sp>
        </mc:Choice>
        <mc:Fallback>
          <p:sp>
            <p:nvSpPr>
              <p:cNvPr id="22" name="TextBox 21">
                <a:extLst>
                  <a:ext uri="{FF2B5EF4-FFF2-40B4-BE49-F238E27FC236}">
                    <a16:creationId xmlns:a16="http://schemas.microsoft.com/office/drawing/2014/main" id="{17E541E3-9F25-4F9C-9479-BDDD67F9CBF0}"/>
                  </a:ext>
                </a:extLst>
              </p:cNvPr>
              <p:cNvSpPr txBox="1">
                <a:spLocks noRot="1" noChangeAspect="1" noMove="1" noResize="1" noEditPoints="1" noAdjustHandles="1" noChangeArrowheads="1" noChangeShapeType="1" noTextEdit="1"/>
              </p:cNvSpPr>
              <p:nvPr/>
            </p:nvSpPr>
            <p:spPr>
              <a:xfrm>
                <a:off x="4792488" y="4801936"/>
                <a:ext cx="4085990" cy="1177951"/>
              </a:xfrm>
              <a:prstGeom prst="rect">
                <a:avLst/>
              </a:prstGeom>
              <a:blipFill>
                <a:blip r:embed="rId11"/>
                <a:stretch>
                  <a:fillRect l="-299"/>
                </a:stretch>
              </a:blipFill>
            </p:spPr>
            <p:txBody>
              <a:bodyPr/>
              <a:lstStyle/>
              <a:p>
                <a:r>
                  <a:rPr lang="zh-TW" altLang="en-US">
                    <a:noFill/>
                  </a:rPr>
                  <a:t> </a:t>
                </a:r>
              </a:p>
            </p:txBody>
          </p:sp>
        </mc:Fallback>
      </mc:AlternateContent>
      <p:sp>
        <p:nvSpPr>
          <p:cNvPr id="19" name="TextBox 18">
            <a:extLst>
              <a:ext uri="{FF2B5EF4-FFF2-40B4-BE49-F238E27FC236}">
                <a16:creationId xmlns:a16="http://schemas.microsoft.com/office/drawing/2014/main" id="{FA04207F-DBCD-453C-84B5-419C582E636B}"/>
              </a:ext>
            </a:extLst>
          </p:cNvPr>
          <p:cNvSpPr txBox="1"/>
          <p:nvPr/>
        </p:nvSpPr>
        <p:spPr>
          <a:xfrm>
            <a:off x="2159573" y="4623492"/>
            <a:ext cx="990977" cy="230832"/>
          </a:xfrm>
          <a:prstGeom prst="rect">
            <a:avLst/>
          </a:prstGeom>
          <a:noFill/>
        </p:spPr>
        <p:txBody>
          <a:bodyPr wrap="none" rtlCol="0">
            <a:spAutoFit/>
          </a:bodyPr>
          <a:lstStyle/>
          <a:p>
            <a:pPr defTabSz="685800" fontAlgn="auto">
              <a:spcBef>
                <a:spcPts val="0"/>
              </a:spcBef>
              <a:spcAft>
                <a:spcPts val="0"/>
              </a:spcAft>
            </a:pPr>
            <a:r>
              <a:rPr kumimoji="0" lang="en-US" sz="900" dirty="0">
                <a:solidFill>
                  <a:prstClr val="black"/>
                </a:solidFill>
                <a:latin typeface="Calibri" panose="020F0502020204030204"/>
                <a:ea typeface="+mn-ea"/>
              </a:rPr>
              <a:t>Training Example</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DDC32E80-E3E3-44C3-A479-9355E4022F36}"/>
                  </a:ext>
                </a:extLst>
              </p:cNvPr>
              <p:cNvSpPr/>
              <p:nvPr/>
            </p:nvSpPr>
            <p:spPr>
              <a:xfrm>
                <a:off x="485852" y="4913850"/>
                <a:ext cx="1443024" cy="300082"/>
              </a:xfrm>
              <a:prstGeom prst="rect">
                <a:avLst/>
              </a:prstGeom>
            </p:spPr>
            <p:txBody>
              <a:bodyPr wrap="none">
                <a:spAutoFit/>
              </a:bodyPr>
              <a:lstStyle/>
              <a:p>
                <a:pPr defTabSz="685800" fontAlgn="auto">
                  <a:spcBef>
                    <a:spcPts val="0"/>
                  </a:spcBef>
                  <a:spcAft>
                    <a:spcPts val="0"/>
                  </a:spcAft>
                </a:pPr>
                <a14:m>
                  <m:oMath xmlns:m="http://schemas.openxmlformats.org/officeDocument/2006/math">
                    <m:r>
                      <a:rPr kumimoji="0" lang="en-US" sz="1350" i="1">
                        <a:solidFill>
                          <a:prstClr val="black"/>
                        </a:solidFill>
                        <a:latin typeface="Cambria Math" panose="02040503050406030204" pitchFamily="18" charset="0"/>
                        <a:ea typeface="+mn-ea"/>
                      </a:rPr>
                      <m:t>𝑓</m:t>
                    </m:r>
                    <m:d>
                      <m:dPr>
                        <m:ctrlPr>
                          <a:rPr kumimoji="0" lang="en-US" sz="1350" i="1">
                            <a:solidFill>
                              <a:prstClr val="black"/>
                            </a:solidFill>
                            <a:latin typeface="Cambria Math" panose="02040503050406030204" pitchFamily="18" charset="0"/>
                            <a:ea typeface="+mn-ea"/>
                          </a:rPr>
                        </m:ctrlPr>
                      </m:dPr>
                      <m:e>
                        <m:r>
                          <a:rPr kumimoji="0" lang="en-US" sz="1350" i="1">
                            <a:solidFill>
                              <a:prstClr val="black"/>
                            </a:solidFill>
                            <a:latin typeface="Cambria Math" panose="02040503050406030204" pitchFamily="18" charset="0"/>
                            <a:ea typeface="+mn-ea"/>
                          </a:rPr>
                          <m:t>𝑥</m:t>
                        </m:r>
                      </m:e>
                    </m:d>
                    <m:r>
                      <a:rPr kumimoji="0" lang="en-US" sz="1350" i="1">
                        <a:solidFill>
                          <a:prstClr val="black"/>
                        </a:solidFill>
                        <a:latin typeface="Cambria Math" panose="02040503050406030204" pitchFamily="18" charset="0"/>
                        <a:ea typeface="+mn-ea"/>
                      </a:rPr>
                      <m:t>=</m:t>
                    </m:r>
                    <m:sSub>
                      <m:sSubPr>
                        <m:ctrlPr>
                          <a:rPr kumimoji="0" lang="en-US" sz="1350" i="1">
                            <a:solidFill>
                              <a:prstClr val="black"/>
                            </a:solidFill>
                            <a:latin typeface="Cambria Math" panose="02040503050406030204" pitchFamily="18" charset="0"/>
                            <a:ea typeface="+mn-ea"/>
                          </a:rPr>
                        </m:ctrlPr>
                      </m:sSubPr>
                      <m:e>
                        <m:r>
                          <a:rPr kumimoji="0" lang="en-US" sz="1350" i="1">
                            <a:solidFill>
                              <a:prstClr val="black"/>
                            </a:solidFill>
                            <a:latin typeface="Cambria Math" panose="02040503050406030204" pitchFamily="18" charset="0"/>
                            <a:ea typeface="+mn-ea"/>
                          </a:rPr>
                          <m:t>𝑥</m:t>
                        </m:r>
                      </m:e>
                      <m:sub>
                        <m:r>
                          <a:rPr kumimoji="0" lang="en-US" sz="1350" i="1">
                            <a:solidFill>
                              <a:prstClr val="black"/>
                            </a:solidFill>
                            <a:latin typeface="Cambria Math" panose="02040503050406030204" pitchFamily="18" charset="0"/>
                            <a:ea typeface="+mn-ea"/>
                          </a:rPr>
                          <m:t>4</m:t>
                        </m:r>
                      </m:sub>
                    </m:sSub>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2</m:t>
                        </m:r>
                      </m:sub>
                    </m:sSub>
                  </m:oMath>
                </a14:m>
                <a:r>
                  <a:rPr kumimoji="0" lang="en-US" sz="1350" dirty="0">
                    <a:solidFill>
                      <a:prstClr val="black"/>
                    </a:solidFill>
                    <a:latin typeface="Calibri" panose="020F0502020204030204"/>
                    <a:ea typeface="+mn-ea"/>
                  </a:rPr>
                  <a:t> </a:t>
                </a:r>
              </a:p>
            </p:txBody>
          </p:sp>
        </mc:Choice>
        <mc:Fallback>
          <p:sp>
            <p:nvSpPr>
              <p:cNvPr id="3" name="Rectangle 2">
                <a:extLst>
                  <a:ext uri="{FF2B5EF4-FFF2-40B4-BE49-F238E27FC236}">
                    <a16:creationId xmlns:a16="http://schemas.microsoft.com/office/drawing/2014/main" id="{DDC32E80-E3E3-44C3-A479-9355E4022F36}"/>
                  </a:ext>
                </a:extLst>
              </p:cNvPr>
              <p:cNvSpPr>
                <a:spLocks noRot="1" noChangeAspect="1" noMove="1" noResize="1" noEditPoints="1" noAdjustHandles="1" noChangeArrowheads="1" noChangeShapeType="1" noTextEdit="1"/>
              </p:cNvSpPr>
              <p:nvPr/>
            </p:nvSpPr>
            <p:spPr>
              <a:xfrm>
                <a:off x="485852" y="4913850"/>
                <a:ext cx="1443024" cy="300082"/>
              </a:xfrm>
              <a:prstGeom prst="rect">
                <a:avLst/>
              </a:prstGeom>
              <a:blipFill>
                <a:blip r:embed="rId12"/>
                <a:stretch>
                  <a:fillRect b="-816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02A353B-F811-409A-BC4F-F93EFE28CE54}"/>
                  </a:ext>
                </a:extLst>
              </p:cNvPr>
              <p:cNvSpPr/>
              <p:nvPr/>
            </p:nvSpPr>
            <p:spPr>
              <a:xfrm>
                <a:off x="442447" y="5134798"/>
                <a:ext cx="2294795" cy="300082"/>
              </a:xfrm>
              <a:prstGeom prst="rect">
                <a:avLst/>
              </a:prstGeom>
            </p:spPr>
            <p:txBody>
              <a:bodyPr wrap="none">
                <a:spAutoFit/>
              </a:bodyPr>
              <a:lstStyle/>
              <a:p>
                <a:pPr defTabSz="685800" fontAlgn="auto">
                  <a:spcBef>
                    <a:spcPts val="0"/>
                  </a:spcBef>
                  <a:spcAft>
                    <a:spcPts val="0"/>
                  </a:spcAft>
                </a:pPr>
                <a14:m>
                  <m:oMathPara xmlns:m="http://schemas.openxmlformats.org/officeDocument/2006/math">
                    <m:oMathParaPr>
                      <m:jc m:val="centerGroup"/>
                    </m:oMathParaPr>
                    <m:oMath xmlns:m="http://schemas.openxmlformats.org/officeDocument/2006/math">
                      <m:r>
                        <a:rPr kumimoji="0" lang="en-US" sz="1350" i="1">
                          <a:solidFill>
                            <a:prstClr val="black"/>
                          </a:solidFill>
                          <a:latin typeface="Cambria Math" panose="02040503050406030204" pitchFamily="18" charset="0"/>
                          <a:ea typeface="+mn-ea"/>
                        </a:rPr>
                        <m:t>𝑓</m:t>
                      </m:r>
                      <m:d>
                        <m:dPr>
                          <m:ctrlPr>
                            <a:rPr kumimoji="0" lang="en-US" sz="1350" i="1">
                              <a:solidFill>
                                <a:prstClr val="black"/>
                              </a:solidFill>
                              <a:latin typeface="Cambria Math" panose="02040503050406030204" pitchFamily="18" charset="0"/>
                              <a:ea typeface="+mn-ea"/>
                            </a:rPr>
                          </m:ctrlPr>
                        </m:dPr>
                        <m:e>
                          <m:r>
                            <a:rPr kumimoji="0" lang="en-US" sz="1350" i="1">
                              <a:solidFill>
                                <a:prstClr val="black"/>
                              </a:solidFill>
                              <a:latin typeface="Cambria Math" panose="02040503050406030204" pitchFamily="18" charset="0"/>
                              <a:ea typeface="+mn-ea"/>
                            </a:rPr>
                            <m:t>𝑥</m:t>
                          </m:r>
                        </m:e>
                      </m:d>
                      <m:r>
                        <a:rPr kumimoji="0" lang="en-US" sz="1350" i="1">
                          <a:solidFill>
                            <a:prstClr val="black"/>
                          </a:solidFill>
                          <a:latin typeface="Cambria Math" panose="02040503050406030204" pitchFamily="18" charset="0"/>
                          <a:ea typeface="+mn-ea"/>
                        </a:rPr>
                        <m:t>=</m:t>
                      </m:r>
                      <m:sSub>
                        <m:sSubPr>
                          <m:ctrlPr>
                            <a:rPr kumimoji="0" lang="en-US" sz="1350" i="1">
                              <a:solidFill>
                                <a:prstClr val="black"/>
                              </a:solidFill>
                              <a:latin typeface="Cambria Math" panose="02040503050406030204" pitchFamily="18" charset="0"/>
                              <a:ea typeface="+mn-ea"/>
                            </a:rPr>
                          </m:ctrlPr>
                        </m:sSubPr>
                        <m:e>
                          <m:r>
                            <a:rPr kumimoji="0" lang="en-US" sz="1350" i="1">
                              <a:solidFill>
                                <a:prstClr val="black"/>
                              </a:solidFill>
                              <a:latin typeface="Cambria Math" panose="02040503050406030204" pitchFamily="18" charset="0"/>
                              <a:ea typeface="+mn-ea"/>
                            </a:rPr>
                            <m:t>(</m:t>
                          </m:r>
                          <m:r>
                            <a:rPr kumimoji="0" lang="en-US" sz="1350" i="1">
                              <a:solidFill>
                                <a:prstClr val="black"/>
                              </a:solidFill>
                              <a:latin typeface="Cambria Math" panose="02040503050406030204" pitchFamily="18" charset="0"/>
                              <a:ea typeface="+mn-ea"/>
                            </a:rPr>
                            <m:t>𝑥</m:t>
                          </m:r>
                        </m:e>
                        <m:sub>
                          <m:r>
                            <a:rPr kumimoji="0" lang="en-US" sz="1350" i="1">
                              <a:solidFill>
                                <a:prstClr val="black"/>
                              </a:solidFill>
                              <a:latin typeface="Cambria Math" panose="02040503050406030204" pitchFamily="18" charset="0"/>
                              <a:ea typeface="+mn-ea"/>
                            </a:rPr>
                            <m:t>1</m:t>
                          </m:r>
                        </m:sub>
                      </m:sSub>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4</m:t>
                          </m:r>
                        </m:sub>
                      </m:sSub>
                      <m:r>
                        <a:rPr kumimoji="0" lang="en-US" sz="1350" i="1">
                          <a:solidFill>
                            <a:prstClr val="black"/>
                          </a:solidFill>
                          <a:latin typeface="Cambria Math" panose="02040503050406030204" pitchFamily="18" charset="0"/>
                          <a:ea typeface="Cambria Math" panose="02040503050406030204" pitchFamily="18" charset="0"/>
                        </a:rPr>
                        <m:t>) ∨(</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3</m:t>
                          </m:r>
                        </m:sub>
                      </m:sSub>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4</m:t>
                          </m:r>
                        </m:sub>
                      </m:sSub>
                      <m:r>
                        <a:rPr kumimoji="0" lang="en-US" sz="1350" i="1">
                          <a:solidFill>
                            <a:prstClr val="black"/>
                          </a:solidFill>
                          <a:latin typeface="Cambria Math" panose="02040503050406030204" pitchFamily="18" charset="0"/>
                          <a:ea typeface="Cambria Math" panose="02040503050406030204" pitchFamily="18" charset="0"/>
                        </a:rPr>
                        <m:t>)</m:t>
                      </m:r>
                    </m:oMath>
                  </m:oMathPara>
                </a14:m>
                <a:endParaRPr kumimoji="0" lang="en-US" sz="1350" dirty="0">
                  <a:solidFill>
                    <a:prstClr val="black"/>
                  </a:solidFill>
                  <a:latin typeface="Calibri" panose="020F0502020204030204"/>
                  <a:ea typeface="+mn-ea"/>
                </a:endParaRPr>
              </a:p>
            </p:txBody>
          </p:sp>
        </mc:Choice>
        <mc:Fallback>
          <p:sp>
            <p:nvSpPr>
              <p:cNvPr id="5" name="Rectangle 4">
                <a:extLst>
                  <a:ext uri="{FF2B5EF4-FFF2-40B4-BE49-F238E27FC236}">
                    <a16:creationId xmlns:a16="http://schemas.microsoft.com/office/drawing/2014/main" id="{C02A353B-F811-409A-BC4F-F93EFE28CE54}"/>
                  </a:ext>
                </a:extLst>
              </p:cNvPr>
              <p:cNvSpPr>
                <a:spLocks noRot="1" noChangeAspect="1" noMove="1" noResize="1" noEditPoints="1" noAdjustHandles="1" noChangeArrowheads="1" noChangeShapeType="1" noTextEdit="1"/>
              </p:cNvSpPr>
              <p:nvPr/>
            </p:nvSpPr>
            <p:spPr>
              <a:xfrm>
                <a:off x="442447" y="5134798"/>
                <a:ext cx="2294795" cy="300082"/>
              </a:xfrm>
              <a:prstGeom prst="rect">
                <a:avLst/>
              </a:prstGeom>
              <a:blipFill>
                <a:blip r:embed="rId13"/>
                <a:stretch>
                  <a:fillRect b="-6000"/>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3081957C-C542-4BD7-A807-CE71A8815FEC}"/>
                  </a:ext>
                </a:extLst>
              </p:cNvPr>
              <p:cNvSpPr/>
              <p:nvPr/>
            </p:nvSpPr>
            <p:spPr>
              <a:xfrm>
                <a:off x="433765" y="5355907"/>
                <a:ext cx="4339008" cy="300082"/>
              </a:xfrm>
              <a:prstGeom prst="rect">
                <a:avLst/>
              </a:prstGeom>
            </p:spPr>
            <p:txBody>
              <a:bodyPr wrap="none">
                <a:spAutoFit/>
              </a:bodyPr>
              <a:lstStyle/>
              <a:p>
                <a:pPr defTabSz="685800" fontAlgn="auto">
                  <a:spcBef>
                    <a:spcPts val="0"/>
                  </a:spcBef>
                  <a:spcAft>
                    <a:spcPts val="0"/>
                  </a:spcAft>
                </a:pPr>
                <a14:m>
                  <m:oMathPara xmlns:m="http://schemas.openxmlformats.org/officeDocument/2006/math">
                    <m:oMathParaPr>
                      <m:jc m:val="centerGroup"/>
                    </m:oMathParaPr>
                    <m:oMath xmlns:m="http://schemas.openxmlformats.org/officeDocument/2006/math">
                      <m:r>
                        <a:rPr kumimoji="0" lang="en-US" sz="1350" i="1">
                          <a:solidFill>
                            <a:prstClr val="black"/>
                          </a:solidFill>
                          <a:latin typeface="Cambria Math" panose="02040503050406030204" pitchFamily="18" charset="0"/>
                          <a:ea typeface="+mn-ea"/>
                        </a:rPr>
                        <m:t>𝑓</m:t>
                      </m:r>
                      <m:d>
                        <m:dPr>
                          <m:ctrlPr>
                            <a:rPr kumimoji="0" lang="en-US" sz="1350" i="1">
                              <a:solidFill>
                                <a:prstClr val="black"/>
                              </a:solidFill>
                              <a:latin typeface="Cambria Math" panose="02040503050406030204" pitchFamily="18" charset="0"/>
                              <a:ea typeface="+mn-ea"/>
                            </a:rPr>
                          </m:ctrlPr>
                        </m:dPr>
                        <m:e>
                          <m:r>
                            <a:rPr kumimoji="0" lang="en-US" sz="1350" i="1">
                              <a:solidFill>
                                <a:prstClr val="black"/>
                              </a:solidFill>
                              <a:latin typeface="Cambria Math" panose="02040503050406030204" pitchFamily="18" charset="0"/>
                              <a:ea typeface="+mn-ea"/>
                            </a:rPr>
                            <m:t>𝑥</m:t>
                          </m:r>
                        </m:e>
                      </m:d>
                      <m:r>
                        <a:rPr kumimoji="0" lang="en-US" sz="1350" i="1">
                          <a:solidFill>
                            <a:prstClr val="black"/>
                          </a:solidFill>
                          <a:latin typeface="Cambria Math" panose="02040503050406030204" pitchFamily="18" charset="0"/>
                          <a:ea typeface="+mn-ea"/>
                        </a:rPr>
                        <m:t>=</m:t>
                      </m:r>
                      <m:sSub>
                        <m:sSubPr>
                          <m:ctrlPr>
                            <a:rPr kumimoji="0" lang="en-US" sz="1350" i="1">
                              <a:solidFill>
                                <a:prstClr val="black"/>
                              </a:solidFill>
                              <a:latin typeface="Cambria Math" panose="02040503050406030204" pitchFamily="18" charset="0"/>
                              <a:ea typeface="+mn-ea"/>
                            </a:rPr>
                          </m:ctrlPr>
                        </m:sSubPr>
                        <m:e>
                          <m:r>
                            <a:rPr kumimoji="0" lang="en-US" sz="1350" i="1">
                              <a:solidFill>
                                <a:prstClr val="black"/>
                              </a:solidFill>
                              <a:latin typeface="Cambria Math" panose="02040503050406030204" pitchFamily="18" charset="0"/>
                              <a:ea typeface="+mn-ea"/>
                            </a:rPr>
                            <m:t>(</m:t>
                          </m:r>
                          <m:r>
                            <a:rPr kumimoji="0" lang="en-US" sz="1350" i="1">
                              <a:solidFill>
                                <a:prstClr val="black"/>
                              </a:solidFill>
                              <a:latin typeface="Cambria Math" panose="02040503050406030204" pitchFamily="18" charset="0"/>
                              <a:ea typeface="+mn-ea"/>
                            </a:rPr>
                            <m:t>𝑥</m:t>
                          </m:r>
                        </m:e>
                        <m:sub>
                          <m:r>
                            <a:rPr kumimoji="0" lang="en-US" sz="1350" i="1">
                              <a:solidFill>
                                <a:prstClr val="black"/>
                              </a:solidFill>
                              <a:latin typeface="Cambria Math" panose="02040503050406030204" pitchFamily="18" charset="0"/>
                              <a:ea typeface="+mn-ea"/>
                            </a:rPr>
                            <m:t>1</m:t>
                          </m:r>
                        </m:sub>
                      </m:sSub>
                      <m:r>
                        <a:rPr kumimoji="0" lang="en-US" sz="1350" i="1">
                          <a:solidFill>
                            <a:prstClr val="black"/>
                          </a:solidFill>
                          <a:latin typeface="Cambria Math" panose="02040503050406030204" pitchFamily="18" charset="0"/>
                          <a:ea typeface="Cambria Math" panose="02040503050406030204" pitchFamily="18" charset="0"/>
                        </a:rPr>
                        <m:t>∧</m:t>
                      </m:r>
                      <m:r>
                        <a:rPr kumimoji="0" lang="en-US" sz="1350" i="1">
                          <a:solidFill>
                            <a:prstClr val="black"/>
                          </a:solidFill>
                          <a:latin typeface="Cambria Math" panose="02040503050406030204" pitchFamily="18" charset="0"/>
                          <a:ea typeface="Cambria Math" panose="02040503050406030204" pitchFamily="18" charset="0"/>
                        </a:rPr>
                        <m:t> ∼</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2</m:t>
                          </m:r>
                        </m:sub>
                      </m:sSub>
                      <m:r>
                        <a:rPr kumimoji="0" lang="en-US" sz="1350" i="1">
                          <a:solidFill>
                            <a:prstClr val="black"/>
                          </a:solidFill>
                          <a:latin typeface="Cambria Math" panose="02040503050406030204" pitchFamily="18" charset="0"/>
                          <a:ea typeface="Cambria Math" panose="02040503050406030204" pitchFamily="18" charset="0"/>
                        </a:rPr>
                        <m:t> ∧∼</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3</m:t>
                          </m:r>
                        </m:sub>
                      </m:sSub>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4</m:t>
                          </m:r>
                        </m:sub>
                      </m:sSub>
                      <m:r>
                        <a:rPr kumimoji="0" lang="en-US" sz="1350" i="1">
                          <a:solidFill>
                            <a:prstClr val="black"/>
                          </a:solidFill>
                          <a:latin typeface="Cambria Math" panose="02040503050406030204" pitchFamily="18" charset="0"/>
                          <a:ea typeface="Cambria Math" panose="02040503050406030204" pitchFamily="18" charset="0"/>
                        </a:rPr>
                        <m:t>) ∨(</m:t>
                      </m:r>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1</m:t>
                          </m:r>
                        </m:sub>
                      </m:sSub>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2</m:t>
                          </m:r>
                        </m:sub>
                      </m:sSub>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3</m:t>
                          </m:r>
                        </m:sub>
                      </m:sSub>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4</m:t>
                          </m:r>
                        </m:sub>
                      </m:sSub>
                      <m:r>
                        <a:rPr kumimoji="0" lang="en-US" sz="1350" i="1">
                          <a:solidFill>
                            <a:prstClr val="black"/>
                          </a:solidFill>
                          <a:latin typeface="Cambria Math" panose="02040503050406030204" pitchFamily="18" charset="0"/>
                          <a:ea typeface="Cambria Math" panose="02040503050406030204" pitchFamily="18" charset="0"/>
                        </a:rPr>
                        <m:t>)</m:t>
                      </m:r>
                    </m:oMath>
                  </m:oMathPara>
                </a14:m>
                <a:endParaRPr kumimoji="0" lang="en-US" sz="1350" dirty="0">
                  <a:solidFill>
                    <a:prstClr val="black"/>
                  </a:solidFill>
                  <a:latin typeface="Calibri" panose="020F0502020204030204"/>
                  <a:ea typeface="+mn-ea"/>
                </a:endParaRPr>
              </a:p>
            </p:txBody>
          </p:sp>
        </mc:Choice>
        <mc:Fallback>
          <p:sp>
            <p:nvSpPr>
              <p:cNvPr id="23" name="Rectangle 22">
                <a:extLst>
                  <a:ext uri="{FF2B5EF4-FFF2-40B4-BE49-F238E27FC236}">
                    <a16:creationId xmlns:a16="http://schemas.microsoft.com/office/drawing/2014/main" id="{3081957C-C542-4BD7-A807-CE71A8815FEC}"/>
                  </a:ext>
                </a:extLst>
              </p:cNvPr>
              <p:cNvSpPr>
                <a:spLocks noRot="1" noChangeAspect="1" noMove="1" noResize="1" noEditPoints="1" noAdjustHandles="1" noChangeArrowheads="1" noChangeShapeType="1" noTextEdit="1"/>
              </p:cNvSpPr>
              <p:nvPr/>
            </p:nvSpPr>
            <p:spPr>
              <a:xfrm>
                <a:off x="433765" y="5355907"/>
                <a:ext cx="4339008" cy="300082"/>
              </a:xfrm>
              <a:prstGeom prst="rect">
                <a:avLst/>
              </a:prstGeom>
              <a:blipFill>
                <a:blip r:embed="rId14"/>
                <a:stretch>
                  <a:fillRect b="-816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2EFDAF63-7E4B-4B66-9337-4D2E46A2BBF6}"/>
                  </a:ext>
                </a:extLst>
              </p:cNvPr>
              <p:cNvSpPr/>
              <p:nvPr/>
            </p:nvSpPr>
            <p:spPr>
              <a:xfrm>
                <a:off x="433765" y="5612304"/>
                <a:ext cx="3678186" cy="300082"/>
              </a:xfrm>
              <a:prstGeom prst="rect">
                <a:avLst/>
              </a:prstGeom>
            </p:spPr>
            <p:txBody>
              <a:bodyPr wrap="none">
                <a:spAutoFit/>
              </a:bodyPr>
              <a:lstStyle/>
              <a:p>
                <a:pPr defTabSz="685800" fontAlgn="auto">
                  <a:spcBef>
                    <a:spcPts val="0"/>
                  </a:spcBef>
                  <a:spcAft>
                    <a:spcPts val="0"/>
                  </a:spcAft>
                </a:pPr>
                <a14:m>
                  <m:oMathPara xmlns:m="http://schemas.openxmlformats.org/officeDocument/2006/math">
                    <m:oMathParaPr>
                      <m:jc m:val="centerGroup"/>
                    </m:oMathParaPr>
                    <m:oMath xmlns:m="http://schemas.openxmlformats.org/officeDocument/2006/math">
                      <m:r>
                        <a:rPr kumimoji="0" lang="en-US" sz="1350" i="1">
                          <a:solidFill>
                            <a:prstClr val="black"/>
                          </a:solidFill>
                          <a:latin typeface="Cambria Math" panose="02040503050406030204" pitchFamily="18" charset="0"/>
                          <a:ea typeface="+mn-ea"/>
                        </a:rPr>
                        <m:t>𝑓</m:t>
                      </m:r>
                      <m:d>
                        <m:dPr>
                          <m:ctrlPr>
                            <a:rPr kumimoji="0" lang="en-US" sz="1350" i="1">
                              <a:solidFill>
                                <a:prstClr val="black"/>
                              </a:solidFill>
                              <a:latin typeface="Cambria Math" panose="02040503050406030204" pitchFamily="18" charset="0"/>
                              <a:ea typeface="+mn-ea"/>
                            </a:rPr>
                          </m:ctrlPr>
                        </m:dPr>
                        <m:e>
                          <m:r>
                            <a:rPr kumimoji="0" lang="en-US" sz="1350" i="1">
                              <a:solidFill>
                                <a:prstClr val="black"/>
                              </a:solidFill>
                              <a:latin typeface="Cambria Math" panose="02040503050406030204" pitchFamily="18" charset="0"/>
                              <a:ea typeface="+mn-ea"/>
                            </a:rPr>
                            <m:t>𝑥</m:t>
                          </m:r>
                        </m:e>
                      </m:d>
                      <m:r>
                        <a:rPr kumimoji="0" lang="en-US" sz="1350" i="1">
                          <a:solidFill>
                            <a:prstClr val="black"/>
                          </a:solidFill>
                          <a:latin typeface="Cambria Math" panose="02040503050406030204" pitchFamily="18" charset="0"/>
                          <a:ea typeface="+mn-ea"/>
                        </a:rPr>
                        <m:t>=</m:t>
                      </m:r>
                      <m:sSub>
                        <m:sSubPr>
                          <m:ctrlPr>
                            <a:rPr kumimoji="0" lang="en-US" sz="1350" i="1">
                              <a:solidFill>
                                <a:prstClr val="black"/>
                              </a:solidFill>
                              <a:latin typeface="Cambria Math" panose="02040503050406030204" pitchFamily="18" charset="0"/>
                              <a:ea typeface="+mn-ea"/>
                            </a:rPr>
                          </m:ctrlPr>
                        </m:sSubPr>
                        <m:e>
                          <m:r>
                            <a:rPr kumimoji="0" lang="en-US" sz="1350" i="1">
                              <a:solidFill>
                                <a:prstClr val="black"/>
                              </a:solidFill>
                              <a:latin typeface="Cambria Math" panose="02040503050406030204" pitchFamily="18" charset="0"/>
                              <a:ea typeface="+mn-ea"/>
                            </a:rPr>
                            <m:t>0∗</m:t>
                          </m:r>
                          <m:r>
                            <a:rPr kumimoji="0" lang="en-US" sz="1350" i="1">
                              <a:solidFill>
                                <a:prstClr val="black"/>
                              </a:solidFill>
                              <a:latin typeface="Cambria Math" panose="02040503050406030204" pitchFamily="18" charset="0"/>
                              <a:ea typeface="+mn-ea"/>
                            </a:rPr>
                            <m:t>𝑥</m:t>
                          </m:r>
                        </m:e>
                        <m:sub>
                          <m:r>
                            <a:rPr kumimoji="0" lang="en-US" sz="1350" i="1">
                              <a:solidFill>
                                <a:prstClr val="black"/>
                              </a:solidFill>
                              <a:latin typeface="Cambria Math" panose="02040503050406030204" pitchFamily="18" charset="0"/>
                              <a:ea typeface="+mn-ea"/>
                            </a:rPr>
                            <m:t>1</m:t>
                          </m:r>
                        </m:sub>
                      </m:sSub>
                      <m:r>
                        <a:rPr kumimoji="0" lang="en-US" sz="1350" i="1">
                          <a:solidFill>
                            <a:prstClr val="black"/>
                          </a:solidFill>
                          <a:latin typeface="Cambria Math" panose="02040503050406030204" pitchFamily="18" charset="0"/>
                          <a:ea typeface="+mn-ea"/>
                        </a:rPr>
                        <m:t>+ </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−1∗</m:t>
                          </m:r>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2</m:t>
                          </m:r>
                        </m:sub>
                      </m:sSub>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0∗</m:t>
                          </m:r>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3</m:t>
                          </m:r>
                        </m:sub>
                      </m:sSub>
                      <m:r>
                        <a:rPr kumimoji="0" lang="en-US" sz="1350" i="1">
                          <a:solidFill>
                            <a:prstClr val="black"/>
                          </a:solidFill>
                          <a:latin typeface="Cambria Math" panose="02040503050406030204" pitchFamily="18" charset="0"/>
                          <a:ea typeface="Cambria Math" panose="02040503050406030204" pitchFamily="18" charset="0"/>
                        </a:rPr>
                        <m:t>+</m:t>
                      </m:r>
                      <m:sSub>
                        <m:sSubPr>
                          <m:ctrlPr>
                            <a:rPr kumimoji="0" lang="en-US" sz="1350" i="1">
                              <a:solidFill>
                                <a:prstClr val="black"/>
                              </a:solidFill>
                              <a:latin typeface="Cambria Math" panose="02040503050406030204" pitchFamily="18" charset="0"/>
                              <a:ea typeface="Cambria Math" panose="02040503050406030204" pitchFamily="18" charset="0"/>
                            </a:rPr>
                          </m:ctrlPr>
                        </m:sSubPr>
                        <m:e>
                          <m:r>
                            <a:rPr kumimoji="0" lang="en-US" sz="1350" i="1">
                              <a:solidFill>
                                <a:prstClr val="black"/>
                              </a:solidFill>
                              <a:latin typeface="Cambria Math" panose="02040503050406030204" pitchFamily="18" charset="0"/>
                              <a:ea typeface="Cambria Math" panose="02040503050406030204" pitchFamily="18" charset="0"/>
                            </a:rPr>
                            <m:t>1∗</m:t>
                          </m:r>
                          <m:r>
                            <a:rPr kumimoji="0" lang="en-US" sz="1350" i="1">
                              <a:solidFill>
                                <a:prstClr val="black"/>
                              </a:solidFill>
                              <a:latin typeface="Cambria Math" panose="02040503050406030204" pitchFamily="18" charset="0"/>
                              <a:ea typeface="Cambria Math" panose="02040503050406030204" pitchFamily="18" charset="0"/>
                            </a:rPr>
                            <m:t>𝑥</m:t>
                          </m:r>
                        </m:e>
                        <m:sub>
                          <m:r>
                            <a:rPr kumimoji="0" lang="en-US" sz="1350" i="1">
                              <a:solidFill>
                                <a:prstClr val="black"/>
                              </a:solidFill>
                              <a:latin typeface="Cambria Math" panose="02040503050406030204" pitchFamily="18" charset="0"/>
                              <a:ea typeface="Cambria Math" panose="02040503050406030204" pitchFamily="18" charset="0"/>
                            </a:rPr>
                            <m:t>4</m:t>
                          </m:r>
                        </m:sub>
                      </m:sSub>
                      <m:r>
                        <a:rPr kumimoji="0" lang="en-US" sz="1350" i="1">
                          <a:solidFill>
                            <a:prstClr val="black"/>
                          </a:solidFill>
                          <a:latin typeface="Cambria Math" panose="02040503050406030204" pitchFamily="18" charset="0"/>
                          <a:ea typeface="Cambria Math" panose="02040503050406030204" pitchFamily="18" charset="0"/>
                        </a:rPr>
                        <m:t>&gt; .5</m:t>
                      </m:r>
                    </m:oMath>
                  </m:oMathPara>
                </a14:m>
                <a:endParaRPr kumimoji="0" lang="en-US" sz="1350" dirty="0">
                  <a:solidFill>
                    <a:prstClr val="black"/>
                  </a:solidFill>
                  <a:latin typeface="Calibri" panose="020F0502020204030204"/>
                  <a:ea typeface="+mn-ea"/>
                </a:endParaRPr>
              </a:p>
            </p:txBody>
          </p:sp>
        </mc:Choice>
        <mc:Fallback>
          <p:sp>
            <p:nvSpPr>
              <p:cNvPr id="24" name="Rectangle 23">
                <a:extLst>
                  <a:ext uri="{FF2B5EF4-FFF2-40B4-BE49-F238E27FC236}">
                    <a16:creationId xmlns:a16="http://schemas.microsoft.com/office/drawing/2014/main" id="{2EFDAF63-7E4B-4B66-9337-4D2E46A2BBF6}"/>
                  </a:ext>
                </a:extLst>
              </p:cNvPr>
              <p:cNvSpPr>
                <a:spLocks noRot="1" noChangeAspect="1" noMove="1" noResize="1" noEditPoints="1" noAdjustHandles="1" noChangeArrowheads="1" noChangeShapeType="1" noTextEdit="1"/>
              </p:cNvSpPr>
              <p:nvPr/>
            </p:nvSpPr>
            <p:spPr>
              <a:xfrm>
                <a:off x="433765" y="5612304"/>
                <a:ext cx="3678186" cy="300082"/>
              </a:xfrm>
              <a:prstGeom prst="rect">
                <a:avLst/>
              </a:prstGeom>
              <a:blipFill>
                <a:blip r:embed="rId15"/>
                <a:stretch>
                  <a:fillRect b="-8163"/>
                </a:stretch>
              </a:blipFill>
            </p:spPr>
            <p:txBody>
              <a:bodyPr/>
              <a:lstStyle/>
              <a:p>
                <a:r>
                  <a:rPr lang="zh-TW" altLang="en-US">
                    <a:noFill/>
                  </a:rPr>
                  <a:t> </a:t>
                </a:r>
              </a:p>
            </p:txBody>
          </p:sp>
        </mc:Fallback>
      </mc:AlternateContent>
      <p:sp>
        <p:nvSpPr>
          <p:cNvPr id="25" name="TextBox 24">
            <a:extLst>
              <a:ext uri="{FF2B5EF4-FFF2-40B4-BE49-F238E27FC236}">
                <a16:creationId xmlns:a16="http://schemas.microsoft.com/office/drawing/2014/main" id="{A49C1B43-FE3D-4190-A9D1-F3187B2A20B3}"/>
              </a:ext>
            </a:extLst>
          </p:cNvPr>
          <p:cNvSpPr txBox="1"/>
          <p:nvPr/>
        </p:nvSpPr>
        <p:spPr>
          <a:xfrm>
            <a:off x="4802329" y="5632906"/>
            <a:ext cx="4113627" cy="300082"/>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And there are many other ways to represent functions…</a:t>
            </a:r>
          </a:p>
        </p:txBody>
      </p:sp>
    </p:spTree>
    <p:extLst>
      <p:ext uri="{BB962C8B-B14F-4D97-AF65-F5344CB8AC3E}">
        <p14:creationId xmlns:p14="http://schemas.microsoft.com/office/powerpoint/2010/main" val="316160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 calcmode="lin" valueType="num">
                                      <p:cBhvr additive="base">
                                        <p:cTn id="2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 calcmode="lin" valueType="num">
                                      <p:cBhvr additive="base">
                                        <p:cTn id="3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additive="base">
                                        <p:cTn id="65" dur="500" fill="hold"/>
                                        <p:tgtEl>
                                          <p:spTgt spid="12"/>
                                        </p:tgtEl>
                                        <p:attrNameLst>
                                          <p:attrName>ppt_x</p:attrName>
                                        </p:attrNameLst>
                                      </p:cBhvr>
                                      <p:tavLst>
                                        <p:tav tm="0">
                                          <p:val>
                                            <p:strVal val="#ppt_x"/>
                                          </p:val>
                                        </p:tav>
                                        <p:tav tm="100000">
                                          <p:val>
                                            <p:strVal val="#ppt_x"/>
                                          </p:val>
                                        </p:tav>
                                      </p:tavLst>
                                    </p:anim>
                                    <p:anim calcmode="lin" valueType="num">
                                      <p:cBhvr additive="base">
                                        <p:cTn id="6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additive="base">
                                        <p:cTn id="71" dur="500" fill="hold"/>
                                        <p:tgtEl>
                                          <p:spTgt spid="15"/>
                                        </p:tgtEl>
                                        <p:attrNameLst>
                                          <p:attrName>ppt_x</p:attrName>
                                        </p:attrNameLst>
                                      </p:cBhvr>
                                      <p:tavLst>
                                        <p:tav tm="0">
                                          <p:val>
                                            <p:strVal val="#ppt_x"/>
                                          </p:val>
                                        </p:tav>
                                        <p:tav tm="100000">
                                          <p:val>
                                            <p:strVal val="#ppt_x"/>
                                          </p:val>
                                        </p:tav>
                                      </p:tavLst>
                                    </p:anim>
                                    <p:anim calcmode="lin" valueType="num">
                                      <p:cBhvr additive="base">
                                        <p:cTn id="7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fill="hold"/>
                                        <p:tgtEl>
                                          <p:spTgt spid="16"/>
                                        </p:tgtEl>
                                        <p:attrNameLst>
                                          <p:attrName>ppt_x</p:attrName>
                                        </p:attrNameLst>
                                      </p:cBhvr>
                                      <p:tavLst>
                                        <p:tav tm="0">
                                          <p:val>
                                            <p:strVal val="#ppt_x"/>
                                          </p:val>
                                        </p:tav>
                                        <p:tav tm="100000">
                                          <p:val>
                                            <p:strVal val="#ppt_x"/>
                                          </p:val>
                                        </p:tav>
                                      </p:tavLst>
                                    </p:anim>
                                    <p:anim calcmode="lin" valueType="num">
                                      <p:cBhvr additive="base">
                                        <p:cTn id="7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8"/>
                                        </p:tgtEl>
                                        <p:attrNameLst>
                                          <p:attrName>style.visibility</p:attrName>
                                        </p:attrNameLst>
                                      </p:cBhvr>
                                      <p:to>
                                        <p:strVal val="visible"/>
                                      </p:to>
                                    </p:set>
                                    <p:anim calcmode="lin" valueType="num">
                                      <p:cBhvr additive="base">
                                        <p:cTn id="89" dur="500" fill="hold"/>
                                        <p:tgtEl>
                                          <p:spTgt spid="18"/>
                                        </p:tgtEl>
                                        <p:attrNameLst>
                                          <p:attrName>ppt_x</p:attrName>
                                        </p:attrNameLst>
                                      </p:cBhvr>
                                      <p:tavLst>
                                        <p:tav tm="0">
                                          <p:val>
                                            <p:strVal val="#ppt_x"/>
                                          </p:val>
                                        </p:tav>
                                        <p:tav tm="100000">
                                          <p:val>
                                            <p:strVal val="#ppt_x"/>
                                          </p:val>
                                        </p:tav>
                                      </p:tavLst>
                                    </p:anim>
                                    <p:anim calcmode="lin" valueType="num">
                                      <p:cBhvr additive="base">
                                        <p:cTn id="9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additive="base">
                                        <p:cTn id="95" dur="500" fill="hold"/>
                                        <p:tgtEl>
                                          <p:spTgt spid="21"/>
                                        </p:tgtEl>
                                        <p:attrNameLst>
                                          <p:attrName>ppt_x</p:attrName>
                                        </p:attrNameLst>
                                      </p:cBhvr>
                                      <p:tavLst>
                                        <p:tav tm="0">
                                          <p:val>
                                            <p:strVal val="#ppt_x"/>
                                          </p:val>
                                        </p:tav>
                                        <p:tav tm="100000">
                                          <p:val>
                                            <p:strVal val="#ppt_x"/>
                                          </p:val>
                                        </p:tav>
                                      </p:tavLst>
                                    </p:anim>
                                    <p:anim calcmode="lin" valueType="num">
                                      <p:cBhvr additive="base">
                                        <p:cTn id="9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22"/>
                                        </p:tgtEl>
                                        <p:attrNameLst>
                                          <p:attrName>style.visibility</p:attrName>
                                        </p:attrNameLst>
                                      </p:cBhvr>
                                      <p:to>
                                        <p:strVal val="visible"/>
                                      </p:to>
                                    </p:set>
                                    <p:anim calcmode="lin" valueType="num">
                                      <p:cBhvr additive="base">
                                        <p:cTn id="101" dur="500" fill="hold"/>
                                        <p:tgtEl>
                                          <p:spTgt spid="22"/>
                                        </p:tgtEl>
                                        <p:attrNameLst>
                                          <p:attrName>ppt_x</p:attrName>
                                        </p:attrNameLst>
                                      </p:cBhvr>
                                      <p:tavLst>
                                        <p:tav tm="0">
                                          <p:val>
                                            <p:strVal val="#ppt_x"/>
                                          </p:val>
                                        </p:tav>
                                        <p:tav tm="100000">
                                          <p:val>
                                            <p:strVal val="#ppt_x"/>
                                          </p:val>
                                        </p:tav>
                                      </p:tavLst>
                                    </p:anim>
                                    <p:anim calcmode="lin" valueType="num">
                                      <p:cBhvr additive="base">
                                        <p:cTn id="10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3"/>
                                        </p:tgtEl>
                                        <p:attrNameLst>
                                          <p:attrName>style.visibility</p:attrName>
                                        </p:attrNameLst>
                                      </p:cBhvr>
                                      <p:to>
                                        <p:strVal val="visible"/>
                                      </p:to>
                                    </p:set>
                                    <p:anim calcmode="lin" valueType="num">
                                      <p:cBhvr additive="base">
                                        <p:cTn id="107" dur="500" fill="hold"/>
                                        <p:tgtEl>
                                          <p:spTgt spid="3"/>
                                        </p:tgtEl>
                                        <p:attrNameLst>
                                          <p:attrName>ppt_x</p:attrName>
                                        </p:attrNameLst>
                                      </p:cBhvr>
                                      <p:tavLst>
                                        <p:tav tm="0">
                                          <p:val>
                                            <p:strVal val="#ppt_x"/>
                                          </p:val>
                                        </p:tav>
                                        <p:tav tm="100000">
                                          <p:val>
                                            <p:strVal val="#ppt_x"/>
                                          </p:val>
                                        </p:tav>
                                      </p:tavLst>
                                    </p:anim>
                                    <p:anim calcmode="lin" valueType="num">
                                      <p:cBhvr additive="base">
                                        <p:cTn id="10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5"/>
                                        </p:tgtEl>
                                        <p:attrNameLst>
                                          <p:attrName>style.visibility</p:attrName>
                                        </p:attrNameLst>
                                      </p:cBhvr>
                                      <p:to>
                                        <p:strVal val="visible"/>
                                      </p:to>
                                    </p:set>
                                    <p:anim calcmode="lin" valueType="num">
                                      <p:cBhvr additive="base">
                                        <p:cTn id="113" dur="500" fill="hold"/>
                                        <p:tgtEl>
                                          <p:spTgt spid="5"/>
                                        </p:tgtEl>
                                        <p:attrNameLst>
                                          <p:attrName>ppt_x</p:attrName>
                                        </p:attrNameLst>
                                      </p:cBhvr>
                                      <p:tavLst>
                                        <p:tav tm="0">
                                          <p:val>
                                            <p:strVal val="#ppt_x"/>
                                          </p:val>
                                        </p:tav>
                                        <p:tav tm="100000">
                                          <p:val>
                                            <p:strVal val="#ppt_x"/>
                                          </p:val>
                                        </p:tav>
                                      </p:tavLst>
                                    </p:anim>
                                    <p:anim calcmode="lin" valueType="num">
                                      <p:cBhvr additive="base">
                                        <p:cTn id="1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23"/>
                                        </p:tgtEl>
                                        <p:attrNameLst>
                                          <p:attrName>style.visibility</p:attrName>
                                        </p:attrNameLst>
                                      </p:cBhvr>
                                      <p:to>
                                        <p:strVal val="visible"/>
                                      </p:to>
                                    </p:set>
                                    <p:anim calcmode="lin" valueType="num">
                                      <p:cBhvr additive="base">
                                        <p:cTn id="119" dur="500" fill="hold"/>
                                        <p:tgtEl>
                                          <p:spTgt spid="23"/>
                                        </p:tgtEl>
                                        <p:attrNameLst>
                                          <p:attrName>ppt_x</p:attrName>
                                        </p:attrNameLst>
                                      </p:cBhvr>
                                      <p:tavLst>
                                        <p:tav tm="0">
                                          <p:val>
                                            <p:strVal val="#ppt_x"/>
                                          </p:val>
                                        </p:tav>
                                        <p:tav tm="100000">
                                          <p:val>
                                            <p:strVal val="#ppt_x"/>
                                          </p:val>
                                        </p:tav>
                                      </p:tavLst>
                                    </p:anim>
                                    <p:anim calcmode="lin" valueType="num">
                                      <p:cBhvr additive="base">
                                        <p:cTn id="1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24"/>
                                        </p:tgtEl>
                                        <p:attrNameLst>
                                          <p:attrName>style.visibility</p:attrName>
                                        </p:attrNameLst>
                                      </p:cBhvr>
                                      <p:to>
                                        <p:strVal val="visible"/>
                                      </p:to>
                                    </p:set>
                                    <p:anim calcmode="lin" valueType="num">
                                      <p:cBhvr additive="base">
                                        <p:cTn id="125" dur="500" fill="hold"/>
                                        <p:tgtEl>
                                          <p:spTgt spid="24"/>
                                        </p:tgtEl>
                                        <p:attrNameLst>
                                          <p:attrName>ppt_x</p:attrName>
                                        </p:attrNameLst>
                                      </p:cBhvr>
                                      <p:tavLst>
                                        <p:tav tm="0">
                                          <p:val>
                                            <p:strVal val="#ppt_x"/>
                                          </p:val>
                                        </p:tav>
                                        <p:tav tm="100000">
                                          <p:val>
                                            <p:strVal val="#ppt_x"/>
                                          </p:val>
                                        </p:tav>
                                      </p:tavLst>
                                    </p:anim>
                                    <p:anim calcmode="lin" valueType="num">
                                      <p:cBhvr additive="base">
                                        <p:cTn id="126" dur="500" fill="hold"/>
                                        <p:tgtEl>
                                          <p:spTgt spid="24"/>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25"/>
                                        </p:tgtEl>
                                        <p:attrNameLst>
                                          <p:attrName>style.visibility</p:attrName>
                                        </p:attrNameLst>
                                      </p:cBhvr>
                                      <p:to>
                                        <p:strVal val="visible"/>
                                      </p:to>
                                    </p:set>
                                    <p:anim calcmode="lin" valueType="num">
                                      <p:cBhvr additive="base">
                                        <p:cTn id="129" dur="500" fill="hold"/>
                                        <p:tgtEl>
                                          <p:spTgt spid="25"/>
                                        </p:tgtEl>
                                        <p:attrNameLst>
                                          <p:attrName>ppt_x</p:attrName>
                                        </p:attrNameLst>
                                      </p:cBhvr>
                                      <p:tavLst>
                                        <p:tav tm="0">
                                          <p:val>
                                            <p:strVal val="#ppt_x"/>
                                          </p:val>
                                        </p:tav>
                                        <p:tav tm="100000">
                                          <p:val>
                                            <p:strVal val="#ppt_x"/>
                                          </p:val>
                                        </p:tav>
                                      </p:tavLst>
                                    </p:anim>
                                    <p:anim calcmode="lin" valueType="num">
                                      <p:cBhvr additive="base">
                                        <p:cTn id="13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5" grpId="0"/>
      <p:bldP spid="16" grpId="0"/>
      <p:bldP spid="17" grpId="0"/>
      <p:bldP spid="18" grpId="0"/>
      <p:bldP spid="21" grpId="0"/>
      <p:bldP spid="22" grpId="0"/>
      <p:bldP spid="19" grpId="0"/>
      <p:bldP spid="3" grpId="0"/>
      <p:bldP spid="5" grpId="0"/>
      <p:bldP spid="23"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B583-C72D-45F0-8368-024362C5E001}"/>
              </a:ext>
            </a:extLst>
          </p:cNvPr>
          <p:cNvSpPr>
            <a:spLocks noGrp="1"/>
          </p:cNvSpPr>
          <p:nvPr>
            <p:ph type="title"/>
          </p:nvPr>
        </p:nvSpPr>
        <p:spPr>
          <a:xfrm>
            <a:off x="539552" y="85239"/>
            <a:ext cx="7886700" cy="607671"/>
          </a:xfrm>
        </p:spPr>
        <p:txBody>
          <a:bodyPr/>
          <a:lstStyle/>
          <a:p>
            <a:r>
              <a:rPr lang="en-US" dirty="0"/>
              <a:t>What Could Go </a:t>
            </a:r>
            <a:r>
              <a:rPr lang="en-US"/>
              <a:t>Wrong…</a:t>
            </a:r>
            <a:r>
              <a:rPr lang="zh-TW" altLang="zh-TW"/>
              <a:t>可能出現的問題...</a:t>
            </a:r>
            <a:endParaRPr lang="en-US" dirty="0"/>
          </a:p>
        </p:txBody>
      </p:sp>
      <p:sp>
        <p:nvSpPr>
          <p:cNvPr id="4" name="TextBox 3">
            <a:extLst>
              <a:ext uri="{FF2B5EF4-FFF2-40B4-BE49-F238E27FC236}">
                <a16:creationId xmlns:a16="http://schemas.microsoft.com/office/drawing/2014/main" id="{9D90C2F8-FA8C-4A1C-99D5-3BA4568ADA35}"/>
              </a:ext>
            </a:extLst>
          </p:cNvPr>
          <p:cNvSpPr txBox="1"/>
          <p:nvPr/>
        </p:nvSpPr>
        <p:spPr>
          <a:xfrm>
            <a:off x="238817" y="2334247"/>
            <a:ext cx="1189299" cy="715581"/>
          </a:xfrm>
          <a:prstGeom prst="rect">
            <a:avLst/>
          </a:prstGeom>
          <a:noFill/>
          <a:ln>
            <a:solidFill>
              <a:schemeClr val="tx1"/>
            </a:solidFill>
          </a:ln>
        </p:spPr>
        <p:txBody>
          <a:bodyPr wrap="square" rtlCol="0">
            <a:spAutoFit/>
          </a:bodyPr>
          <a:lstStyle/>
          <a:p>
            <a:pPr algn="ctr" defTabSz="685800" fontAlgn="auto">
              <a:spcBef>
                <a:spcPts val="0"/>
              </a:spcBef>
              <a:spcAft>
                <a:spcPts val="0"/>
              </a:spcAft>
            </a:pPr>
            <a:r>
              <a:rPr kumimoji="0" lang="en-US" sz="1350" dirty="0">
                <a:solidFill>
                  <a:prstClr val="black"/>
                </a:solidFill>
                <a:latin typeface="Calibri" panose="020F0502020204030204"/>
                <a:ea typeface="+mn-ea"/>
              </a:rPr>
              <a:t>Process Generating Data</a:t>
            </a:r>
          </a:p>
        </p:txBody>
      </p:sp>
      <p:cxnSp>
        <p:nvCxnSpPr>
          <p:cNvPr id="6" name="Straight Connector 5">
            <a:extLst>
              <a:ext uri="{FF2B5EF4-FFF2-40B4-BE49-F238E27FC236}">
                <a16:creationId xmlns:a16="http://schemas.microsoft.com/office/drawing/2014/main" id="{9BE3E75C-8F5B-4794-89E1-9E6A75C3B273}"/>
              </a:ext>
            </a:extLst>
          </p:cNvPr>
          <p:cNvCxnSpPr>
            <a:cxnSpLocks/>
          </p:cNvCxnSpPr>
          <p:nvPr/>
        </p:nvCxnSpPr>
        <p:spPr>
          <a:xfrm>
            <a:off x="1428116" y="2716695"/>
            <a:ext cx="12716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9E0DC9C-FC4E-446F-AE2C-B89BCA91A693}"/>
                  </a:ext>
                </a:extLst>
              </p:cNvPr>
              <p:cNvSpPr txBox="1"/>
              <p:nvPr/>
            </p:nvSpPr>
            <p:spPr>
              <a:xfrm>
                <a:off x="2957525" y="2509036"/>
                <a:ext cx="2406108" cy="1754326"/>
              </a:xfrm>
              <a:prstGeom prst="rect">
                <a:avLst/>
              </a:prstGeom>
              <a:noFill/>
            </p:spPr>
            <p:txBody>
              <a:bodyPr wrap="none" rtlCol="0">
                <a:spAutoFit/>
              </a:bodyPr>
              <a:lstStyle/>
              <a:p>
                <a:pPr defTabSz="685800" fontAlgn="auto">
                  <a:spcBef>
                    <a:spcPts val="0"/>
                  </a:spcBef>
                  <a:spcAft>
                    <a:spcPts val="0"/>
                  </a:spcAft>
                </a:pPr>
                <a14:m>
                  <m:oMath xmlns:m="http://schemas.openxmlformats.org/officeDocument/2006/math">
                    <m:r>
                      <a:rPr kumimoji="0" lang="en-US" sz="1350" i="1">
                        <a:solidFill>
                          <a:prstClr val="black"/>
                        </a:solidFill>
                        <a:latin typeface="Cambria Math" panose="02040503050406030204" pitchFamily="18" charset="0"/>
                        <a:ea typeface="+mn-ea"/>
                      </a:rPr>
                      <m:t>𝑋</m:t>
                    </m:r>
                  </m:oMath>
                </a14:m>
                <a:r>
                  <a:rPr kumimoji="0" lang="en-US" sz="1350" dirty="0">
                    <a:solidFill>
                      <a:prstClr val="black"/>
                    </a:solidFill>
                    <a:latin typeface="Calibri" panose="020F0502020204030204"/>
                    <a:ea typeface="+mn-ea"/>
                  </a:rPr>
                  <a:t> = Properties of a product</a:t>
                </a:r>
              </a:p>
              <a:p>
                <a:pPr defTabSz="685800" fontAlgn="auto">
                  <a:spcBef>
                    <a:spcPts val="0"/>
                  </a:spcBef>
                  <a:spcAft>
                    <a:spcPts val="0"/>
                  </a:spcAft>
                </a:pPr>
                <a14:m>
                  <m:oMath xmlns:m="http://schemas.openxmlformats.org/officeDocument/2006/math">
                    <m:r>
                      <a:rPr kumimoji="0" lang="en-US" sz="1350" i="1">
                        <a:solidFill>
                          <a:prstClr val="black"/>
                        </a:solidFill>
                        <a:latin typeface="Cambria Math" panose="02040503050406030204" pitchFamily="18" charset="0"/>
                        <a:ea typeface="+mn-ea"/>
                      </a:rPr>
                      <m:t>𝑦</m:t>
                    </m:r>
                  </m:oMath>
                </a14:m>
                <a:r>
                  <a:rPr kumimoji="0" lang="en-US" sz="1350" dirty="0">
                    <a:solidFill>
                      <a:prstClr val="black"/>
                    </a:solidFill>
                    <a:latin typeface="Calibri" panose="020F0502020204030204"/>
                    <a:ea typeface="+mn-ea"/>
                  </a:rPr>
                  <a:t> = Will user buy it (time travel)</a:t>
                </a:r>
              </a:p>
              <a:p>
                <a:pPr defTabSz="685800" fontAlgn="auto">
                  <a:spcBef>
                    <a:spcPts val="0"/>
                  </a:spcBef>
                  <a:spcAft>
                    <a:spcPts val="0"/>
                  </a:spcAft>
                </a:pPr>
                <a:endParaRPr kumimoji="0" lang="en-US" sz="1350" dirty="0">
                  <a:solidFill>
                    <a:prstClr val="black"/>
                  </a:solidFill>
                  <a:latin typeface="Calibri" panose="020F0502020204030204"/>
                  <a:ea typeface="+mn-ea"/>
                </a:endParaRPr>
              </a:p>
              <a:p>
                <a:pPr defTabSz="685800" fontAlgn="auto">
                  <a:spcBef>
                    <a:spcPts val="0"/>
                  </a:spcBef>
                  <a:spcAft>
                    <a:spcPts val="0"/>
                  </a:spcAft>
                </a:pPr>
                <a:r>
                  <a:rPr kumimoji="0" lang="en-US" sz="1350" dirty="0">
                    <a:solidFill>
                      <a:prstClr val="black"/>
                    </a:solidFill>
                    <a:latin typeface="Calibri" panose="020F0502020204030204"/>
                    <a:ea typeface="+mn-ea"/>
                  </a:rPr>
                  <a:t>Do some Feature Engineering:</a:t>
                </a:r>
              </a:p>
              <a:p>
                <a:pPr defTabSz="685800" fontAlgn="auto">
                  <a:spcBef>
                    <a:spcPts val="0"/>
                  </a:spcBef>
                  <a:spcAft>
                    <a:spcPts val="0"/>
                  </a:spcAft>
                </a:pPr>
                <a14:m>
                  <m:oMath xmlns:m="http://schemas.openxmlformats.org/officeDocument/2006/math">
                    <m:r>
                      <a:rPr kumimoji="0" lang="en-US" sz="1350" i="1">
                        <a:solidFill>
                          <a:prstClr val="black"/>
                        </a:solidFill>
                        <a:latin typeface="Cambria Math" panose="02040503050406030204" pitchFamily="18" charset="0"/>
                        <a:ea typeface="+mn-ea"/>
                      </a:rPr>
                      <m:t>𝑋</m:t>
                    </m:r>
                  </m:oMath>
                </a14:m>
                <a:r>
                  <a:rPr kumimoji="0" lang="en-US" sz="1350" dirty="0">
                    <a:solidFill>
                      <a:prstClr val="black"/>
                    </a:solidFill>
                    <a:latin typeface="Calibri" panose="020F0502020204030204"/>
                    <a:ea typeface="+mn-ea"/>
                  </a:rPr>
                  <a:t> = 4 binary variables</a:t>
                </a:r>
              </a:p>
              <a:p>
                <a:pPr defTabSz="685800" fontAlgn="auto">
                  <a:spcBef>
                    <a:spcPts val="0"/>
                  </a:spcBef>
                  <a:spcAft>
                    <a:spcPts val="0"/>
                  </a:spcAft>
                </a:pPr>
                <a14:m>
                  <m:oMath xmlns:m="http://schemas.openxmlformats.org/officeDocument/2006/math">
                    <m:r>
                      <a:rPr kumimoji="0" lang="en-US" sz="1350" i="1">
                        <a:solidFill>
                          <a:prstClr val="black"/>
                        </a:solidFill>
                        <a:latin typeface="Cambria Math" panose="02040503050406030204" pitchFamily="18" charset="0"/>
                        <a:ea typeface="+mn-ea"/>
                      </a:rPr>
                      <m:t>𝑦</m:t>
                    </m:r>
                  </m:oMath>
                </a14:m>
                <a:r>
                  <a:rPr kumimoji="0" lang="en-US" sz="1350" dirty="0">
                    <a:solidFill>
                      <a:prstClr val="black"/>
                    </a:solidFill>
                    <a:latin typeface="Calibri" panose="020F0502020204030204"/>
                    <a:ea typeface="+mn-ea"/>
                  </a:rPr>
                  <a:t> = 1 binary variable</a:t>
                </a:r>
              </a:p>
              <a:p>
                <a:pPr defTabSz="685800" fontAlgn="auto">
                  <a:spcBef>
                    <a:spcPts val="0"/>
                  </a:spcBef>
                  <a:spcAft>
                    <a:spcPts val="0"/>
                  </a:spcAft>
                </a:pPr>
                <a:endParaRPr kumimoji="0" lang="en-US" sz="1350" dirty="0">
                  <a:solidFill>
                    <a:prstClr val="black"/>
                  </a:solidFill>
                  <a:latin typeface="Calibri" panose="020F0502020204030204"/>
                  <a:ea typeface="+mn-ea"/>
                </a:endParaRPr>
              </a:p>
              <a:p>
                <a:pPr defTabSz="685800" fontAlgn="auto">
                  <a:spcBef>
                    <a:spcPts val="0"/>
                  </a:spcBef>
                  <a:spcAft>
                    <a:spcPts val="0"/>
                  </a:spcAft>
                </a:pPr>
                <a:endParaRPr kumimoji="0" lang="en-US" sz="1350" dirty="0">
                  <a:solidFill>
                    <a:prstClr val="black"/>
                  </a:solidFill>
                  <a:latin typeface="Calibri" panose="020F0502020204030204"/>
                  <a:ea typeface="+mn-ea"/>
                </a:endParaRPr>
              </a:p>
            </p:txBody>
          </p:sp>
        </mc:Choice>
        <mc:Fallback>
          <p:sp>
            <p:nvSpPr>
              <p:cNvPr id="7" name="TextBox 6">
                <a:extLst>
                  <a:ext uri="{FF2B5EF4-FFF2-40B4-BE49-F238E27FC236}">
                    <a16:creationId xmlns:a16="http://schemas.microsoft.com/office/drawing/2014/main" id="{A9E0DC9C-FC4E-446F-AE2C-B89BCA91A693}"/>
                  </a:ext>
                </a:extLst>
              </p:cNvPr>
              <p:cNvSpPr txBox="1">
                <a:spLocks noRot="1" noChangeAspect="1" noMove="1" noResize="1" noEditPoints="1" noAdjustHandles="1" noChangeArrowheads="1" noChangeShapeType="1" noTextEdit="1"/>
              </p:cNvSpPr>
              <p:nvPr/>
            </p:nvSpPr>
            <p:spPr>
              <a:xfrm>
                <a:off x="2957525" y="2509036"/>
                <a:ext cx="2406108" cy="1754326"/>
              </a:xfrm>
              <a:prstGeom prst="rect">
                <a:avLst/>
              </a:prstGeom>
              <a:blipFill>
                <a:blip r:embed="rId2"/>
                <a:stretch>
                  <a:fillRect l="-506" t="-69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03872253-5558-43C3-8CCE-758318BAB9B6}"/>
                  </a:ext>
                </a:extLst>
              </p:cNvPr>
              <p:cNvGraphicFramePr>
                <a:graphicFrameLocks noGrp="1"/>
              </p:cNvGraphicFramePr>
              <p:nvPr/>
            </p:nvGraphicFramePr>
            <p:xfrm>
              <a:off x="5971415" y="2338370"/>
              <a:ext cx="1279970" cy="2225040"/>
            </p:xfrm>
            <a:graphic>
              <a:graphicData uri="http://schemas.openxmlformats.org/drawingml/2006/table">
                <a:tbl>
                  <a:tblPr firstRow="1" bandRow="1">
                    <a:tableStyleId>{5940675A-B579-460E-94D1-54222C63F5DA}</a:tableStyleId>
                  </a:tblPr>
                  <a:tblGrid>
                    <a:gridCol w="255994">
                      <a:extLst>
                        <a:ext uri="{9D8B030D-6E8A-4147-A177-3AD203B41FA5}">
                          <a16:colId xmlns:a16="http://schemas.microsoft.com/office/drawing/2014/main" val="4186649043"/>
                        </a:ext>
                      </a:extLst>
                    </a:gridCol>
                    <a:gridCol w="255994">
                      <a:extLst>
                        <a:ext uri="{9D8B030D-6E8A-4147-A177-3AD203B41FA5}">
                          <a16:colId xmlns:a16="http://schemas.microsoft.com/office/drawing/2014/main" val="361098133"/>
                        </a:ext>
                      </a:extLst>
                    </a:gridCol>
                    <a:gridCol w="255994">
                      <a:extLst>
                        <a:ext uri="{9D8B030D-6E8A-4147-A177-3AD203B41FA5}">
                          <a16:colId xmlns:a16="http://schemas.microsoft.com/office/drawing/2014/main" val="3959852944"/>
                        </a:ext>
                      </a:extLst>
                    </a:gridCol>
                    <a:gridCol w="255994">
                      <a:extLst>
                        <a:ext uri="{9D8B030D-6E8A-4147-A177-3AD203B41FA5}">
                          <a16:colId xmlns:a16="http://schemas.microsoft.com/office/drawing/2014/main" val="3937124498"/>
                        </a:ext>
                      </a:extLst>
                    </a:gridCol>
                    <a:gridCol w="255994">
                      <a:extLst>
                        <a:ext uri="{9D8B030D-6E8A-4147-A177-3AD203B41FA5}">
                          <a16:colId xmlns:a16="http://schemas.microsoft.com/office/drawing/2014/main" val="805686492"/>
                        </a:ext>
                      </a:extLst>
                    </a:gridCol>
                  </a:tblGrid>
                  <a:tr h="278130">
                    <a:tc>
                      <a:txBody>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1</m:t>
                                    </m:r>
                                  </m:sub>
                                </m:sSub>
                              </m:oMath>
                            </m:oMathPara>
                          </a14:m>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2</m:t>
                                    </m:r>
                                  </m:sub>
                                </m:sSub>
                              </m:oMath>
                            </m:oMathPara>
                          </a14:m>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3</m:t>
                                    </m:r>
                                  </m:sub>
                                </m:sSub>
                              </m:oMath>
                            </m:oMathPara>
                          </a14:m>
                          <a:endParaRPr lang="en-US" sz="100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000" b="0" i="1" smtClean="0">
                                        <a:latin typeface="Cambria Math" panose="02040503050406030204" pitchFamily="18" charset="0"/>
                                      </a:rPr>
                                    </m:ctrlPr>
                                  </m:sSubPr>
                                  <m:e>
                                    <m:r>
                                      <a:rPr lang="en-US" sz="1000" b="0" i="1" smtClean="0">
                                        <a:latin typeface="Cambria Math" panose="02040503050406030204" pitchFamily="18" charset="0"/>
                                      </a:rPr>
                                      <m:t>𝑥</m:t>
                                    </m:r>
                                  </m:e>
                                  <m:sub>
                                    <m:r>
                                      <a:rPr lang="en-US" sz="1000" b="0" i="1" smtClean="0">
                                        <a:latin typeface="Cambria Math" panose="02040503050406030204" pitchFamily="18" charset="0"/>
                                      </a:rPr>
                                      <m:t>4</m:t>
                                    </m:r>
                                  </m:sub>
                                </m:sSub>
                              </m:oMath>
                            </m:oMathPara>
                          </a14:m>
                          <a:endParaRPr lang="en-US"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𝑦</m:t>
                                </m:r>
                              </m:oMath>
                            </m:oMathPara>
                          </a14:m>
                          <a:endParaRPr lang="en-US" sz="1000" dirty="0"/>
                        </a:p>
                      </a:txBody>
                      <a:tcPr marL="68580" marR="68580" marT="34290" marB="34290"/>
                    </a:tc>
                    <a:extLst>
                      <a:ext uri="{0D108BD9-81ED-4DB2-BD59-A6C34878D82A}">
                        <a16:rowId xmlns:a16="http://schemas.microsoft.com/office/drawing/2014/main" val="1933944402"/>
                      </a:ext>
                    </a:extLst>
                  </a:tr>
                  <a:tr h="278130">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186290303"/>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96396605"/>
                      </a:ext>
                    </a:extLst>
                  </a:tr>
                  <a:tr h="278130">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2450473564"/>
                      </a:ext>
                    </a:extLst>
                  </a:tr>
                  <a:tr h="278130">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39938066"/>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796743565"/>
                      </a:ext>
                    </a:extLst>
                  </a:tr>
                  <a:tr h="278130">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2501918418"/>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3860861728"/>
                      </a:ext>
                    </a:extLst>
                  </a:tr>
                </a:tbl>
              </a:graphicData>
            </a:graphic>
          </p:graphicFrame>
        </mc:Choice>
        <mc:Fallback>
          <p:graphicFrame>
            <p:nvGraphicFramePr>
              <p:cNvPr id="9" name="Table 8">
                <a:extLst>
                  <a:ext uri="{FF2B5EF4-FFF2-40B4-BE49-F238E27FC236}">
                    <a16:creationId xmlns:a16="http://schemas.microsoft.com/office/drawing/2014/main" id="{03872253-5558-43C3-8CCE-758318BAB9B6}"/>
                  </a:ext>
                </a:extLst>
              </p:cNvPr>
              <p:cNvGraphicFramePr>
                <a:graphicFrameLocks noGrp="1"/>
              </p:cNvGraphicFramePr>
              <p:nvPr/>
            </p:nvGraphicFramePr>
            <p:xfrm>
              <a:off x="5971415" y="2338370"/>
              <a:ext cx="1279970" cy="2225040"/>
            </p:xfrm>
            <a:graphic>
              <a:graphicData uri="http://schemas.openxmlformats.org/drawingml/2006/table">
                <a:tbl>
                  <a:tblPr firstRow="1" bandRow="1">
                    <a:tableStyleId>{5940675A-B579-460E-94D1-54222C63F5DA}</a:tableStyleId>
                  </a:tblPr>
                  <a:tblGrid>
                    <a:gridCol w="255994">
                      <a:extLst>
                        <a:ext uri="{9D8B030D-6E8A-4147-A177-3AD203B41FA5}">
                          <a16:colId xmlns:a16="http://schemas.microsoft.com/office/drawing/2014/main" val="4186649043"/>
                        </a:ext>
                      </a:extLst>
                    </a:gridCol>
                    <a:gridCol w="255994">
                      <a:extLst>
                        <a:ext uri="{9D8B030D-6E8A-4147-A177-3AD203B41FA5}">
                          <a16:colId xmlns:a16="http://schemas.microsoft.com/office/drawing/2014/main" val="361098133"/>
                        </a:ext>
                      </a:extLst>
                    </a:gridCol>
                    <a:gridCol w="255994">
                      <a:extLst>
                        <a:ext uri="{9D8B030D-6E8A-4147-A177-3AD203B41FA5}">
                          <a16:colId xmlns:a16="http://schemas.microsoft.com/office/drawing/2014/main" val="3959852944"/>
                        </a:ext>
                      </a:extLst>
                    </a:gridCol>
                    <a:gridCol w="255994">
                      <a:extLst>
                        <a:ext uri="{9D8B030D-6E8A-4147-A177-3AD203B41FA5}">
                          <a16:colId xmlns:a16="http://schemas.microsoft.com/office/drawing/2014/main" val="3937124498"/>
                        </a:ext>
                      </a:extLst>
                    </a:gridCol>
                    <a:gridCol w="255994">
                      <a:extLst>
                        <a:ext uri="{9D8B030D-6E8A-4147-A177-3AD203B41FA5}">
                          <a16:colId xmlns:a16="http://schemas.microsoft.com/office/drawing/2014/main" val="805686492"/>
                        </a:ext>
                      </a:extLst>
                    </a:gridCol>
                  </a:tblGrid>
                  <a:tr h="278130">
                    <a:tc>
                      <a:txBody>
                        <a:bodyPr/>
                        <a:lstStyle/>
                        <a:p>
                          <a:endParaRPr lang="zh-TW"/>
                        </a:p>
                      </a:txBody>
                      <a:tcPr marL="68580" marR="68580" marT="34290" marB="34290">
                        <a:blipFill>
                          <a:blip r:embed="rId3"/>
                          <a:stretch>
                            <a:fillRect l="-2381" t="-2174" r="-407143" b="-700000"/>
                          </a:stretch>
                        </a:blipFill>
                      </a:tcPr>
                    </a:tc>
                    <a:tc>
                      <a:txBody>
                        <a:bodyPr/>
                        <a:lstStyle/>
                        <a:p>
                          <a:endParaRPr lang="zh-TW"/>
                        </a:p>
                      </a:txBody>
                      <a:tcPr marL="68580" marR="68580" marT="34290" marB="34290">
                        <a:blipFill>
                          <a:blip r:embed="rId3"/>
                          <a:stretch>
                            <a:fillRect l="-102381" t="-2174" r="-307143" b="-700000"/>
                          </a:stretch>
                        </a:blipFill>
                      </a:tcPr>
                    </a:tc>
                    <a:tc>
                      <a:txBody>
                        <a:bodyPr/>
                        <a:lstStyle/>
                        <a:p>
                          <a:endParaRPr lang="zh-TW"/>
                        </a:p>
                      </a:txBody>
                      <a:tcPr marL="68580" marR="68580" marT="34290" marB="34290">
                        <a:blipFill>
                          <a:blip r:embed="rId3"/>
                          <a:stretch>
                            <a:fillRect l="-197674" t="-2174" r="-200000" b="-700000"/>
                          </a:stretch>
                        </a:blipFill>
                      </a:tcPr>
                    </a:tc>
                    <a:tc>
                      <a:txBody>
                        <a:bodyPr/>
                        <a:lstStyle/>
                        <a:p>
                          <a:endParaRPr lang="zh-TW"/>
                        </a:p>
                      </a:txBody>
                      <a:tcPr marL="68580" marR="68580" marT="34290" marB="34290">
                        <a:blipFill>
                          <a:blip r:embed="rId3"/>
                          <a:stretch>
                            <a:fillRect l="-304762" t="-2174" r="-104762" b="-700000"/>
                          </a:stretch>
                        </a:blipFill>
                      </a:tcPr>
                    </a:tc>
                    <a:tc>
                      <a:txBody>
                        <a:bodyPr/>
                        <a:lstStyle/>
                        <a:p>
                          <a:endParaRPr lang="zh-TW"/>
                        </a:p>
                      </a:txBody>
                      <a:tcPr marL="68580" marR="68580" marT="34290" marB="34290">
                        <a:blipFill>
                          <a:blip r:embed="rId3"/>
                          <a:stretch>
                            <a:fillRect l="-404762" t="-2174" r="-4762" b="-700000"/>
                          </a:stretch>
                        </a:blipFill>
                      </a:tcPr>
                    </a:tc>
                    <a:extLst>
                      <a:ext uri="{0D108BD9-81ED-4DB2-BD59-A6C34878D82A}">
                        <a16:rowId xmlns:a16="http://schemas.microsoft.com/office/drawing/2014/main" val="1933944402"/>
                      </a:ext>
                    </a:extLst>
                  </a:tr>
                  <a:tr h="278130">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186290303"/>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96396605"/>
                      </a:ext>
                    </a:extLst>
                  </a:tr>
                  <a:tr h="278130">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2450473564"/>
                      </a:ext>
                    </a:extLst>
                  </a:tr>
                  <a:tr h="278130">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extLst>
                      <a:ext uri="{0D108BD9-81ED-4DB2-BD59-A6C34878D82A}">
                        <a16:rowId xmlns:a16="http://schemas.microsoft.com/office/drawing/2014/main" val="39938066"/>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1796743565"/>
                      </a:ext>
                    </a:extLst>
                  </a:tr>
                  <a:tr h="278130">
                    <a:tc>
                      <a:txBody>
                        <a:bodyPr/>
                        <a:lstStyle/>
                        <a:p>
                          <a:r>
                            <a:rPr lang="en-US" sz="1000" dirty="0"/>
                            <a:t>1</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2501918418"/>
                      </a:ext>
                    </a:extLst>
                  </a:tr>
                  <a:tr h="278130">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tc>
                      <a:txBody>
                        <a:bodyPr/>
                        <a:lstStyle/>
                        <a:p>
                          <a:r>
                            <a:rPr lang="en-US" sz="1000" dirty="0"/>
                            <a:t>1</a:t>
                          </a:r>
                        </a:p>
                      </a:txBody>
                      <a:tcPr marL="68580" marR="68580" marT="34290" marB="34290"/>
                    </a:tc>
                    <a:tc>
                      <a:txBody>
                        <a:bodyPr/>
                        <a:lstStyle/>
                        <a:p>
                          <a:r>
                            <a:rPr lang="en-US" sz="1000" dirty="0"/>
                            <a:t>0</a:t>
                          </a:r>
                        </a:p>
                      </a:txBody>
                      <a:tcPr marL="68580" marR="68580" marT="34290" marB="34290"/>
                    </a:tc>
                    <a:extLst>
                      <a:ext uri="{0D108BD9-81ED-4DB2-BD59-A6C34878D82A}">
                        <a16:rowId xmlns:a16="http://schemas.microsoft.com/office/drawing/2014/main" val="3860861728"/>
                      </a:ext>
                    </a:extLst>
                  </a:tr>
                </a:tbl>
              </a:graphicData>
            </a:graphic>
          </p:graphicFrame>
        </mc:Fallback>
      </mc:AlternateContent>
      <p:sp>
        <p:nvSpPr>
          <p:cNvPr id="11" name="TextBox 10">
            <a:extLst>
              <a:ext uri="{FF2B5EF4-FFF2-40B4-BE49-F238E27FC236}">
                <a16:creationId xmlns:a16="http://schemas.microsoft.com/office/drawing/2014/main" id="{829ABE75-8C75-40EF-97CD-31AEC4A23B48}"/>
              </a:ext>
            </a:extLst>
          </p:cNvPr>
          <p:cNvSpPr txBox="1"/>
          <p:nvPr/>
        </p:nvSpPr>
        <p:spPr>
          <a:xfrm>
            <a:off x="6253709" y="2118891"/>
            <a:ext cx="740908" cy="230832"/>
          </a:xfrm>
          <a:prstGeom prst="rect">
            <a:avLst/>
          </a:prstGeom>
          <a:noFill/>
        </p:spPr>
        <p:txBody>
          <a:bodyPr wrap="none" rtlCol="0">
            <a:spAutoFit/>
          </a:bodyPr>
          <a:lstStyle/>
          <a:p>
            <a:pPr defTabSz="685800" fontAlgn="auto">
              <a:spcBef>
                <a:spcPts val="0"/>
              </a:spcBef>
              <a:spcAft>
                <a:spcPts val="0"/>
              </a:spcAft>
            </a:pPr>
            <a:r>
              <a:rPr kumimoji="0" lang="en-US" sz="900" dirty="0">
                <a:solidFill>
                  <a:prstClr val="black"/>
                </a:solidFill>
                <a:latin typeface="Calibri" panose="020F0502020204030204"/>
                <a:ea typeface="+mn-ea"/>
              </a:rPr>
              <a:t>Training Set</a:t>
            </a:r>
          </a:p>
        </p:txBody>
      </p:sp>
      <p:cxnSp>
        <p:nvCxnSpPr>
          <p:cNvPr id="27" name="Connector: Curved 26">
            <a:extLst>
              <a:ext uri="{FF2B5EF4-FFF2-40B4-BE49-F238E27FC236}">
                <a16:creationId xmlns:a16="http://schemas.microsoft.com/office/drawing/2014/main" id="{D4EF8794-9BE1-4294-9D9A-A9AD253CB25E}"/>
              </a:ext>
            </a:extLst>
          </p:cNvPr>
          <p:cNvCxnSpPr>
            <a:cxnSpLocks/>
            <a:endCxn id="4" idx="2"/>
          </p:cNvCxnSpPr>
          <p:nvPr/>
        </p:nvCxnSpPr>
        <p:spPr>
          <a:xfrm rot="16200000" flipV="1">
            <a:off x="252948" y="3630348"/>
            <a:ext cx="1782941" cy="621901"/>
          </a:xfrm>
          <a:prstGeom prst="curvedConnector3">
            <a:avLst>
              <a:gd name="adj1" fmla="val 50000"/>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54D2679-6C6E-49E3-991E-DE688F7B2B74}"/>
              </a:ext>
            </a:extLst>
          </p:cNvPr>
          <p:cNvSpPr/>
          <p:nvPr/>
        </p:nvSpPr>
        <p:spPr>
          <a:xfrm>
            <a:off x="200409" y="4918677"/>
            <a:ext cx="4190803" cy="923330"/>
          </a:xfrm>
          <a:prstGeom prst="rect">
            <a:avLst/>
          </a:prstGeom>
        </p:spPr>
        <p:txBody>
          <a:bodyPr wrap="square">
            <a:spAutoFit/>
          </a:bodyPr>
          <a:lstStyle/>
          <a:p>
            <a:pPr algn="ctr" defTabSz="685800" fontAlgn="auto">
              <a:spcBef>
                <a:spcPts val="0"/>
              </a:spcBef>
              <a:spcAft>
                <a:spcPts val="0"/>
              </a:spcAft>
            </a:pPr>
            <a:r>
              <a:rPr kumimoji="0" lang="en-US" sz="1350" dirty="0">
                <a:solidFill>
                  <a:prstClr val="black"/>
                </a:solidFill>
                <a:latin typeface="Calibri" panose="020F0502020204030204"/>
                <a:ea typeface="+mn-ea"/>
              </a:rPr>
              <a:t>You learn something that doesn’t match the process</a:t>
            </a:r>
          </a:p>
          <a:p>
            <a:pPr defTabSz="685800" fontAlgn="auto">
              <a:spcBef>
                <a:spcPts val="0"/>
              </a:spcBef>
              <a:spcAft>
                <a:spcPts val="0"/>
              </a:spcAft>
            </a:pPr>
            <a:r>
              <a:rPr kumimoji="0" lang="en-US" sz="1350" b="1" i="1">
                <a:solidFill>
                  <a:prstClr val="black"/>
                </a:solidFill>
                <a:latin typeface="Calibri" panose="020F0502020204030204"/>
                <a:ea typeface="+mn-ea"/>
              </a:rPr>
              <a:t>	</a:t>
            </a:r>
            <a:r>
              <a:rPr kumimoji="0" lang="en-US" sz="1350" b="1" i="1">
                <a:solidFill>
                  <a:srgbClr val="FF0000"/>
                </a:solidFill>
                <a:latin typeface="Calibri" panose="020F0502020204030204"/>
                <a:ea typeface="+mn-ea"/>
              </a:rPr>
              <a:t>Generalization  </a:t>
            </a:r>
            <a:r>
              <a:rPr kumimoji="0" lang="zh-TW" altLang="en-US" sz="1350" b="1" i="1">
                <a:solidFill>
                  <a:srgbClr val="FF0000"/>
                </a:solidFill>
                <a:latin typeface="Calibri" panose="020F0502020204030204"/>
                <a:ea typeface="+mn-ea"/>
              </a:rPr>
              <a:t>通用性</a:t>
            </a:r>
            <a:r>
              <a:rPr kumimoji="0" lang="en-US" altLang="zh-TW" sz="1350" b="1" i="1">
                <a:solidFill>
                  <a:srgbClr val="FF0000"/>
                </a:solidFill>
                <a:latin typeface="Calibri" panose="020F0502020204030204"/>
                <a:ea typeface="+mn-ea"/>
              </a:rPr>
              <a:t>;</a:t>
            </a:r>
            <a:r>
              <a:rPr kumimoji="0" lang="zh-TW" altLang="en-US" sz="1350" b="1" i="1">
                <a:solidFill>
                  <a:srgbClr val="FF0000"/>
                </a:solidFill>
                <a:latin typeface="Calibri" panose="020F0502020204030204"/>
                <a:ea typeface="+mn-ea"/>
              </a:rPr>
              <a:t>一般化</a:t>
            </a:r>
            <a:endParaRPr kumimoji="0" lang="en-US" sz="1350" b="1" i="1">
              <a:solidFill>
                <a:srgbClr val="FF0000"/>
              </a:solidFill>
              <a:latin typeface="Calibri" panose="020F0502020204030204"/>
              <a:ea typeface="+mn-ea"/>
            </a:endParaRPr>
          </a:p>
          <a:p>
            <a:pPr defTabSz="685800" fontAlgn="auto">
              <a:spcBef>
                <a:spcPts val="0"/>
              </a:spcBef>
              <a:spcAft>
                <a:spcPts val="0"/>
              </a:spcAft>
            </a:pPr>
            <a:r>
              <a:rPr kumimoji="0" lang="en-US" altLang="zh-TW" sz="1350">
                <a:solidFill>
                  <a:prstClr val="black"/>
                </a:solidFill>
                <a:latin typeface="Calibri" panose="020F0502020204030204"/>
              </a:rPr>
              <a:t>             </a:t>
            </a:r>
            <a:r>
              <a:rPr kumimoji="0" lang="zh-TW" altLang="zh-TW" sz="1350">
                <a:solidFill>
                  <a:prstClr val="black"/>
                </a:solidFill>
                <a:latin typeface="Calibri" panose="020F0502020204030204"/>
              </a:rPr>
              <a:t>你學到的東西與</a:t>
            </a:r>
            <a:r>
              <a:rPr kumimoji="0" lang="zh-TW" altLang="en-US" sz="1350">
                <a:solidFill>
                  <a:prstClr val="black"/>
                </a:solidFill>
                <a:latin typeface="Calibri" panose="020F0502020204030204"/>
              </a:rPr>
              <a:t>作業本身</a:t>
            </a:r>
            <a:r>
              <a:rPr kumimoji="0" lang="zh-TW" altLang="zh-TW" sz="1350">
                <a:solidFill>
                  <a:prstClr val="black"/>
                </a:solidFill>
                <a:latin typeface="Calibri" panose="020F0502020204030204"/>
              </a:rPr>
              <a:t>不符</a:t>
            </a:r>
          </a:p>
          <a:p>
            <a:pPr defTabSz="685800" fontAlgn="auto">
              <a:spcBef>
                <a:spcPts val="0"/>
              </a:spcBef>
              <a:spcAft>
                <a:spcPts val="0"/>
              </a:spcAft>
            </a:pPr>
            <a:endParaRPr kumimoji="0" lang="en-US" sz="1350" b="1" i="1" dirty="0">
              <a:solidFill>
                <a:srgbClr val="FF0000"/>
              </a:solidFill>
              <a:latin typeface="Calibri" panose="020F0502020204030204"/>
              <a:ea typeface="+mn-ea"/>
            </a:endParaRPr>
          </a:p>
        </p:txBody>
      </p:sp>
      <p:cxnSp>
        <p:nvCxnSpPr>
          <p:cNvPr id="26" name="Connector: Curved 25">
            <a:extLst>
              <a:ext uri="{FF2B5EF4-FFF2-40B4-BE49-F238E27FC236}">
                <a16:creationId xmlns:a16="http://schemas.microsoft.com/office/drawing/2014/main" id="{ADE33B49-0D63-4F4D-A4E3-967538ED009E}"/>
              </a:ext>
            </a:extLst>
          </p:cNvPr>
          <p:cNvCxnSpPr>
            <a:cxnSpLocks/>
          </p:cNvCxnSpPr>
          <p:nvPr/>
        </p:nvCxnSpPr>
        <p:spPr>
          <a:xfrm flipV="1">
            <a:off x="3185932" y="3866566"/>
            <a:ext cx="697296" cy="399341"/>
          </a:xfrm>
          <a:prstGeom prst="curvedConnector3">
            <a:avLst>
              <a:gd name="adj1" fmla="val 98553"/>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D9E6009-39AD-4FB1-9051-B51C5386572D}"/>
              </a:ext>
            </a:extLst>
          </p:cNvPr>
          <p:cNvSpPr/>
          <p:nvPr/>
        </p:nvSpPr>
        <p:spPr>
          <a:xfrm>
            <a:off x="1169846" y="3970966"/>
            <a:ext cx="2364734" cy="1131079"/>
          </a:xfrm>
          <a:prstGeom prst="rect">
            <a:avLst/>
          </a:prstGeom>
        </p:spPr>
        <p:txBody>
          <a:bodyPr wrap="square">
            <a:spAutoFit/>
          </a:bodyPr>
          <a:lstStyle/>
          <a:p>
            <a:pPr algn="ctr" defTabSz="685800" fontAlgn="auto">
              <a:spcBef>
                <a:spcPts val="0"/>
              </a:spcBef>
              <a:spcAft>
                <a:spcPts val="0"/>
              </a:spcAft>
            </a:pPr>
            <a:r>
              <a:rPr kumimoji="0" lang="en-US" sz="1350" dirty="0">
                <a:solidFill>
                  <a:prstClr val="black"/>
                </a:solidFill>
                <a:latin typeface="Calibri" panose="020F0502020204030204"/>
                <a:ea typeface="+mn-ea"/>
              </a:rPr>
              <a:t>Your feature engineering </a:t>
            </a:r>
          </a:p>
          <a:p>
            <a:pPr algn="ctr" defTabSz="685800" fontAlgn="auto">
              <a:spcBef>
                <a:spcPts val="0"/>
              </a:spcBef>
              <a:spcAft>
                <a:spcPts val="0"/>
              </a:spcAft>
            </a:pPr>
            <a:r>
              <a:rPr kumimoji="0" lang="en-US" sz="1350" dirty="0">
                <a:solidFill>
                  <a:prstClr val="black"/>
                </a:solidFill>
                <a:latin typeface="Calibri" panose="020F0502020204030204"/>
                <a:ea typeface="+mn-ea"/>
              </a:rPr>
              <a:t>loses </a:t>
            </a:r>
            <a:r>
              <a:rPr kumimoji="0" lang="en-US" sz="1350">
                <a:solidFill>
                  <a:prstClr val="black"/>
                </a:solidFill>
                <a:latin typeface="Calibri" panose="020F0502020204030204"/>
                <a:ea typeface="+mn-ea"/>
              </a:rPr>
              <a:t>important detail</a:t>
            </a:r>
          </a:p>
          <a:p>
            <a:pPr algn="ctr" defTabSz="685800" fontAlgn="auto">
              <a:spcBef>
                <a:spcPts val="0"/>
              </a:spcBef>
              <a:spcAft>
                <a:spcPts val="0"/>
              </a:spcAft>
            </a:pPr>
            <a:r>
              <a:rPr kumimoji="0" lang="zh-TW" altLang="zh-TW" sz="1350">
                <a:solidFill>
                  <a:prstClr val="black"/>
                </a:solidFill>
                <a:latin typeface="Calibri" panose="020F0502020204030204"/>
              </a:rPr>
              <a:t>您的特徵工程</a:t>
            </a:r>
          </a:p>
          <a:p>
            <a:pPr algn="ctr" defTabSz="685800" fontAlgn="auto">
              <a:spcBef>
                <a:spcPts val="0"/>
              </a:spcBef>
              <a:spcAft>
                <a:spcPts val="0"/>
              </a:spcAft>
            </a:pPr>
            <a:r>
              <a:rPr kumimoji="0" lang="zh-TW" altLang="zh-TW" sz="1350">
                <a:solidFill>
                  <a:prstClr val="black"/>
                </a:solidFill>
                <a:latin typeface="Calibri" panose="020F0502020204030204"/>
              </a:rPr>
              <a:t>失去重要細節</a:t>
            </a:r>
            <a:endParaRPr kumimoji="0" lang="en-US" altLang="zh-TW" sz="1350" b="1" i="1">
              <a:solidFill>
                <a:prstClr val="black"/>
              </a:solidFill>
              <a:latin typeface="Calibri" panose="020F0502020204030204"/>
            </a:endParaRPr>
          </a:p>
          <a:p>
            <a:pPr algn="ctr" defTabSz="685800" fontAlgn="auto">
              <a:spcBef>
                <a:spcPts val="0"/>
              </a:spcBef>
              <a:spcAft>
                <a:spcPts val="0"/>
              </a:spcAft>
            </a:pPr>
            <a:endParaRPr kumimoji="0" lang="en-US" sz="1350" b="1" i="1" dirty="0">
              <a:solidFill>
                <a:prstClr val="black"/>
              </a:solidFill>
              <a:latin typeface="Calibri" panose="020F0502020204030204"/>
              <a:ea typeface="+mn-ea"/>
            </a:endParaRPr>
          </a:p>
        </p:txBody>
      </p:sp>
      <p:cxnSp>
        <p:nvCxnSpPr>
          <p:cNvPr id="29" name="Connector: Curved 28">
            <a:extLst>
              <a:ext uri="{FF2B5EF4-FFF2-40B4-BE49-F238E27FC236}">
                <a16:creationId xmlns:a16="http://schemas.microsoft.com/office/drawing/2014/main" id="{98DEF46D-0659-41ED-84E0-119119BEDF5E}"/>
              </a:ext>
            </a:extLst>
          </p:cNvPr>
          <p:cNvCxnSpPr>
            <a:cxnSpLocks/>
          </p:cNvCxnSpPr>
          <p:nvPr/>
        </p:nvCxnSpPr>
        <p:spPr>
          <a:xfrm rot="10800000" flipV="1">
            <a:off x="1428116" y="1893033"/>
            <a:ext cx="499071" cy="462397"/>
          </a:xfrm>
          <a:prstGeom prst="curvedConnector3">
            <a:avLst>
              <a:gd name="adj1" fmla="val 50000"/>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B9037DE-16F1-44FB-AC9F-ECA72A39E4E0}"/>
              </a:ext>
            </a:extLst>
          </p:cNvPr>
          <p:cNvSpPr/>
          <p:nvPr/>
        </p:nvSpPr>
        <p:spPr>
          <a:xfrm>
            <a:off x="-14427" y="1352064"/>
            <a:ext cx="3883227" cy="715581"/>
          </a:xfrm>
          <a:prstGeom prst="rect">
            <a:avLst/>
          </a:prstGeom>
        </p:spPr>
        <p:txBody>
          <a:bodyPr wrap="square">
            <a:spAutoFit/>
          </a:bodyPr>
          <a:lstStyle/>
          <a:p>
            <a:pPr algn="ctr" defTabSz="685800" fontAlgn="auto">
              <a:spcBef>
                <a:spcPts val="0"/>
              </a:spcBef>
              <a:spcAft>
                <a:spcPts val="0"/>
              </a:spcAft>
            </a:pPr>
            <a:r>
              <a:rPr kumimoji="0" lang="en-US" sz="1350" dirty="0">
                <a:solidFill>
                  <a:prstClr val="black"/>
                </a:solidFill>
                <a:latin typeface="Calibri" panose="020F0502020204030204"/>
                <a:ea typeface="+mn-ea"/>
              </a:rPr>
              <a:t>User’s </a:t>
            </a:r>
            <a:r>
              <a:rPr kumimoji="0" lang="en-US" sz="1350">
                <a:solidFill>
                  <a:prstClr val="black"/>
                </a:solidFill>
                <a:latin typeface="Calibri" panose="020F0502020204030204"/>
                <a:ea typeface="+mn-ea"/>
              </a:rPr>
              <a:t>Tastes change</a:t>
            </a:r>
          </a:p>
          <a:p>
            <a:pPr algn="ctr" defTabSz="685800" fontAlgn="auto">
              <a:spcBef>
                <a:spcPts val="0"/>
              </a:spcBef>
              <a:spcAft>
                <a:spcPts val="0"/>
              </a:spcAft>
            </a:pPr>
            <a:r>
              <a:rPr kumimoji="0" lang="zh-TW" altLang="zh-TW" sz="1350">
                <a:solidFill>
                  <a:prstClr val="black"/>
                </a:solidFill>
                <a:latin typeface="Calibri" panose="020F0502020204030204"/>
              </a:rPr>
              <a:t>用戶的</a:t>
            </a:r>
            <a:r>
              <a:rPr kumimoji="0" lang="zh-TW" altLang="en-US" sz="1350">
                <a:solidFill>
                  <a:prstClr val="black"/>
                </a:solidFill>
                <a:latin typeface="Calibri" panose="020F0502020204030204"/>
              </a:rPr>
              <a:t>需求</a:t>
            </a:r>
            <a:r>
              <a:rPr kumimoji="0" lang="zh-TW" altLang="zh-TW" sz="1350">
                <a:solidFill>
                  <a:prstClr val="black"/>
                </a:solidFill>
                <a:latin typeface="Calibri" panose="020F0502020204030204"/>
              </a:rPr>
              <a:t>發生變化</a:t>
            </a:r>
            <a:endParaRPr kumimoji="0" lang="en-US" altLang="zh-TW" sz="1350" b="1" i="1">
              <a:solidFill>
                <a:prstClr val="black"/>
              </a:solidFill>
              <a:latin typeface="Calibri" panose="020F0502020204030204"/>
            </a:endParaRPr>
          </a:p>
          <a:p>
            <a:pPr algn="ctr" defTabSz="685800" fontAlgn="auto">
              <a:spcBef>
                <a:spcPts val="0"/>
              </a:spcBef>
              <a:spcAft>
                <a:spcPts val="0"/>
              </a:spcAft>
            </a:pPr>
            <a:endParaRPr kumimoji="0" lang="en-US" sz="1350" b="1" i="1" dirty="0">
              <a:solidFill>
                <a:prstClr val="black"/>
              </a:solidFill>
              <a:latin typeface="Calibri" panose="020F0502020204030204"/>
              <a:ea typeface="+mn-ea"/>
            </a:endParaRPr>
          </a:p>
        </p:txBody>
      </p:sp>
      <p:cxnSp>
        <p:nvCxnSpPr>
          <p:cNvPr id="36" name="Connector: Curved 35">
            <a:extLst>
              <a:ext uri="{FF2B5EF4-FFF2-40B4-BE49-F238E27FC236}">
                <a16:creationId xmlns:a16="http://schemas.microsoft.com/office/drawing/2014/main" id="{D00A3BFC-1896-41B9-89C1-3CDA148D9CB6}"/>
              </a:ext>
            </a:extLst>
          </p:cNvPr>
          <p:cNvCxnSpPr>
            <a:cxnSpLocks/>
            <a:endCxn id="7" idx="0"/>
          </p:cNvCxnSpPr>
          <p:nvPr/>
        </p:nvCxnSpPr>
        <p:spPr>
          <a:xfrm rot="16200000" flipH="1">
            <a:off x="3843026" y="2191482"/>
            <a:ext cx="357755" cy="277351"/>
          </a:xfrm>
          <a:prstGeom prst="curvedConnector3">
            <a:avLst>
              <a:gd name="adj1" fmla="val 50000"/>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52E91D6-F050-40AB-A2F3-26188461EF9D}"/>
              </a:ext>
            </a:extLst>
          </p:cNvPr>
          <p:cNvSpPr/>
          <p:nvPr/>
        </p:nvSpPr>
        <p:spPr>
          <a:xfrm>
            <a:off x="2989758" y="1658547"/>
            <a:ext cx="2229698" cy="715581"/>
          </a:xfrm>
          <a:prstGeom prst="rect">
            <a:avLst/>
          </a:prstGeom>
        </p:spPr>
        <p:txBody>
          <a:bodyPr wrap="square">
            <a:spAutoFit/>
          </a:bodyPr>
          <a:lstStyle/>
          <a:p>
            <a:pPr algn="ctr" defTabSz="685800" fontAlgn="auto">
              <a:spcBef>
                <a:spcPts val="0"/>
              </a:spcBef>
              <a:spcAft>
                <a:spcPts val="0"/>
              </a:spcAft>
            </a:pPr>
            <a:r>
              <a:rPr kumimoji="0" lang="en-US" sz="1350" dirty="0">
                <a:solidFill>
                  <a:prstClr val="black"/>
                </a:solidFill>
                <a:latin typeface="Calibri" panose="020F0502020204030204"/>
                <a:ea typeface="+mn-ea"/>
              </a:rPr>
              <a:t>You don’t log the </a:t>
            </a:r>
            <a:r>
              <a:rPr kumimoji="0" lang="en-US" sz="1350">
                <a:solidFill>
                  <a:prstClr val="black"/>
                </a:solidFill>
                <a:latin typeface="Calibri" panose="020F0502020204030204"/>
                <a:ea typeface="+mn-ea"/>
              </a:rPr>
              <a:t>right data</a:t>
            </a:r>
          </a:p>
          <a:p>
            <a:pPr algn="ctr" defTabSz="685800" fontAlgn="auto">
              <a:spcBef>
                <a:spcPts val="0"/>
              </a:spcBef>
              <a:spcAft>
                <a:spcPts val="0"/>
              </a:spcAft>
            </a:pPr>
            <a:r>
              <a:rPr kumimoji="0" lang="zh-TW" altLang="zh-TW" sz="1350">
                <a:solidFill>
                  <a:prstClr val="black"/>
                </a:solidFill>
                <a:latin typeface="Calibri" panose="020F0502020204030204"/>
              </a:rPr>
              <a:t>你沒有記錄正確的數據</a:t>
            </a:r>
            <a:endParaRPr kumimoji="0" lang="en-US" altLang="zh-TW" sz="1350" b="1" i="1">
              <a:solidFill>
                <a:prstClr val="black"/>
              </a:solidFill>
              <a:latin typeface="Calibri" panose="020F0502020204030204"/>
            </a:endParaRPr>
          </a:p>
          <a:p>
            <a:pPr algn="ctr" defTabSz="685800" fontAlgn="auto">
              <a:spcBef>
                <a:spcPts val="0"/>
              </a:spcBef>
              <a:spcAft>
                <a:spcPts val="0"/>
              </a:spcAft>
            </a:pPr>
            <a:endParaRPr kumimoji="0" lang="en-US" sz="1350" b="1" i="1" dirty="0">
              <a:solidFill>
                <a:prstClr val="black"/>
              </a:solidFill>
              <a:latin typeface="Calibri" panose="020F0502020204030204"/>
              <a:ea typeface="+mn-ea"/>
            </a:endParaRPr>
          </a:p>
        </p:txBody>
      </p:sp>
      <p:cxnSp>
        <p:nvCxnSpPr>
          <p:cNvPr id="42" name="Connector: Curved 41">
            <a:extLst>
              <a:ext uri="{FF2B5EF4-FFF2-40B4-BE49-F238E27FC236}">
                <a16:creationId xmlns:a16="http://schemas.microsoft.com/office/drawing/2014/main" id="{76ABB411-DA23-4F15-8A38-D902062644A4}"/>
              </a:ext>
            </a:extLst>
          </p:cNvPr>
          <p:cNvCxnSpPr>
            <a:cxnSpLocks/>
            <a:endCxn id="11" idx="0"/>
          </p:cNvCxnSpPr>
          <p:nvPr/>
        </p:nvCxnSpPr>
        <p:spPr>
          <a:xfrm rot="5400000">
            <a:off x="6590149" y="1505730"/>
            <a:ext cx="647175" cy="579146"/>
          </a:xfrm>
          <a:prstGeom prst="curvedConnector3">
            <a:avLst>
              <a:gd name="adj1" fmla="val 50000"/>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063EADA1-BD62-495A-A67F-0493675FAA8C}"/>
              </a:ext>
            </a:extLst>
          </p:cNvPr>
          <p:cNvSpPr/>
          <p:nvPr/>
        </p:nvSpPr>
        <p:spPr>
          <a:xfrm>
            <a:off x="5363633" y="759216"/>
            <a:ext cx="2364734" cy="1131079"/>
          </a:xfrm>
          <a:prstGeom prst="rect">
            <a:avLst/>
          </a:prstGeom>
        </p:spPr>
        <p:txBody>
          <a:bodyPr wrap="square">
            <a:spAutoFit/>
          </a:bodyPr>
          <a:lstStyle/>
          <a:p>
            <a:pPr algn="ctr" defTabSz="685800" fontAlgn="auto">
              <a:spcBef>
                <a:spcPts val="0"/>
              </a:spcBef>
              <a:spcAft>
                <a:spcPts val="0"/>
              </a:spcAft>
            </a:pPr>
            <a:r>
              <a:rPr kumimoji="0" lang="en-US" sz="1350" dirty="0">
                <a:solidFill>
                  <a:prstClr val="black"/>
                </a:solidFill>
                <a:latin typeface="Calibri" panose="020F0502020204030204"/>
                <a:ea typeface="+mn-ea"/>
              </a:rPr>
              <a:t>Your training set is too small</a:t>
            </a:r>
          </a:p>
          <a:p>
            <a:pPr algn="ctr" defTabSz="685800" fontAlgn="auto">
              <a:spcBef>
                <a:spcPts val="0"/>
              </a:spcBef>
              <a:spcAft>
                <a:spcPts val="0"/>
              </a:spcAft>
            </a:pPr>
            <a:r>
              <a:rPr kumimoji="0" lang="en-US" sz="1350" dirty="0">
                <a:solidFill>
                  <a:prstClr val="black"/>
                </a:solidFill>
                <a:latin typeface="Calibri" panose="020F0502020204030204"/>
                <a:ea typeface="+mn-ea"/>
              </a:rPr>
              <a:t>Or </a:t>
            </a:r>
            <a:r>
              <a:rPr kumimoji="0" lang="en-US" sz="1350">
                <a:solidFill>
                  <a:prstClr val="black"/>
                </a:solidFill>
                <a:latin typeface="Calibri" panose="020F0502020204030204"/>
                <a:ea typeface="+mn-ea"/>
              </a:rPr>
              <a:t>is biased</a:t>
            </a:r>
          </a:p>
          <a:p>
            <a:pPr algn="ctr" defTabSz="685800" fontAlgn="auto">
              <a:spcBef>
                <a:spcPts val="0"/>
              </a:spcBef>
              <a:spcAft>
                <a:spcPts val="0"/>
              </a:spcAft>
            </a:pPr>
            <a:r>
              <a:rPr kumimoji="0" lang="zh-TW" altLang="zh-TW" sz="1350">
                <a:solidFill>
                  <a:prstClr val="black"/>
                </a:solidFill>
                <a:latin typeface="Calibri" panose="020F0502020204030204"/>
              </a:rPr>
              <a:t>你的訓練集太小</a:t>
            </a:r>
          </a:p>
          <a:p>
            <a:pPr algn="ctr" defTabSz="685800" fontAlgn="auto">
              <a:spcBef>
                <a:spcPts val="0"/>
              </a:spcBef>
              <a:spcAft>
                <a:spcPts val="0"/>
              </a:spcAft>
            </a:pPr>
            <a:r>
              <a:rPr kumimoji="0" lang="zh-TW" altLang="zh-TW" sz="1350">
                <a:solidFill>
                  <a:prstClr val="black"/>
                </a:solidFill>
                <a:latin typeface="Calibri" panose="020F0502020204030204"/>
              </a:rPr>
              <a:t>或有偏見</a:t>
            </a:r>
          </a:p>
          <a:p>
            <a:pPr algn="ctr" defTabSz="685800" fontAlgn="auto">
              <a:spcBef>
                <a:spcPts val="0"/>
              </a:spcBef>
              <a:spcAft>
                <a:spcPts val="0"/>
              </a:spcAft>
            </a:pPr>
            <a:endParaRPr kumimoji="0" lang="en-US" sz="1350" dirty="0">
              <a:solidFill>
                <a:prstClr val="black"/>
              </a:solidFill>
              <a:latin typeface="Calibri" panose="020F0502020204030204"/>
              <a:ea typeface="+mn-ea"/>
            </a:endParaRPr>
          </a:p>
        </p:txBody>
      </p:sp>
      <p:pic>
        <p:nvPicPr>
          <p:cNvPr id="45" name="Picture 44">
            <a:extLst>
              <a:ext uri="{FF2B5EF4-FFF2-40B4-BE49-F238E27FC236}">
                <a16:creationId xmlns:a16="http://schemas.microsoft.com/office/drawing/2014/main" id="{61308471-09A1-441A-B46B-EDAB7E3F40EA}"/>
              </a:ext>
            </a:extLst>
          </p:cNvPr>
          <p:cNvPicPr>
            <a:picLocks noChangeAspect="1"/>
          </p:cNvPicPr>
          <p:nvPr/>
        </p:nvPicPr>
        <p:blipFill rotWithShape="1">
          <a:blip r:embed="rId4"/>
          <a:srcRect l="22687" t="16672" r="24041" b="64423"/>
          <a:stretch/>
        </p:blipFill>
        <p:spPr>
          <a:xfrm>
            <a:off x="6232243" y="4886878"/>
            <a:ext cx="2283107" cy="607671"/>
          </a:xfrm>
          <a:prstGeom prst="rect">
            <a:avLst/>
          </a:prstGeom>
        </p:spPr>
      </p:pic>
      <p:cxnSp>
        <p:nvCxnSpPr>
          <p:cNvPr id="46" name="Connector: Curved 45">
            <a:extLst>
              <a:ext uri="{FF2B5EF4-FFF2-40B4-BE49-F238E27FC236}">
                <a16:creationId xmlns:a16="http://schemas.microsoft.com/office/drawing/2014/main" id="{6775718B-C014-4A99-9C2A-17FBCFDCDEC3}"/>
              </a:ext>
            </a:extLst>
          </p:cNvPr>
          <p:cNvCxnSpPr>
            <a:cxnSpLocks/>
            <a:stCxn id="47" idx="2"/>
          </p:cNvCxnSpPr>
          <p:nvPr/>
        </p:nvCxnSpPr>
        <p:spPr>
          <a:xfrm rot="5400000">
            <a:off x="7580543" y="4493536"/>
            <a:ext cx="451550" cy="765469"/>
          </a:xfrm>
          <a:prstGeom prst="curvedConnector2">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F943BE3-0AA7-4E83-A0E6-07F4279F285A}"/>
              </a:ext>
            </a:extLst>
          </p:cNvPr>
          <p:cNvSpPr/>
          <p:nvPr/>
        </p:nvSpPr>
        <p:spPr>
          <a:xfrm>
            <a:off x="7423577" y="3611749"/>
            <a:ext cx="1530949" cy="1038746"/>
          </a:xfrm>
          <a:prstGeom prst="rect">
            <a:avLst/>
          </a:prstGeom>
        </p:spPr>
        <p:txBody>
          <a:bodyPr wrap="square">
            <a:spAutoFit/>
          </a:bodyPr>
          <a:lstStyle/>
          <a:p>
            <a:pPr algn="ctr" defTabSz="685800" fontAlgn="auto">
              <a:spcBef>
                <a:spcPts val="0"/>
              </a:spcBef>
              <a:spcAft>
                <a:spcPts val="0"/>
              </a:spcAft>
            </a:pPr>
            <a:r>
              <a:rPr kumimoji="0" lang="en-US" sz="1350" dirty="0">
                <a:solidFill>
                  <a:prstClr val="black"/>
                </a:solidFill>
                <a:latin typeface="Calibri" panose="020F0502020204030204"/>
                <a:ea typeface="+mn-ea"/>
              </a:rPr>
              <a:t>You pick the wrong</a:t>
            </a:r>
          </a:p>
          <a:p>
            <a:pPr algn="ctr" defTabSz="685800" fontAlgn="auto">
              <a:spcBef>
                <a:spcPts val="0"/>
              </a:spcBef>
              <a:spcAft>
                <a:spcPts val="0"/>
              </a:spcAft>
            </a:pPr>
            <a:r>
              <a:rPr kumimoji="0" lang="en-US" sz="1350" dirty="0">
                <a:solidFill>
                  <a:prstClr val="black"/>
                </a:solidFill>
                <a:latin typeface="Calibri" panose="020F0502020204030204"/>
                <a:ea typeface="+mn-ea"/>
              </a:rPr>
              <a:t>Model type</a:t>
            </a:r>
          </a:p>
          <a:p>
            <a:pPr algn="ctr" defTabSz="685800" fontAlgn="auto">
              <a:spcBef>
                <a:spcPts val="0"/>
              </a:spcBef>
              <a:spcAft>
                <a:spcPts val="0"/>
              </a:spcAft>
            </a:pPr>
            <a:r>
              <a:rPr kumimoji="0" lang="en-US" sz="1350" b="1" i="1" dirty="0">
                <a:solidFill>
                  <a:prstClr val="black"/>
                </a:solidFill>
                <a:latin typeface="Calibri" panose="020F0502020204030204"/>
                <a:ea typeface="+mn-ea"/>
              </a:rPr>
              <a:t>Bias </a:t>
            </a:r>
            <a:r>
              <a:rPr kumimoji="0" lang="en-US" sz="1350" b="1" i="1">
                <a:solidFill>
                  <a:prstClr val="black"/>
                </a:solidFill>
                <a:latin typeface="Calibri" panose="020F0502020204030204"/>
                <a:ea typeface="+mn-ea"/>
              </a:rPr>
              <a:t>/ Variance</a:t>
            </a:r>
          </a:p>
          <a:p>
            <a:pPr algn="ctr" defTabSz="685800" fontAlgn="auto">
              <a:spcBef>
                <a:spcPts val="0"/>
              </a:spcBef>
              <a:spcAft>
                <a:spcPts val="0"/>
              </a:spcAft>
            </a:pPr>
            <a:r>
              <a:rPr kumimoji="0" lang="zh-TW" altLang="zh-TW" sz="1050">
                <a:solidFill>
                  <a:srgbClr val="0070C0"/>
                </a:solidFill>
                <a:latin typeface="Calibri" panose="020F0502020204030204"/>
              </a:rPr>
              <a:t>你選錯了模型類型</a:t>
            </a:r>
          </a:p>
          <a:p>
            <a:pPr algn="ctr" defTabSz="685800" fontAlgn="auto">
              <a:spcBef>
                <a:spcPts val="0"/>
              </a:spcBef>
              <a:spcAft>
                <a:spcPts val="0"/>
              </a:spcAft>
            </a:pPr>
            <a:r>
              <a:rPr kumimoji="0" lang="zh-TW" altLang="zh-TW" sz="1050" b="1" i="1">
                <a:solidFill>
                  <a:srgbClr val="0070C0"/>
                </a:solidFill>
                <a:latin typeface="Calibri" panose="020F0502020204030204"/>
              </a:rPr>
              <a:t>偏差/方差</a:t>
            </a:r>
          </a:p>
        </p:txBody>
      </p:sp>
      <p:cxnSp>
        <p:nvCxnSpPr>
          <p:cNvPr id="52" name="Connector: Curved 51">
            <a:extLst>
              <a:ext uri="{FF2B5EF4-FFF2-40B4-BE49-F238E27FC236}">
                <a16:creationId xmlns:a16="http://schemas.microsoft.com/office/drawing/2014/main" id="{1C700B28-2C06-4D71-AF9D-B01346F88D9F}"/>
              </a:ext>
            </a:extLst>
          </p:cNvPr>
          <p:cNvCxnSpPr>
            <a:cxnSpLocks/>
            <a:stCxn id="53" idx="2"/>
          </p:cNvCxnSpPr>
          <p:nvPr/>
        </p:nvCxnSpPr>
        <p:spPr>
          <a:xfrm rot="16200000" flipH="1">
            <a:off x="5462536" y="4477049"/>
            <a:ext cx="247181" cy="1104754"/>
          </a:xfrm>
          <a:prstGeom prst="curvedConnector2">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9C981FE-BF41-4F3D-B74B-76ADBC010157}"/>
              </a:ext>
            </a:extLst>
          </p:cNvPr>
          <p:cNvSpPr/>
          <p:nvPr/>
        </p:nvSpPr>
        <p:spPr>
          <a:xfrm>
            <a:off x="4268274" y="4213339"/>
            <a:ext cx="1530949" cy="692497"/>
          </a:xfrm>
          <a:prstGeom prst="rect">
            <a:avLst/>
          </a:prstGeom>
        </p:spPr>
        <p:txBody>
          <a:bodyPr wrap="square">
            <a:spAutoFit/>
          </a:bodyPr>
          <a:lstStyle/>
          <a:p>
            <a:pPr algn="ctr" defTabSz="685800" fontAlgn="auto">
              <a:spcBef>
                <a:spcPts val="0"/>
              </a:spcBef>
              <a:spcAft>
                <a:spcPts val="0"/>
              </a:spcAft>
            </a:pPr>
            <a:r>
              <a:rPr kumimoji="0" lang="en-US" sz="1350" dirty="0">
                <a:solidFill>
                  <a:prstClr val="black"/>
                </a:solidFill>
                <a:latin typeface="Calibri" panose="020F0502020204030204"/>
                <a:ea typeface="+mn-ea"/>
              </a:rPr>
              <a:t>Your Optimization takes </a:t>
            </a:r>
            <a:r>
              <a:rPr kumimoji="0" lang="en-US" sz="1350">
                <a:solidFill>
                  <a:prstClr val="black"/>
                </a:solidFill>
                <a:latin typeface="Calibri" panose="020F0502020204030204"/>
                <a:ea typeface="+mn-ea"/>
              </a:rPr>
              <a:t>too long</a:t>
            </a:r>
          </a:p>
          <a:p>
            <a:pPr algn="ctr" defTabSz="685800" fontAlgn="auto">
              <a:spcBef>
                <a:spcPts val="0"/>
              </a:spcBef>
              <a:spcAft>
                <a:spcPts val="0"/>
              </a:spcAft>
            </a:pPr>
            <a:r>
              <a:rPr kumimoji="0" lang="zh-TW" altLang="zh-TW" sz="1050">
                <a:solidFill>
                  <a:prstClr val="black"/>
                </a:solidFill>
                <a:latin typeface="Calibri" panose="020F0502020204030204"/>
              </a:rPr>
              <a:t>您的優化耗時太長</a:t>
            </a:r>
            <a:endParaRPr kumimoji="0" lang="en-US" altLang="zh-TW" sz="1050" b="1" i="1">
              <a:solidFill>
                <a:prstClr val="black"/>
              </a:solidFill>
              <a:latin typeface="Calibri" panose="020F0502020204030204"/>
            </a:endParaRPr>
          </a:p>
        </p:txBody>
      </p:sp>
      <p:sp>
        <p:nvSpPr>
          <p:cNvPr id="57" name="TextBox 56">
            <a:extLst>
              <a:ext uri="{FF2B5EF4-FFF2-40B4-BE49-F238E27FC236}">
                <a16:creationId xmlns:a16="http://schemas.microsoft.com/office/drawing/2014/main" id="{9008BFDE-F378-44F8-AEE7-502650DFB535}"/>
              </a:ext>
            </a:extLst>
          </p:cNvPr>
          <p:cNvSpPr txBox="1"/>
          <p:nvPr/>
        </p:nvSpPr>
        <p:spPr>
          <a:xfrm>
            <a:off x="2057104" y="5684766"/>
            <a:ext cx="5108834" cy="715581"/>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And then you have to deploy it, hook it to users, and run it over </a:t>
            </a:r>
            <a:r>
              <a:rPr kumimoji="0" lang="en-US" sz="1350">
                <a:solidFill>
                  <a:prstClr val="black"/>
                </a:solidFill>
                <a:latin typeface="Calibri" panose="020F0502020204030204"/>
                <a:ea typeface="+mn-ea"/>
              </a:rPr>
              <a:t>time…</a:t>
            </a:r>
          </a:p>
          <a:p>
            <a:pPr defTabSz="685800" fontAlgn="auto">
              <a:spcBef>
                <a:spcPts val="0"/>
              </a:spcBef>
              <a:spcAft>
                <a:spcPts val="0"/>
              </a:spcAft>
            </a:pPr>
            <a:r>
              <a:rPr kumimoji="0" lang="zh-TW" altLang="zh-TW" sz="1350">
                <a:solidFill>
                  <a:prstClr val="black"/>
                </a:solidFill>
                <a:latin typeface="Calibri" panose="020F0502020204030204"/>
              </a:rPr>
              <a:t>然後您必須部署它、將它與用戶掛鉤並隨著時間的推移運行它…</a:t>
            </a:r>
          </a:p>
          <a:p>
            <a:pPr defTabSz="685800" fontAlgn="auto">
              <a:spcBef>
                <a:spcPts val="0"/>
              </a:spcBef>
              <a:spcAft>
                <a:spcPts val="0"/>
              </a:spcAft>
            </a:pPr>
            <a:endParaRPr kumimoji="0" lang="en-US" sz="1350" dirty="0">
              <a:solidFill>
                <a:prstClr val="black"/>
              </a:solidFill>
              <a:latin typeface="Calibri" panose="020F0502020204030204"/>
              <a:ea typeface="+mn-ea"/>
            </a:endParaRPr>
          </a:p>
        </p:txBody>
      </p:sp>
    </p:spTree>
    <p:extLst>
      <p:ext uri="{BB962C8B-B14F-4D97-AF65-F5344CB8AC3E}">
        <p14:creationId xmlns:p14="http://schemas.microsoft.com/office/powerpoint/2010/main" val="22843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500" fill="hold"/>
                                        <p:tgtEl>
                                          <p:spTgt spid="36"/>
                                        </p:tgtEl>
                                        <p:attrNameLst>
                                          <p:attrName>ppt_x</p:attrName>
                                        </p:attrNameLst>
                                      </p:cBhvr>
                                      <p:tavLst>
                                        <p:tav tm="0">
                                          <p:val>
                                            <p:strVal val="#ppt_x"/>
                                          </p:val>
                                        </p:tav>
                                        <p:tav tm="100000">
                                          <p:val>
                                            <p:strVal val="#ppt_x"/>
                                          </p:val>
                                        </p:tav>
                                      </p:tavLst>
                                    </p:anim>
                                    <p:anim calcmode="lin" valueType="num">
                                      <p:cBhvr additive="base">
                                        <p:cTn id="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additive="base">
                                        <p:cTn id="37" dur="500" fill="hold"/>
                                        <p:tgtEl>
                                          <p:spTgt spid="43"/>
                                        </p:tgtEl>
                                        <p:attrNameLst>
                                          <p:attrName>ppt_x</p:attrName>
                                        </p:attrNameLst>
                                      </p:cBhvr>
                                      <p:tavLst>
                                        <p:tav tm="0">
                                          <p:val>
                                            <p:strVal val="#ppt_x"/>
                                          </p:val>
                                        </p:tav>
                                        <p:tav tm="100000">
                                          <p:val>
                                            <p:strVal val="#ppt_x"/>
                                          </p:val>
                                        </p:tav>
                                      </p:tavLst>
                                    </p:anim>
                                    <p:anim calcmode="lin" valueType="num">
                                      <p:cBhvr additive="base">
                                        <p:cTn id="38" dur="500" fill="hold"/>
                                        <p:tgtEl>
                                          <p:spTgt spid="4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additive="base">
                                        <p:cTn id="41" dur="500" fill="hold"/>
                                        <p:tgtEl>
                                          <p:spTgt spid="42"/>
                                        </p:tgtEl>
                                        <p:attrNameLst>
                                          <p:attrName>ppt_x</p:attrName>
                                        </p:attrNameLst>
                                      </p:cBhvr>
                                      <p:tavLst>
                                        <p:tav tm="0">
                                          <p:val>
                                            <p:strVal val="#ppt_x"/>
                                          </p:val>
                                        </p:tav>
                                        <p:tav tm="100000">
                                          <p:val>
                                            <p:strVal val="#ppt_x"/>
                                          </p:val>
                                        </p:tav>
                                      </p:tavLst>
                                    </p:anim>
                                    <p:anim calcmode="lin" valueType="num">
                                      <p:cBhvr additive="base">
                                        <p:cTn id="4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 calcmode="lin" valueType="num">
                                      <p:cBhvr additive="base">
                                        <p:cTn id="47" dur="500" fill="hold"/>
                                        <p:tgtEl>
                                          <p:spTgt spid="47"/>
                                        </p:tgtEl>
                                        <p:attrNameLst>
                                          <p:attrName>ppt_x</p:attrName>
                                        </p:attrNameLst>
                                      </p:cBhvr>
                                      <p:tavLst>
                                        <p:tav tm="0">
                                          <p:val>
                                            <p:strVal val="#ppt_x"/>
                                          </p:val>
                                        </p:tav>
                                        <p:tav tm="100000">
                                          <p:val>
                                            <p:strVal val="#ppt_x"/>
                                          </p:val>
                                        </p:tav>
                                      </p:tavLst>
                                    </p:anim>
                                    <p:anim calcmode="lin" valueType="num">
                                      <p:cBhvr additive="base">
                                        <p:cTn id="48" dur="500" fill="hold"/>
                                        <p:tgtEl>
                                          <p:spTgt spid="4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ppt_x"/>
                                          </p:val>
                                        </p:tav>
                                        <p:tav tm="100000">
                                          <p:val>
                                            <p:strVal val="#ppt_x"/>
                                          </p:val>
                                        </p:tav>
                                      </p:tavLst>
                                    </p:anim>
                                    <p:anim calcmode="lin" valueType="num">
                                      <p:cBhvr additive="base">
                                        <p:cTn id="5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500" fill="hold"/>
                                        <p:tgtEl>
                                          <p:spTgt spid="53"/>
                                        </p:tgtEl>
                                        <p:attrNameLst>
                                          <p:attrName>ppt_x</p:attrName>
                                        </p:attrNameLst>
                                      </p:cBhvr>
                                      <p:tavLst>
                                        <p:tav tm="0">
                                          <p:val>
                                            <p:strVal val="#ppt_x"/>
                                          </p:val>
                                        </p:tav>
                                        <p:tav tm="100000">
                                          <p:val>
                                            <p:strVal val="#ppt_x"/>
                                          </p:val>
                                        </p:tav>
                                      </p:tavLst>
                                    </p:anim>
                                    <p:anim calcmode="lin" valueType="num">
                                      <p:cBhvr additive="base">
                                        <p:cTn id="58" dur="500" fill="hold"/>
                                        <p:tgtEl>
                                          <p:spTgt spid="53"/>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anim calcmode="lin" valueType="num">
                                      <p:cBhvr additive="base">
                                        <p:cTn id="61" dur="500" fill="hold"/>
                                        <p:tgtEl>
                                          <p:spTgt spid="52"/>
                                        </p:tgtEl>
                                        <p:attrNameLst>
                                          <p:attrName>ppt_x</p:attrName>
                                        </p:attrNameLst>
                                      </p:cBhvr>
                                      <p:tavLst>
                                        <p:tav tm="0">
                                          <p:val>
                                            <p:strVal val="#ppt_x"/>
                                          </p:val>
                                        </p:tav>
                                        <p:tav tm="100000">
                                          <p:val>
                                            <p:strVal val="#ppt_x"/>
                                          </p:val>
                                        </p:tav>
                                      </p:tavLst>
                                    </p:anim>
                                    <p:anim calcmode="lin" valueType="num">
                                      <p:cBhvr additive="base">
                                        <p:cTn id="6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additive="base">
                                        <p:cTn id="67" dur="500" fill="hold"/>
                                        <p:tgtEl>
                                          <p:spTgt spid="30"/>
                                        </p:tgtEl>
                                        <p:attrNameLst>
                                          <p:attrName>ppt_x</p:attrName>
                                        </p:attrNameLst>
                                      </p:cBhvr>
                                      <p:tavLst>
                                        <p:tav tm="0">
                                          <p:val>
                                            <p:strVal val="#ppt_x"/>
                                          </p:val>
                                        </p:tav>
                                        <p:tav tm="100000">
                                          <p:val>
                                            <p:strVal val="#ppt_x"/>
                                          </p:val>
                                        </p:tav>
                                      </p:tavLst>
                                    </p:anim>
                                    <p:anim calcmode="lin" valueType="num">
                                      <p:cBhvr additive="base">
                                        <p:cTn id="68" dur="500" fill="hold"/>
                                        <p:tgtEl>
                                          <p:spTgt spid="3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fill="hold"/>
                                        <p:tgtEl>
                                          <p:spTgt spid="29"/>
                                        </p:tgtEl>
                                        <p:attrNameLst>
                                          <p:attrName>ppt_x</p:attrName>
                                        </p:attrNameLst>
                                      </p:cBhvr>
                                      <p:tavLst>
                                        <p:tav tm="0">
                                          <p:val>
                                            <p:strVal val="#ppt_x"/>
                                          </p:val>
                                        </p:tav>
                                        <p:tav tm="100000">
                                          <p:val>
                                            <p:strVal val="#ppt_x"/>
                                          </p:val>
                                        </p:tav>
                                      </p:tavLst>
                                    </p:anim>
                                    <p:anim calcmode="lin" valueType="num">
                                      <p:cBhvr additive="base">
                                        <p:cTn id="7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500" fill="hold"/>
                                        <p:tgtEl>
                                          <p:spTgt spid="57"/>
                                        </p:tgtEl>
                                        <p:attrNameLst>
                                          <p:attrName>ppt_x</p:attrName>
                                        </p:attrNameLst>
                                      </p:cBhvr>
                                      <p:tavLst>
                                        <p:tav tm="0">
                                          <p:val>
                                            <p:strVal val="#ppt_x"/>
                                          </p:val>
                                        </p:tav>
                                        <p:tav tm="100000">
                                          <p:val>
                                            <p:strVal val="#ppt_x"/>
                                          </p:val>
                                        </p:tav>
                                      </p:tavLst>
                                    </p:anim>
                                    <p:anim calcmode="lin" valueType="num">
                                      <p:cBhvr additive="base">
                                        <p:cTn id="7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8" grpId="0"/>
      <p:bldP spid="30" grpId="0"/>
      <p:bldP spid="37" grpId="0"/>
      <p:bldP spid="43" grpId="0"/>
      <p:bldP spid="47" grpId="0"/>
      <p:bldP spid="53" grpId="0"/>
      <p:bldP spid="5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2D306-BC7B-472A-8F64-2C7A272C8F40}"/>
              </a:ext>
            </a:extLst>
          </p:cNvPr>
          <p:cNvSpPr>
            <a:spLocks noGrp="1"/>
          </p:cNvSpPr>
          <p:nvPr>
            <p:ph type="title"/>
          </p:nvPr>
        </p:nvSpPr>
        <p:spPr>
          <a:xfrm>
            <a:off x="375121" y="61643"/>
            <a:ext cx="8550670" cy="1325563"/>
          </a:xfrm>
        </p:spPr>
        <p:txBody>
          <a:bodyPr/>
          <a:lstStyle/>
          <a:p>
            <a:r>
              <a:rPr lang="en-US" dirty="0">
                <a:latin typeface="Yantiq" panose="02000503000000000000" pitchFamily="2" charset="0"/>
              </a:rPr>
              <a:t>Making </a:t>
            </a:r>
            <a:r>
              <a:rPr lang="en-US">
                <a:latin typeface="Yantiq" panose="02000503000000000000" pitchFamily="2" charset="0"/>
              </a:rPr>
              <a:t>Working Systems </a:t>
            </a:r>
            <a:r>
              <a:rPr lang="zh-TW" altLang="zh-TW">
                <a:latin typeface="Yantiq" panose="02000503000000000000" pitchFamily="2" charset="0"/>
              </a:rPr>
              <a:t>建立工作系統</a:t>
            </a:r>
            <a:r>
              <a:rPr lang="zh-TW" altLang="en-US">
                <a:latin typeface="Yantiq" panose="02000503000000000000" pitchFamily="2" charset="0"/>
              </a:rPr>
              <a:t>方法論</a:t>
            </a:r>
            <a:endParaRPr lang="en-US" dirty="0">
              <a:latin typeface="Yantiq" panose="02000503000000000000" pitchFamily="2" charset="0"/>
            </a:endParaRPr>
          </a:p>
        </p:txBody>
      </p:sp>
      <p:sp>
        <p:nvSpPr>
          <p:cNvPr id="4" name="Text Placeholder 3">
            <a:extLst>
              <a:ext uri="{FF2B5EF4-FFF2-40B4-BE49-F238E27FC236}">
                <a16:creationId xmlns:a16="http://schemas.microsoft.com/office/drawing/2014/main" id="{BF9B8EC4-9237-4665-8843-2471F4087A9C}"/>
              </a:ext>
            </a:extLst>
          </p:cNvPr>
          <p:cNvSpPr>
            <a:spLocks noGrp="1"/>
          </p:cNvSpPr>
          <p:nvPr>
            <p:ph type="body" idx="1"/>
          </p:nvPr>
        </p:nvSpPr>
        <p:spPr/>
        <p:txBody>
          <a:bodyPr/>
          <a:lstStyle/>
          <a:p>
            <a:r>
              <a:rPr lang="en-US" dirty="0">
                <a:latin typeface="Yantiq" panose="02000503000000000000" pitchFamily="2" charset="0"/>
              </a:rPr>
              <a:t>Traditional Software</a:t>
            </a:r>
          </a:p>
        </p:txBody>
      </p:sp>
      <p:sp>
        <p:nvSpPr>
          <p:cNvPr id="3" name="Content Placeholder 2">
            <a:extLst>
              <a:ext uri="{FF2B5EF4-FFF2-40B4-BE49-F238E27FC236}">
                <a16:creationId xmlns:a16="http://schemas.microsoft.com/office/drawing/2014/main" id="{B93025DC-8639-450F-83D7-DFF86DFDC872}"/>
              </a:ext>
            </a:extLst>
          </p:cNvPr>
          <p:cNvSpPr>
            <a:spLocks noGrp="1"/>
          </p:cNvSpPr>
          <p:nvPr>
            <p:ph sz="half" idx="2"/>
          </p:nvPr>
        </p:nvSpPr>
        <p:spPr/>
        <p:txBody>
          <a:bodyPr>
            <a:normAutofit fontScale="92500" lnSpcReduction="20000"/>
          </a:bodyPr>
          <a:lstStyle/>
          <a:p>
            <a:pPr lvl="1"/>
            <a:r>
              <a:rPr lang="en-US" dirty="0">
                <a:latin typeface="Yantiq" panose="02000503000000000000" pitchFamily="2" charset="0"/>
              </a:rPr>
              <a:t>Programming Languages</a:t>
            </a:r>
          </a:p>
          <a:p>
            <a:pPr lvl="1"/>
            <a:r>
              <a:rPr lang="en-US" dirty="0">
                <a:latin typeface="Yantiq" panose="02000503000000000000" pitchFamily="2" charset="0"/>
              </a:rPr>
              <a:t>Algorithms</a:t>
            </a:r>
          </a:p>
          <a:p>
            <a:pPr lvl="1"/>
            <a:r>
              <a:rPr lang="en-US" dirty="0">
                <a:latin typeface="Yantiq" panose="02000503000000000000" pitchFamily="2" charset="0"/>
              </a:rPr>
              <a:t>Data Structures</a:t>
            </a:r>
          </a:p>
          <a:p>
            <a:pPr lvl="1"/>
            <a:r>
              <a:rPr lang="en-US" dirty="0">
                <a:latin typeface="Yantiq" panose="02000503000000000000" pitchFamily="2" charset="0"/>
              </a:rPr>
              <a:t>Networking</a:t>
            </a:r>
          </a:p>
          <a:p>
            <a:pPr lvl="1"/>
            <a:r>
              <a:rPr lang="en-US" dirty="0">
                <a:latin typeface="Yantiq" panose="02000503000000000000" pitchFamily="2" charset="0"/>
              </a:rPr>
              <a:t>Etc.</a:t>
            </a:r>
          </a:p>
          <a:p>
            <a:pPr lvl="1"/>
            <a:endParaRPr lang="en-US" dirty="0">
              <a:latin typeface="Yantiq" panose="02000503000000000000" pitchFamily="2" charset="0"/>
            </a:endParaRPr>
          </a:p>
          <a:p>
            <a:pPr lvl="1"/>
            <a:endParaRPr lang="en-US" dirty="0">
              <a:latin typeface="Yantiq" panose="02000503000000000000" pitchFamily="2" charset="0"/>
            </a:endParaRPr>
          </a:p>
          <a:p>
            <a:pPr lvl="1"/>
            <a:endParaRPr lang="en-US" dirty="0">
              <a:latin typeface="Yantiq" panose="02000503000000000000" pitchFamily="2" charset="0"/>
            </a:endParaRPr>
          </a:p>
          <a:p>
            <a:pPr marL="0" indent="0">
              <a:buNone/>
            </a:pPr>
            <a:r>
              <a:rPr lang="en-US">
                <a:latin typeface="Yantiq" panose="02000503000000000000" pitchFamily="2" charset="0"/>
              </a:rPr>
              <a:t>Software Engineering</a:t>
            </a:r>
          </a:p>
          <a:p>
            <a:pPr marL="0" indent="0">
              <a:buNone/>
            </a:pPr>
            <a:r>
              <a:rPr lang="zh-TW" altLang="zh-TW">
                <a:latin typeface="Yantiq" panose="02000503000000000000" pitchFamily="2" charset="0"/>
              </a:rPr>
              <a:t>軟體工程</a:t>
            </a:r>
          </a:p>
          <a:p>
            <a:pPr marL="0" indent="0">
              <a:buNone/>
            </a:pPr>
            <a:r>
              <a:rPr lang="en-US">
                <a:latin typeface="Yantiq" panose="02000503000000000000" pitchFamily="2" charset="0"/>
              </a:rPr>
              <a:t> </a:t>
            </a:r>
            <a:endParaRPr lang="en-US" dirty="0">
              <a:latin typeface="Yantiq" panose="02000503000000000000" pitchFamily="2" charset="0"/>
            </a:endParaRPr>
          </a:p>
        </p:txBody>
      </p:sp>
      <p:sp>
        <p:nvSpPr>
          <p:cNvPr id="5" name="Text Placeholder 4">
            <a:extLst>
              <a:ext uri="{FF2B5EF4-FFF2-40B4-BE49-F238E27FC236}">
                <a16:creationId xmlns:a16="http://schemas.microsoft.com/office/drawing/2014/main" id="{F423506E-D0C0-432F-A8EF-8D2668E193A7}"/>
              </a:ext>
            </a:extLst>
          </p:cNvPr>
          <p:cNvSpPr>
            <a:spLocks noGrp="1"/>
          </p:cNvSpPr>
          <p:nvPr>
            <p:ph type="body" sz="quarter" idx="3"/>
          </p:nvPr>
        </p:nvSpPr>
        <p:spPr/>
        <p:txBody>
          <a:bodyPr/>
          <a:lstStyle/>
          <a:p>
            <a:r>
              <a:rPr lang="en-US" dirty="0">
                <a:latin typeface="Yantiq" panose="02000503000000000000" pitchFamily="2" charset="0"/>
              </a:rPr>
              <a:t>AI and Machine Learning</a:t>
            </a:r>
          </a:p>
        </p:txBody>
      </p:sp>
      <p:sp>
        <p:nvSpPr>
          <p:cNvPr id="6" name="Content Placeholder 5">
            <a:extLst>
              <a:ext uri="{FF2B5EF4-FFF2-40B4-BE49-F238E27FC236}">
                <a16:creationId xmlns:a16="http://schemas.microsoft.com/office/drawing/2014/main" id="{69497EE0-975B-44E0-A233-82DDEFA71F5A}"/>
              </a:ext>
            </a:extLst>
          </p:cNvPr>
          <p:cNvSpPr>
            <a:spLocks noGrp="1"/>
          </p:cNvSpPr>
          <p:nvPr>
            <p:ph sz="quarter" idx="4"/>
          </p:nvPr>
        </p:nvSpPr>
        <p:spPr>
          <a:xfrm>
            <a:off x="4629150" y="2736056"/>
            <a:ext cx="4296641" cy="2763441"/>
          </a:xfrm>
        </p:spPr>
        <p:txBody>
          <a:bodyPr>
            <a:normAutofit fontScale="92500" lnSpcReduction="20000"/>
          </a:bodyPr>
          <a:lstStyle/>
          <a:p>
            <a:pPr lvl="1"/>
            <a:r>
              <a:rPr lang="en-US" dirty="0">
                <a:latin typeface="Yantiq" panose="02000503000000000000" pitchFamily="2" charset="0"/>
              </a:rPr>
              <a:t>Statistics</a:t>
            </a:r>
          </a:p>
          <a:p>
            <a:pPr lvl="1"/>
            <a:r>
              <a:rPr lang="en-US" dirty="0">
                <a:latin typeface="Yantiq" panose="02000503000000000000" pitchFamily="2" charset="0"/>
              </a:rPr>
              <a:t>Data Science</a:t>
            </a:r>
          </a:p>
          <a:p>
            <a:pPr lvl="1"/>
            <a:r>
              <a:rPr lang="en-US" dirty="0">
                <a:latin typeface="Yantiq" panose="02000503000000000000" pitchFamily="2" charset="0"/>
              </a:rPr>
              <a:t>Machine Learning</a:t>
            </a:r>
          </a:p>
          <a:p>
            <a:pPr lvl="1"/>
            <a:r>
              <a:rPr lang="en-US" dirty="0">
                <a:latin typeface="Yantiq" panose="02000503000000000000" pitchFamily="2" charset="0"/>
              </a:rPr>
              <a:t>Computer Vision</a:t>
            </a:r>
          </a:p>
          <a:p>
            <a:pPr lvl="1"/>
            <a:r>
              <a:rPr lang="en-US" dirty="0">
                <a:latin typeface="Yantiq" panose="02000503000000000000" pitchFamily="2" charset="0"/>
              </a:rPr>
              <a:t>Natural Language Processing</a:t>
            </a:r>
          </a:p>
          <a:p>
            <a:pPr lvl="1"/>
            <a:endParaRPr lang="en-US" dirty="0">
              <a:latin typeface="Yantiq" panose="02000503000000000000" pitchFamily="2" charset="0"/>
            </a:endParaRPr>
          </a:p>
          <a:p>
            <a:pPr lvl="1"/>
            <a:endParaRPr lang="en-US" dirty="0">
              <a:latin typeface="Yantiq" panose="02000503000000000000" pitchFamily="2" charset="0"/>
            </a:endParaRPr>
          </a:p>
          <a:p>
            <a:pPr lvl="1"/>
            <a:endParaRPr lang="en-US" dirty="0">
              <a:latin typeface="Yantiq" panose="02000503000000000000" pitchFamily="2" charset="0"/>
            </a:endParaRPr>
          </a:p>
          <a:p>
            <a:pPr marL="0" indent="0">
              <a:buNone/>
            </a:pPr>
            <a:r>
              <a:rPr lang="en-US" dirty="0">
                <a:latin typeface="Yantiq" panose="02000503000000000000" pitchFamily="2" charset="0"/>
              </a:rPr>
              <a:t>Machine </a:t>
            </a:r>
            <a:r>
              <a:rPr lang="en-US">
                <a:latin typeface="Yantiq" panose="02000503000000000000" pitchFamily="2" charset="0"/>
              </a:rPr>
              <a:t>Learning Engineering</a:t>
            </a:r>
          </a:p>
          <a:p>
            <a:pPr marL="0" indent="0">
              <a:buNone/>
            </a:pPr>
            <a:r>
              <a:rPr lang="zh-TW" altLang="zh-TW">
                <a:latin typeface="Yantiq" panose="02000503000000000000" pitchFamily="2" charset="0"/>
              </a:rPr>
              <a:t>機器學習工程</a:t>
            </a:r>
          </a:p>
          <a:p>
            <a:pPr marL="0" indent="0">
              <a:buNone/>
            </a:pPr>
            <a:endParaRPr lang="en-US" dirty="0">
              <a:latin typeface="Yantiq" panose="02000503000000000000" pitchFamily="2" charset="0"/>
            </a:endParaRPr>
          </a:p>
        </p:txBody>
      </p:sp>
    </p:spTree>
    <p:extLst>
      <p:ext uri="{BB962C8B-B14F-4D97-AF65-F5344CB8AC3E}">
        <p14:creationId xmlns:p14="http://schemas.microsoft.com/office/powerpoint/2010/main" val="119770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anim calcmode="lin" valueType="num">
                                      <p:cBhvr additive="base">
                                        <p:cTn id="1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additive="base">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 calcmode="lin" valueType="num">
                                      <p:cBhvr additive="base">
                                        <p:cTn id="3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 calcmode="lin" valueType="num">
                                      <p:cBhvr additive="base">
                                        <p:cTn id="3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 calcmode="lin" valueType="num">
                                      <p:cBhvr additive="base">
                                        <p:cTn id="4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anim calcmode="lin" valueType="num">
                                      <p:cBhvr additive="base">
                                        <p:cTn id="4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 calcmode="lin" valueType="num">
                                      <p:cBhvr additive="base">
                                        <p:cTn id="5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6">
                                            <p:txEl>
                                              <p:pRg st="9" end="9"/>
                                            </p:txEl>
                                          </p:spTgt>
                                        </p:tgtEl>
                                        <p:attrNameLst>
                                          <p:attrName>style.visibility</p:attrName>
                                        </p:attrNameLst>
                                      </p:cBhvr>
                                      <p:to>
                                        <p:strVal val="visible"/>
                                      </p:to>
                                    </p:set>
                                    <p:anim calcmode="lin" valueType="num">
                                      <p:cBhvr additive="base">
                                        <p:cTn id="5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C6A9-137C-46BB-B898-8F3AB55E5366}"/>
              </a:ext>
            </a:extLst>
          </p:cNvPr>
          <p:cNvSpPr>
            <a:spLocks noGrp="1"/>
          </p:cNvSpPr>
          <p:nvPr>
            <p:ph type="ctrTitle"/>
          </p:nvPr>
        </p:nvSpPr>
        <p:spPr/>
        <p:txBody>
          <a:bodyPr/>
          <a:lstStyle/>
          <a:p>
            <a:r>
              <a:rPr lang="en-US" dirty="0"/>
              <a:t>Overview of Machine Learning</a:t>
            </a:r>
          </a:p>
        </p:txBody>
      </p:sp>
      <p:sp>
        <p:nvSpPr>
          <p:cNvPr id="3" name="Subtitle 2">
            <a:extLst>
              <a:ext uri="{FF2B5EF4-FFF2-40B4-BE49-F238E27FC236}">
                <a16:creationId xmlns:a16="http://schemas.microsoft.com/office/drawing/2014/main" id="{A965B02A-22DF-42BA-89B7-8233CF1D9CBA}"/>
              </a:ext>
            </a:extLst>
          </p:cNvPr>
          <p:cNvSpPr>
            <a:spLocks noGrp="1"/>
          </p:cNvSpPr>
          <p:nvPr>
            <p:ph type="subTitle" idx="1"/>
          </p:nvPr>
        </p:nvSpPr>
        <p:spPr/>
        <p:txBody>
          <a:bodyPr/>
          <a:lstStyle/>
          <a:p>
            <a:r>
              <a:rPr lang="en-US"/>
              <a:t>from Geoff </a:t>
            </a:r>
            <a:r>
              <a:rPr lang="en-US" dirty="0"/>
              <a:t>Hulten</a:t>
            </a:r>
          </a:p>
        </p:txBody>
      </p:sp>
    </p:spTree>
    <p:extLst>
      <p:ext uri="{BB962C8B-B14F-4D97-AF65-F5344CB8AC3E}">
        <p14:creationId xmlns:p14="http://schemas.microsoft.com/office/powerpoint/2010/main" val="10902153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1EE30C4-F3E1-4019-AE11-4EACBF23D28B}"/>
              </a:ext>
            </a:extLst>
          </p:cNvPr>
          <p:cNvGraphicFramePr>
            <a:graphicFrameLocks noGrp="1"/>
          </p:cNvGraphicFramePr>
          <p:nvPr/>
        </p:nvGraphicFramePr>
        <p:xfrm>
          <a:off x="373231" y="1208514"/>
          <a:ext cx="7870085" cy="4518395"/>
        </p:xfrm>
        <a:graphic>
          <a:graphicData uri="http://schemas.openxmlformats.org/drawingml/2006/table">
            <a:tbl>
              <a:tblPr firstRow="1" firstCol="1" bandRow="1">
                <a:tableStyleId>{5940675A-B579-460E-94D1-54222C63F5DA}</a:tableStyleId>
              </a:tblPr>
              <a:tblGrid>
                <a:gridCol w="2622987">
                  <a:extLst>
                    <a:ext uri="{9D8B030D-6E8A-4147-A177-3AD203B41FA5}">
                      <a16:colId xmlns:a16="http://schemas.microsoft.com/office/drawing/2014/main" val="3708166278"/>
                    </a:ext>
                  </a:extLst>
                </a:gridCol>
                <a:gridCol w="2622987">
                  <a:extLst>
                    <a:ext uri="{9D8B030D-6E8A-4147-A177-3AD203B41FA5}">
                      <a16:colId xmlns:a16="http://schemas.microsoft.com/office/drawing/2014/main" val="2353082453"/>
                    </a:ext>
                  </a:extLst>
                </a:gridCol>
                <a:gridCol w="2624111">
                  <a:extLst>
                    <a:ext uri="{9D8B030D-6E8A-4147-A177-3AD203B41FA5}">
                      <a16:colId xmlns:a16="http://schemas.microsoft.com/office/drawing/2014/main" val="3088267878"/>
                    </a:ext>
                  </a:extLst>
                </a:gridCol>
              </a:tblGrid>
              <a:tr h="347837">
                <a:tc>
                  <a:txBody>
                    <a:bodyPr/>
                    <a:lstStyle/>
                    <a:p>
                      <a:pPr marL="0" marR="0" algn="ctr">
                        <a:lnSpc>
                          <a:spcPct val="107000"/>
                        </a:lnSpc>
                        <a:spcBef>
                          <a:spcPts val="0"/>
                        </a:spcBef>
                        <a:spcAft>
                          <a:spcPts val="0"/>
                        </a:spcAft>
                      </a:pPr>
                      <a:r>
                        <a:rPr lang="en-US" sz="1800" dirty="0">
                          <a:effectLst/>
                        </a:rPr>
                        <a:t>ML Careers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07000"/>
                        </a:lnSpc>
                        <a:spcBef>
                          <a:spcPts val="0"/>
                        </a:spcBef>
                        <a:spcAft>
                          <a:spcPts val="0"/>
                        </a:spcAft>
                      </a:pPr>
                      <a:r>
                        <a:rPr lang="en-US" sz="1800" dirty="0">
                          <a:effectLst/>
                        </a:rPr>
                        <a:t>Core Activity</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07000"/>
                        </a:lnSpc>
                        <a:spcBef>
                          <a:spcPts val="0"/>
                        </a:spcBef>
                        <a:spcAft>
                          <a:spcPts val="0"/>
                        </a:spcAft>
                      </a:pPr>
                      <a:r>
                        <a:rPr lang="en-US" sz="1800" dirty="0">
                          <a:effectLst/>
                        </a:rPr>
                        <a:t>Core Skills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88602708"/>
                  </a:ext>
                </a:extLst>
              </a:tr>
              <a:tr h="656441">
                <a:tc>
                  <a:txBody>
                    <a:bodyPr/>
                    <a:lstStyle/>
                    <a:p>
                      <a:pPr marL="0" marR="0" algn="ctr">
                        <a:lnSpc>
                          <a:spcPct val="107000"/>
                        </a:lnSpc>
                        <a:spcBef>
                          <a:spcPts val="0"/>
                        </a:spcBef>
                        <a:spcAft>
                          <a:spcPts val="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776357901"/>
                  </a:ext>
                </a:extLst>
              </a:tr>
              <a:tr h="878529">
                <a:tc>
                  <a:txBody>
                    <a:bodyPr/>
                    <a:lstStyle/>
                    <a:p>
                      <a:pPr marL="0" marR="0" algn="ctr">
                        <a:lnSpc>
                          <a:spcPct val="107000"/>
                        </a:lnSpc>
                        <a:spcBef>
                          <a:spcPts val="0"/>
                        </a:spcBef>
                        <a:spcAft>
                          <a:spcPts val="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320566031"/>
                  </a:ext>
                </a:extLst>
              </a:tr>
              <a:tr h="1100618">
                <a:tc>
                  <a:txBody>
                    <a:bodyPr/>
                    <a:lstStyle/>
                    <a:p>
                      <a:pPr marL="0" marR="0" algn="ctr">
                        <a:lnSpc>
                          <a:spcPct val="107000"/>
                        </a:lnSpc>
                        <a:spcBef>
                          <a:spcPts val="0"/>
                        </a:spcBef>
                        <a:spcAft>
                          <a:spcPts val="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76508682"/>
                  </a:ext>
                </a:extLst>
              </a:tr>
              <a:tr h="656441">
                <a:tc>
                  <a:txBody>
                    <a:bodyPr/>
                    <a:lstStyle/>
                    <a:p>
                      <a:pPr marL="0" marR="0" algn="ctr">
                        <a:lnSpc>
                          <a:spcPct val="107000"/>
                        </a:lnSpc>
                        <a:spcBef>
                          <a:spcPts val="0"/>
                        </a:spcBef>
                        <a:spcAft>
                          <a:spcPts val="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1156246155"/>
                  </a:ext>
                </a:extLst>
              </a:tr>
              <a:tr h="878529">
                <a:tc>
                  <a:txBody>
                    <a:bodyPr/>
                    <a:lstStyle/>
                    <a:p>
                      <a:pPr marL="0" marR="0" algn="ctr">
                        <a:lnSpc>
                          <a:spcPct val="107000"/>
                        </a:lnSpc>
                        <a:spcBef>
                          <a:spcPts val="0"/>
                        </a:spcBef>
                        <a:spcAft>
                          <a:spcPts val="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662003202"/>
                  </a:ext>
                </a:extLst>
              </a:tr>
            </a:tbl>
          </a:graphicData>
        </a:graphic>
      </p:graphicFrame>
      <p:sp>
        <p:nvSpPr>
          <p:cNvPr id="2" name="TextBox 1">
            <a:extLst>
              <a:ext uri="{FF2B5EF4-FFF2-40B4-BE49-F238E27FC236}">
                <a16:creationId xmlns:a16="http://schemas.microsoft.com/office/drawing/2014/main" id="{A70526E6-DA57-494D-B7F1-E0BE3DB7E021}"/>
              </a:ext>
            </a:extLst>
          </p:cNvPr>
          <p:cNvSpPr txBox="1"/>
          <p:nvPr/>
        </p:nvSpPr>
        <p:spPr>
          <a:xfrm>
            <a:off x="3058668" y="1724648"/>
            <a:ext cx="2459736" cy="276999"/>
          </a:xfrm>
          <a:prstGeom prst="rect">
            <a:avLst/>
          </a:prstGeom>
          <a:noFill/>
        </p:spPr>
        <p:txBody>
          <a:bodyPr wrap="square" rtlCol="0" anchor="ctr">
            <a:spAutoFit/>
          </a:bodyPr>
          <a:lstStyle/>
          <a:p>
            <a:pPr algn="ctr" defTabSz="685800" fontAlgn="auto">
              <a:spcBef>
                <a:spcPts val="0"/>
              </a:spcBef>
              <a:spcAft>
                <a:spcPts val="0"/>
              </a:spcAft>
            </a:pPr>
            <a:r>
              <a:rPr kumimoji="0" lang="en-US" sz="1200" dirty="0">
                <a:solidFill>
                  <a:prstClr val="black"/>
                </a:solidFill>
                <a:latin typeface="Calibri" panose="020F0502020204030204"/>
                <a:ea typeface="+mn-ea"/>
              </a:rPr>
              <a:t>Advance Human Knowledge</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CB88FEDC-E297-495C-B58D-A003F56FA3E3}"/>
              </a:ext>
            </a:extLst>
          </p:cNvPr>
          <p:cNvSpPr txBox="1"/>
          <p:nvPr/>
        </p:nvSpPr>
        <p:spPr>
          <a:xfrm>
            <a:off x="5696712" y="1623723"/>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en-US" sz="1200" dirty="0">
                <a:solidFill>
                  <a:prstClr val="black"/>
                </a:solidFill>
                <a:latin typeface="Calibri" panose="020F0502020204030204"/>
                <a:ea typeface="+mn-ea"/>
              </a:rPr>
              <a:t>Scientific Method, Math, Basic Software Engineering</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9D841737-2032-4A07-9938-1050A2E70556}"/>
              </a:ext>
            </a:extLst>
          </p:cNvPr>
          <p:cNvSpPr txBox="1"/>
          <p:nvPr/>
        </p:nvSpPr>
        <p:spPr>
          <a:xfrm>
            <a:off x="3078406" y="2506240"/>
            <a:ext cx="2459736" cy="276999"/>
          </a:xfrm>
          <a:prstGeom prst="rect">
            <a:avLst/>
          </a:prstGeom>
          <a:noFill/>
        </p:spPr>
        <p:txBody>
          <a:bodyPr wrap="square" rtlCol="0" anchor="ctr">
            <a:spAutoFit/>
          </a:bodyPr>
          <a:lstStyle/>
          <a:p>
            <a:pPr algn="ctr" defTabSz="685800" fontAlgn="auto">
              <a:spcBef>
                <a:spcPts val="0"/>
              </a:spcBef>
              <a:spcAft>
                <a:spcPts val="0"/>
              </a:spcAft>
            </a:pPr>
            <a:r>
              <a:rPr kumimoji="0" lang="en-US" sz="1200" dirty="0">
                <a:solidFill>
                  <a:prstClr val="black"/>
                </a:solidFill>
                <a:latin typeface="Calibri" panose="020F0502020204030204"/>
                <a:ea typeface="+mn-ea"/>
              </a:rPr>
              <a:t>Stories from Data</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D5E903C9-5BD4-45C0-AE77-7F0201495E3B}"/>
              </a:ext>
            </a:extLst>
          </p:cNvPr>
          <p:cNvSpPr txBox="1"/>
          <p:nvPr/>
        </p:nvSpPr>
        <p:spPr>
          <a:xfrm>
            <a:off x="5696712" y="2405315"/>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en-US" sz="1200" dirty="0">
                <a:solidFill>
                  <a:prstClr val="black"/>
                </a:solidFill>
                <a:latin typeface="Calibri" panose="020F0502020204030204"/>
                <a:ea typeface="+mn-ea"/>
              </a:rPr>
              <a:t>Statistics, Data Manipulation, Some Modeling, Communication</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81D08A7B-D7EE-4335-A7B8-17225C04F385}"/>
              </a:ext>
            </a:extLst>
          </p:cNvPr>
          <p:cNvSpPr txBox="1"/>
          <p:nvPr/>
        </p:nvSpPr>
        <p:spPr>
          <a:xfrm>
            <a:off x="3078406" y="3473404"/>
            <a:ext cx="2459736" cy="281231"/>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en-US" sz="1200" dirty="0">
                <a:solidFill>
                  <a:prstClr val="black"/>
                </a:solidFill>
                <a:latin typeface="Calibri" panose="020F0502020204030204"/>
                <a:ea typeface="+mn-ea"/>
              </a:rPr>
              <a:t>Build Predictive Models</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B77022F3-5244-4C20-8993-E8B0012D1F35}"/>
              </a:ext>
            </a:extLst>
          </p:cNvPr>
          <p:cNvSpPr txBox="1"/>
          <p:nvPr/>
        </p:nvSpPr>
        <p:spPr>
          <a:xfrm>
            <a:off x="5696712" y="3275785"/>
            <a:ext cx="2459736" cy="676467"/>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en-US" sz="1200" dirty="0">
                <a:solidFill>
                  <a:prstClr val="black"/>
                </a:solidFill>
                <a:latin typeface="Calibri" panose="020F0502020204030204"/>
                <a:ea typeface="+mn-ea"/>
              </a:rPr>
              <a:t>Machine learning algorithms, Domain specific feature engineering, Modeling, basic programming</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97CBB082-BF4D-4D3E-B1B2-F56EC80AB156}"/>
              </a:ext>
            </a:extLst>
          </p:cNvPr>
          <p:cNvSpPr txBox="1"/>
          <p:nvPr/>
        </p:nvSpPr>
        <p:spPr>
          <a:xfrm>
            <a:off x="3078406" y="4300154"/>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en-US" sz="1200" dirty="0">
                <a:solidFill>
                  <a:prstClr val="black"/>
                </a:solidFill>
                <a:latin typeface="Calibri" panose="020F0502020204030204"/>
                <a:ea typeface="+mn-ea"/>
              </a:rPr>
              <a:t>Integrate Machine Learning into Systems</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16F8B396-9CDB-45D0-8EE9-BF5E30150B9E}"/>
              </a:ext>
            </a:extLst>
          </p:cNvPr>
          <p:cNvSpPr txBox="1"/>
          <p:nvPr/>
        </p:nvSpPr>
        <p:spPr>
          <a:xfrm>
            <a:off x="5696712" y="4300153"/>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en-US" sz="1200" dirty="0">
                <a:solidFill>
                  <a:prstClr val="black"/>
                </a:solidFill>
                <a:latin typeface="Calibri" panose="020F0502020204030204"/>
                <a:ea typeface="+mn-ea"/>
              </a:rPr>
              <a:t>Software Engineering, ML Concepts, ML Design Patterns</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5DB2FCE8-915D-466E-821C-70CD50899720}"/>
              </a:ext>
            </a:extLst>
          </p:cNvPr>
          <p:cNvSpPr txBox="1"/>
          <p:nvPr/>
        </p:nvSpPr>
        <p:spPr>
          <a:xfrm>
            <a:off x="3078406" y="5007732"/>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en-US" sz="1200" dirty="0">
                <a:solidFill>
                  <a:prstClr val="black"/>
                </a:solidFill>
                <a:latin typeface="Calibri" panose="020F0502020204030204"/>
                <a:ea typeface="+mn-ea"/>
              </a:rPr>
              <a:t>Design solutions that leverage machine learning</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2A6C0833-1A4E-4507-803D-5752E4D88CEF}"/>
              </a:ext>
            </a:extLst>
          </p:cNvPr>
          <p:cNvSpPr txBox="1"/>
          <p:nvPr/>
        </p:nvSpPr>
        <p:spPr>
          <a:xfrm>
            <a:off x="5660861" y="5007731"/>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en-US" sz="1200" dirty="0">
                <a:solidFill>
                  <a:prstClr val="black"/>
                </a:solidFill>
                <a:latin typeface="Calibri" panose="020F0502020204030204"/>
                <a:ea typeface="+mn-ea"/>
              </a:rPr>
              <a:t>Technical Program Management, ML Design Patterns</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FD7D1F6A-2428-4CED-B703-C8DC30F6B1AF}"/>
              </a:ext>
            </a:extLst>
          </p:cNvPr>
          <p:cNvSpPr txBox="1"/>
          <p:nvPr/>
        </p:nvSpPr>
        <p:spPr>
          <a:xfrm>
            <a:off x="8427587" y="1756652"/>
            <a:ext cx="663964" cy="230832"/>
          </a:xfrm>
          <a:prstGeom prst="rect">
            <a:avLst/>
          </a:prstGeom>
          <a:noFill/>
        </p:spPr>
        <p:txBody>
          <a:bodyPr wrap="none" rtlCol="0">
            <a:spAutoFit/>
          </a:bodyPr>
          <a:lstStyle/>
          <a:p>
            <a:pPr defTabSz="685800" fontAlgn="auto">
              <a:spcBef>
                <a:spcPts val="0"/>
              </a:spcBef>
              <a:spcAft>
                <a:spcPts val="0"/>
              </a:spcAft>
            </a:pPr>
            <a:r>
              <a:rPr kumimoji="0" lang="en-US" sz="900" dirty="0">
                <a:solidFill>
                  <a:prstClr val="white">
                    <a:lumMod val="50000"/>
                  </a:prstClr>
                </a:solidFill>
                <a:latin typeface="Calibri" panose="020F0502020204030204"/>
                <a:ea typeface="+mn-ea"/>
              </a:rPr>
              <a:t>Early Days</a:t>
            </a:r>
          </a:p>
        </p:txBody>
      </p:sp>
      <p:sp>
        <p:nvSpPr>
          <p:cNvPr id="23" name="TextBox 22">
            <a:extLst>
              <a:ext uri="{FF2B5EF4-FFF2-40B4-BE49-F238E27FC236}">
                <a16:creationId xmlns:a16="http://schemas.microsoft.com/office/drawing/2014/main" id="{CD5197B4-1D66-4530-9CDE-F843D13BDFCA}"/>
              </a:ext>
            </a:extLst>
          </p:cNvPr>
          <p:cNvSpPr txBox="1"/>
          <p:nvPr/>
        </p:nvSpPr>
        <p:spPr>
          <a:xfrm rot="16200000">
            <a:off x="-418748" y="3317670"/>
            <a:ext cx="1148391" cy="300082"/>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white">
                    <a:lumMod val="50000"/>
                  </a:prstClr>
                </a:solidFill>
                <a:latin typeface="Calibri" panose="020F0502020204030204"/>
                <a:ea typeface="+mn-ea"/>
              </a:rPr>
              <a:t>Specialization</a:t>
            </a:r>
          </a:p>
        </p:txBody>
      </p:sp>
      <p:sp>
        <p:nvSpPr>
          <p:cNvPr id="4" name="Arrow: Right 3">
            <a:extLst>
              <a:ext uri="{FF2B5EF4-FFF2-40B4-BE49-F238E27FC236}">
                <a16:creationId xmlns:a16="http://schemas.microsoft.com/office/drawing/2014/main" id="{73564D88-AEEB-4E85-BE46-7B9A788AC271}"/>
              </a:ext>
            </a:extLst>
          </p:cNvPr>
          <p:cNvSpPr/>
          <p:nvPr/>
        </p:nvSpPr>
        <p:spPr>
          <a:xfrm rot="10800000">
            <a:off x="8306374" y="1846003"/>
            <a:ext cx="132698" cy="34289"/>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en-US" sz="1350">
              <a:solidFill>
                <a:prstClr val="white"/>
              </a:solidFill>
              <a:latin typeface="Calibri" panose="020F0502020204030204"/>
            </a:endParaRPr>
          </a:p>
        </p:txBody>
      </p:sp>
      <p:sp>
        <p:nvSpPr>
          <p:cNvPr id="24" name="Arrow: Right 23">
            <a:extLst>
              <a:ext uri="{FF2B5EF4-FFF2-40B4-BE49-F238E27FC236}">
                <a16:creationId xmlns:a16="http://schemas.microsoft.com/office/drawing/2014/main" id="{94909C6B-B399-4590-9688-A59B20846F1F}"/>
              </a:ext>
            </a:extLst>
          </p:cNvPr>
          <p:cNvSpPr/>
          <p:nvPr/>
        </p:nvSpPr>
        <p:spPr>
          <a:xfrm rot="16200000">
            <a:off x="69162" y="2773095"/>
            <a:ext cx="205885" cy="85114"/>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en-US" sz="1350">
              <a:solidFill>
                <a:prstClr val="white"/>
              </a:solidFill>
              <a:latin typeface="Calibri" panose="020F0502020204030204"/>
            </a:endParaRPr>
          </a:p>
        </p:txBody>
      </p:sp>
      <p:sp>
        <p:nvSpPr>
          <p:cNvPr id="25" name="Arrow: Right 24">
            <a:extLst>
              <a:ext uri="{FF2B5EF4-FFF2-40B4-BE49-F238E27FC236}">
                <a16:creationId xmlns:a16="http://schemas.microsoft.com/office/drawing/2014/main" id="{E282648A-0864-4035-9303-67CF9420A952}"/>
              </a:ext>
            </a:extLst>
          </p:cNvPr>
          <p:cNvSpPr/>
          <p:nvPr/>
        </p:nvSpPr>
        <p:spPr>
          <a:xfrm rot="5400000">
            <a:off x="69162" y="4081157"/>
            <a:ext cx="205885" cy="85114"/>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en-US" sz="1350">
              <a:solidFill>
                <a:prstClr val="white"/>
              </a:solidFill>
              <a:latin typeface="Calibri" panose="020F0502020204030204"/>
            </a:endParaRPr>
          </a:p>
        </p:txBody>
      </p:sp>
      <p:sp>
        <p:nvSpPr>
          <p:cNvPr id="26" name="TextBox 25">
            <a:extLst>
              <a:ext uri="{FF2B5EF4-FFF2-40B4-BE49-F238E27FC236}">
                <a16:creationId xmlns:a16="http://schemas.microsoft.com/office/drawing/2014/main" id="{1D94CD15-ED2C-46F8-849D-A4E08EDA3435}"/>
              </a:ext>
            </a:extLst>
          </p:cNvPr>
          <p:cNvSpPr txBox="1"/>
          <p:nvPr/>
        </p:nvSpPr>
        <p:spPr>
          <a:xfrm>
            <a:off x="373232" y="1724648"/>
            <a:ext cx="2622378" cy="276999"/>
          </a:xfrm>
          <a:prstGeom prst="rect">
            <a:avLst/>
          </a:prstGeom>
          <a:noFill/>
        </p:spPr>
        <p:txBody>
          <a:bodyPr wrap="square" rtlCol="0" anchor="ctr">
            <a:spAutoFit/>
          </a:bodyPr>
          <a:lstStyle/>
          <a:p>
            <a:pPr algn="ctr" defTabSz="685800" fontAlgn="auto">
              <a:spcBef>
                <a:spcPts val="0"/>
              </a:spcBef>
              <a:spcAft>
                <a:spcPts val="0"/>
              </a:spcAft>
            </a:pPr>
            <a:r>
              <a:rPr kumimoji="0" lang="en-US" sz="1200" dirty="0">
                <a:solidFill>
                  <a:prstClr val="black"/>
                </a:solidFill>
                <a:latin typeface="Calibri" panose="020F0502020204030204"/>
                <a:ea typeface="+mn-ea"/>
              </a:rPr>
              <a:t>Researcher</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FBC608F8-CD84-4067-B9E7-28923B0A6D3B}"/>
              </a:ext>
            </a:extLst>
          </p:cNvPr>
          <p:cNvSpPr txBox="1"/>
          <p:nvPr/>
        </p:nvSpPr>
        <p:spPr>
          <a:xfrm>
            <a:off x="375382" y="2506239"/>
            <a:ext cx="2622378" cy="276999"/>
          </a:xfrm>
          <a:prstGeom prst="rect">
            <a:avLst/>
          </a:prstGeom>
          <a:noFill/>
        </p:spPr>
        <p:txBody>
          <a:bodyPr wrap="square" rtlCol="0" anchor="ctr">
            <a:spAutoFit/>
          </a:bodyPr>
          <a:lstStyle/>
          <a:p>
            <a:pPr algn="ctr" defTabSz="685800" fontAlgn="auto">
              <a:spcBef>
                <a:spcPts val="0"/>
              </a:spcBef>
              <a:spcAft>
                <a:spcPts val="0"/>
              </a:spcAft>
            </a:pPr>
            <a:r>
              <a:rPr kumimoji="0" lang="en-US" sz="1200" dirty="0">
                <a:solidFill>
                  <a:prstClr val="black"/>
                </a:solidFill>
                <a:latin typeface="Calibri" panose="020F0502020204030204"/>
                <a:ea typeface="+mn-ea"/>
              </a:rPr>
              <a:t>Data Scientist</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BAF10F00-539B-40C6-84D7-0D0314E2003A}"/>
              </a:ext>
            </a:extLst>
          </p:cNvPr>
          <p:cNvSpPr txBox="1"/>
          <p:nvPr/>
        </p:nvSpPr>
        <p:spPr>
          <a:xfrm>
            <a:off x="369160" y="3477587"/>
            <a:ext cx="2622378" cy="276999"/>
          </a:xfrm>
          <a:prstGeom prst="rect">
            <a:avLst/>
          </a:prstGeom>
          <a:noFill/>
        </p:spPr>
        <p:txBody>
          <a:bodyPr wrap="square" rtlCol="0" anchor="ctr">
            <a:spAutoFit/>
          </a:bodyPr>
          <a:lstStyle/>
          <a:p>
            <a:pPr algn="ctr" defTabSz="685800" fontAlgn="auto">
              <a:spcBef>
                <a:spcPts val="0"/>
              </a:spcBef>
              <a:spcAft>
                <a:spcPts val="0"/>
              </a:spcAft>
            </a:pPr>
            <a:r>
              <a:rPr kumimoji="0" lang="en-US" sz="1200" dirty="0">
                <a:solidFill>
                  <a:prstClr val="black"/>
                </a:solidFill>
                <a:latin typeface="Calibri" panose="020F0502020204030204"/>
                <a:ea typeface="+mn-ea"/>
              </a:rPr>
              <a:t>Applied (ML) Scientist (Modeler)</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98DC00B2-9ED2-4554-B39C-534DF94340D0}"/>
              </a:ext>
            </a:extLst>
          </p:cNvPr>
          <p:cNvSpPr txBox="1"/>
          <p:nvPr/>
        </p:nvSpPr>
        <p:spPr>
          <a:xfrm>
            <a:off x="373969" y="4398301"/>
            <a:ext cx="2622378" cy="276999"/>
          </a:xfrm>
          <a:prstGeom prst="rect">
            <a:avLst/>
          </a:prstGeom>
          <a:noFill/>
        </p:spPr>
        <p:txBody>
          <a:bodyPr wrap="square" rtlCol="0" anchor="ctr">
            <a:spAutoFit/>
          </a:bodyPr>
          <a:lstStyle/>
          <a:p>
            <a:pPr algn="ctr" defTabSz="685800" fontAlgn="auto">
              <a:spcBef>
                <a:spcPts val="0"/>
              </a:spcBef>
              <a:spcAft>
                <a:spcPts val="0"/>
              </a:spcAft>
            </a:pPr>
            <a:r>
              <a:rPr kumimoji="0" lang="en-US" sz="1200" dirty="0">
                <a:solidFill>
                  <a:prstClr val="black"/>
                </a:solidFill>
                <a:latin typeface="Calibri" panose="020F0502020204030204"/>
                <a:ea typeface="+mn-ea"/>
              </a:rPr>
              <a:t>ML Engineer</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D87E0B0C-9D2A-4B13-B059-E00E06A22716}"/>
              </a:ext>
            </a:extLst>
          </p:cNvPr>
          <p:cNvSpPr txBox="1"/>
          <p:nvPr/>
        </p:nvSpPr>
        <p:spPr>
          <a:xfrm>
            <a:off x="373231" y="5110268"/>
            <a:ext cx="2622378" cy="276999"/>
          </a:xfrm>
          <a:prstGeom prst="rect">
            <a:avLst/>
          </a:prstGeom>
          <a:noFill/>
        </p:spPr>
        <p:txBody>
          <a:bodyPr wrap="square" rtlCol="0" anchor="ctr">
            <a:spAutoFit/>
          </a:bodyPr>
          <a:lstStyle/>
          <a:p>
            <a:pPr algn="ctr" defTabSz="685800" fontAlgn="auto">
              <a:spcBef>
                <a:spcPts val="0"/>
              </a:spcBef>
              <a:spcAft>
                <a:spcPts val="0"/>
              </a:spcAft>
            </a:pPr>
            <a:r>
              <a:rPr kumimoji="0" lang="en-US" sz="1200" dirty="0">
                <a:solidFill>
                  <a:prstClr val="black"/>
                </a:solidFill>
                <a:latin typeface="Calibri" panose="020F0502020204030204"/>
                <a:ea typeface="+mn-ea"/>
              </a:rPr>
              <a:t>ML Program Manager</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6624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p:bldP spid="18" grpId="0"/>
      <p:bldP spid="19" grpId="0"/>
      <p:bldP spid="20" grpId="0"/>
      <p:bldP spid="21" grpId="0"/>
      <p:bldP spid="22" grpId="0"/>
      <p:bldP spid="3" grpId="0"/>
      <p:bldP spid="23" grpId="0"/>
      <p:bldP spid="4" grpId="0" animBg="1"/>
      <p:bldP spid="24" grpId="0" animBg="1"/>
      <p:bldP spid="25" grpId="0" animBg="1"/>
      <p:bldP spid="27" grpId="0"/>
      <p:bldP spid="28" grpId="0"/>
      <p:bldP spid="29"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61EE30C4-F3E1-4019-AE11-4EACBF23D28B}"/>
              </a:ext>
            </a:extLst>
          </p:cNvPr>
          <p:cNvGraphicFramePr>
            <a:graphicFrameLocks noGrp="1"/>
          </p:cNvGraphicFramePr>
          <p:nvPr>
            <p:extLst>
              <p:ext uri="{D42A27DB-BD31-4B8C-83A1-F6EECF244321}">
                <p14:modId xmlns:p14="http://schemas.microsoft.com/office/powerpoint/2010/main" val="3727059979"/>
              </p:ext>
            </p:extLst>
          </p:nvPr>
        </p:nvGraphicFramePr>
        <p:xfrm>
          <a:off x="539552" y="1052736"/>
          <a:ext cx="7870085" cy="4518395"/>
        </p:xfrm>
        <a:graphic>
          <a:graphicData uri="http://schemas.openxmlformats.org/drawingml/2006/table">
            <a:tbl>
              <a:tblPr firstRow="1" firstCol="1" bandRow="1">
                <a:tableStyleId>{5940675A-B579-460E-94D1-54222C63F5DA}</a:tableStyleId>
              </a:tblPr>
              <a:tblGrid>
                <a:gridCol w="2622987">
                  <a:extLst>
                    <a:ext uri="{9D8B030D-6E8A-4147-A177-3AD203B41FA5}">
                      <a16:colId xmlns:a16="http://schemas.microsoft.com/office/drawing/2014/main" val="3708166278"/>
                    </a:ext>
                  </a:extLst>
                </a:gridCol>
                <a:gridCol w="2622987">
                  <a:extLst>
                    <a:ext uri="{9D8B030D-6E8A-4147-A177-3AD203B41FA5}">
                      <a16:colId xmlns:a16="http://schemas.microsoft.com/office/drawing/2014/main" val="2353082453"/>
                    </a:ext>
                  </a:extLst>
                </a:gridCol>
                <a:gridCol w="2624111">
                  <a:extLst>
                    <a:ext uri="{9D8B030D-6E8A-4147-A177-3AD203B41FA5}">
                      <a16:colId xmlns:a16="http://schemas.microsoft.com/office/drawing/2014/main" val="3088267878"/>
                    </a:ext>
                  </a:extLst>
                </a:gridCol>
              </a:tblGrid>
              <a:tr h="347837">
                <a:tc>
                  <a:txBody>
                    <a:bodyPr/>
                    <a:lstStyle/>
                    <a:p>
                      <a:pPr marL="0" marR="0" algn="ctr">
                        <a:lnSpc>
                          <a:spcPct val="107000"/>
                        </a:lnSpc>
                        <a:spcBef>
                          <a:spcPts val="0"/>
                        </a:spcBef>
                        <a:spcAft>
                          <a:spcPts val="0"/>
                        </a:spcAft>
                      </a:pPr>
                      <a:r>
                        <a:rPr lang="zh-TW" sz="1800" dirty="0">
                          <a:effectLst/>
                        </a:rPr>
                        <a:t>機器學習職業</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07000"/>
                        </a:lnSpc>
                        <a:spcBef>
                          <a:spcPts val="0"/>
                        </a:spcBef>
                        <a:spcAft>
                          <a:spcPts val="0"/>
                        </a:spcAft>
                      </a:pPr>
                      <a:r>
                        <a:rPr lang="zh-TW" sz="1800" dirty="0">
                          <a:effectLst/>
                        </a:rPr>
                        <a:t>核心活動</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marL="0" marR="0" algn="ctr">
                        <a:lnSpc>
                          <a:spcPct val="107000"/>
                        </a:lnSpc>
                        <a:spcBef>
                          <a:spcPts val="0"/>
                        </a:spcBef>
                        <a:spcAft>
                          <a:spcPts val="0"/>
                        </a:spcAft>
                      </a:pPr>
                      <a:r>
                        <a:rPr lang="zh-TW" sz="1800" dirty="0">
                          <a:effectLst/>
                        </a:rPr>
                        <a:t>核心技能</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88602708"/>
                  </a:ext>
                </a:extLst>
              </a:tr>
              <a:tr h="656441">
                <a:tc>
                  <a:txBody>
                    <a:bodyPr/>
                    <a:lstStyle/>
                    <a:p>
                      <a:pPr marL="0" marR="0" algn="ctr">
                        <a:lnSpc>
                          <a:spcPct val="107000"/>
                        </a:lnSpc>
                        <a:spcBef>
                          <a:spcPts val="0"/>
                        </a:spcBef>
                        <a:spcAft>
                          <a:spcPts val="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776357901"/>
                  </a:ext>
                </a:extLst>
              </a:tr>
              <a:tr h="878529">
                <a:tc>
                  <a:txBody>
                    <a:bodyPr/>
                    <a:lstStyle/>
                    <a:p>
                      <a:pPr marL="0" marR="0" algn="ctr">
                        <a:lnSpc>
                          <a:spcPct val="107000"/>
                        </a:lnSpc>
                        <a:spcBef>
                          <a:spcPts val="0"/>
                        </a:spcBef>
                        <a:spcAft>
                          <a:spcPts val="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320566031"/>
                  </a:ext>
                </a:extLst>
              </a:tr>
              <a:tr h="1100618">
                <a:tc>
                  <a:txBody>
                    <a:bodyPr/>
                    <a:lstStyle/>
                    <a:p>
                      <a:pPr marL="0" marR="0" algn="ctr">
                        <a:lnSpc>
                          <a:spcPct val="107000"/>
                        </a:lnSpc>
                        <a:spcBef>
                          <a:spcPts val="0"/>
                        </a:spcBef>
                        <a:spcAft>
                          <a:spcPts val="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76508682"/>
                  </a:ext>
                </a:extLst>
              </a:tr>
              <a:tr h="656441">
                <a:tc>
                  <a:txBody>
                    <a:bodyPr/>
                    <a:lstStyle/>
                    <a:p>
                      <a:pPr marL="0" marR="0" algn="ctr">
                        <a:lnSpc>
                          <a:spcPct val="107000"/>
                        </a:lnSpc>
                        <a:spcBef>
                          <a:spcPts val="0"/>
                        </a:spcBef>
                        <a:spcAft>
                          <a:spcPts val="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1156246155"/>
                  </a:ext>
                </a:extLst>
              </a:tr>
              <a:tr h="878529">
                <a:tc>
                  <a:txBody>
                    <a:bodyPr/>
                    <a:lstStyle/>
                    <a:p>
                      <a:pPr marL="0" marR="0" algn="ctr">
                        <a:lnSpc>
                          <a:spcPct val="107000"/>
                        </a:lnSpc>
                        <a:spcBef>
                          <a:spcPts val="0"/>
                        </a:spcBef>
                        <a:spcAft>
                          <a:spcPts val="0"/>
                        </a:spcAft>
                      </a:pP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662003202"/>
                  </a:ext>
                </a:extLst>
              </a:tr>
            </a:tbl>
          </a:graphicData>
        </a:graphic>
      </p:graphicFrame>
      <p:sp>
        <p:nvSpPr>
          <p:cNvPr id="2" name="TextBox 1">
            <a:extLst>
              <a:ext uri="{FF2B5EF4-FFF2-40B4-BE49-F238E27FC236}">
                <a16:creationId xmlns:a16="http://schemas.microsoft.com/office/drawing/2014/main" id="{A70526E6-DA57-494D-B7F1-E0BE3DB7E021}"/>
              </a:ext>
            </a:extLst>
          </p:cNvPr>
          <p:cNvSpPr txBox="1"/>
          <p:nvPr/>
        </p:nvSpPr>
        <p:spPr>
          <a:xfrm>
            <a:off x="3224989" y="1568870"/>
            <a:ext cx="2459736" cy="276999"/>
          </a:xfrm>
          <a:prstGeom prst="rect">
            <a:avLst/>
          </a:prstGeom>
          <a:noFill/>
        </p:spPr>
        <p:txBody>
          <a:bodyPr wrap="square" rtlCol="0" anchor="ctr">
            <a:spAutoFit/>
          </a:bodyPr>
          <a:lstStyle/>
          <a:p>
            <a:pPr algn="ctr" defTabSz="685800" fontAlgn="auto">
              <a:spcBef>
                <a:spcPts val="0"/>
              </a:spcBef>
              <a:spcAft>
                <a:spcPts val="0"/>
              </a:spcAft>
            </a:pPr>
            <a:r>
              <a:rPr kumimoji="0" lang="zh-TW" sz="1200" dirty="0">
                <a:solidFill>
                  <a:prstClr val="black"/>
                </a:solidFill>
                <a:latin typeface="Calibri" panose="020F0502020204030204"/>
                <a:ea typeface="+mn-ea"/>
              </a:rPr>
              <a:t>推進人類知識</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CB88FEDC-E297-495C-B58D-A003F56FA3E3}"/>
              </a:ext>
            </a:extLst>
          </p:cNvPr>
          <p:cNvSpPr txBox="1"/>
          <p:nvPr/>
        </p:nvSpPr>
        <p:spPr>
          <a:xfrm>
            <a:off x="5863033" y="1467945"/>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zh-TW" sz="1200" dirty="0">
                <a:solidFill>
                  <a:prstClr val="black"/>
                </a:solidFill>
                <a:latin typeface="Calibri" panose="020F0502020204030204"/>
                <a:ea typeface="+mn-ea"/>
              </a:rPr>
              <a:t>科學方法、數學、基礎軟體工程</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9D841737-2032-4A07-9938-1050A2E70556}"/>
              </a:ext>
            </a:extLst>
          </p:cNvPr>
          <p:cNvSpPr txBox="1"/>
          <p:nvPr/>
        </p:nvSpPr>
        <p:spPr>
          <a:xfrm>
            <a:off x="3244727" y="2350462"/>
            <a:ext cx="2459736" cy="276999"/>
          </a:xfrm>
          <a:prstGeom prst="rect">
            <a:avLst/>
          </a:prstGeom>
          <a:noFill/>
        </p:spPr>
        <p:txBody>
          <a:bodyPr wrap="square" rtlCol="0" anchor="ctr">
            <a:spAutoFit/>
          </a:bodyPr>
          <a:lstStyle/>
          <a:p>
            <a:pPr algn="ctr" defTabSz="685800" fontAlgn="auto">
              <a:spcBef>
                <a:spcPts val="0"/>
              </a:spcBef>
              <a:spcAft>
                <a:spcPts val="0"/>
              </a:spcAft>
            </a:pPr>
            <a:r>
              <a:rPr kumimoji="0" lang="zh-TW" sz="1200" dirty="0">
                <a:solidFill>
                  <a:prstClr val="black"/>
                </a:solidFill>
                <a:latin typeface="Calibri" panose="020F0502020204030204"/>
                <a:ea typeface="+mn-ea"/>
              </a:rPr>
              <a:t>數據故事</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D5E903C9-5BD4-45C0-AE77-7F0201495E3B}"/>
              </a:ext>
            </a:extLst>
          </p:cNvPr>
          <p:cNvSpPr txBox="1"/>
          <p:nvPr/>
        </p:nvSpPr>
        <p:spPr>
          <a:xfrm>
            <a:off x="5863033" y="2249537"/>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zh-TW" sz="1200" dirty="0">
                <a:solidFill>
                  <a:prstClr val="black"/>
                </a:solidFill>
                <a:latin typeface="Calibri" panose="020F0502020204030204"/>
                <a:ea typeface="+mn-ea"/>
              </a:rPr>
              <a:t>統計、數據處理、部分建模、溝通</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81D08A7B-D7EE-4335-A7B8-17225C04F385}"/>
              </a:ext>
            </a:extLst>
          </p:cNvPr>
          <p:cNvSpPr txBox="1"/>
          <p:nvPr/>
        </p:nvSpPr>
        <p:spPr>
          <a:xfrm>
            <a:off x="3244727" y="3317626"/>
            <a:ext cx="2459736" cy="281231"/>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zh-TW" sz="1200" dirty="0">
                <a:solidFill>
                  <a:prstClr val="black"/>
                </a:solidFill>
                <a:latin typeface="Calibri" panose="020F0502020204030204"/>
                <a:ea typeface="+mn-ea"/>
              </a:rPr>
              <a:t>建立預測模型</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B77022F3-5244-4C20-8993-E8B0012D1F35}"/>
              </a:ext>
            </a:extLst>
          </p:cNvPr>
          <p:cNvSpPr txBox="1"/>
          <p:nvPr/>
        </p:nvSpPr>
        <p:spPr>
          <a:xfrm>
            <a:off x="5863033" y="3120007"/>
            <a:ext cx="2459736" cy="676467"/>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zh-TW" sz="1200" dirty="0">
                <a:solidFill>
                  <a:prstClr val="black"/>
                </a:solidFill>
                <a:latin typeface="Calibri" panose="020F0502020204030204"/>
                <a:ea typeface="+mn-ea"/>
              </a:rPr>
              <a:t>機器學習演算法、領域特定特徵工程、建模、基礎編程</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97CBB082-BF4D-4D3E-B1B2-F56EC80AB156}"/>
              </a:ext>
            </a:extLst>
          </p:cNvPr>
          <p:cNvSpPr txBox="1"/>
          <p:nvPr/>
        </p:nvSpPr>
        <p:spPr>
          <a:xfrm>
            <a:off x="3244727" y="4144376"/>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zh-TW" sz="1200" dirty="0">
                <a:solidFill>
                  <a:prstClr val="black"/>
                </a:solidFill>
                <a:latin typeface="Calibri" panose="020F0502020204030204"/>
                <a:ea typeface="+mn-ea"/>
              </a:rPr>
              <a:t>將機器學習融入系統</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16F8B396-9CDB-45D0-8EE9-BF5E30150B9E}"/>
              </a:ext>
            </a:extLst>
          </p:cNvPr>
          <p:cNvSpPr txBox="1"/>
          <p:nvPr/>
        </p:nvSpPr>
        <p:spPr>
          <a:xfrm>
            <a:off x="5863033" y="4144375"/>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zh-TW" sz="1200" dirty="0">
                <a:solidFill>
                  <a:prstClr val="black"/>
                </a:solidFill>
                <a:latin typeface="Calibri" panose="020F0502020204030204"/>
                <a:ea typeface="+mn-ea"/>
              </a:rPr>
              <a:t>軟體工程、機器學習概念、機器學習設計模式</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5DB2FCE8-915D-466E-821C-70CD50899720}"/>
              </a:ext>
            </a:extLst>
          </p:cNvPr>
          <p:cNvSpPr txBox="1"/>
          <p:nvPr/>
        </p:nvSpPr>
        <p:spPr>
          <a:xfrm>
            <a:off x="3244727" y="4851954"/>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zh-TW" sz="1200" dirty="0">
                <a:solidFill>
                  <a:prstClr val="black"/>
                </a:solidFill>
                <a:latin typeface="Calibri" panose="020F0502020204030204"/>
                <a:ea typeface="+mn-ea"/>
              </a:rPr>
              <a:t>設計利用機器學習的解決方案</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2A6C0833-1A4E-4507-803D-5752E4D88CEF}"/>
              </a:ext>
            </a:extLst>
          </p:cNvPr>
          <p:cNvSpPr txBox="1"/>
          <p:nvPr/>
        </p:nvSpPr>
        <p:spPr>
          <a:xfrm>
            <a:off x="5827182" y="4851953"/>
            <a:ext cx="2459736" cy="478849"/>
          </a:xfrm>
          <a:prstGeom prst="rect">
            <a:avLst/>
          </a:prstGeom>
          <a:noFill/>
        </p:spPr>
        <p:txBody>
          <a:bodyPr wrap="square" rtlCol="0" anchor="ctr">
            <a:spAutoFit/>
          </a:bodyPr>
          <a:lstStyle/>
          <a:p>
            <a:pPr algn="ctr" defTabSz="685800" fontAlgn="auto">
              <a:lnSpc>
                <a:spcPct val="107000"/>
              </a:lnSpc>
              <a:spcBef>
                <a:spcPts val="0"/>
              </a:spcBef>
              <a:spcAft>
                <a:spcPts val="0"/>
              </a:spcAft>
            </a:pPr>
            <a:r>
              <a:rPr kumimoji="0" lang="zh-TW" sz="1200" dirty="0">
                <a:solidFill>
                  <a:prstClr val="black"/>
                </a:solidFill>
                <a:latin typeface="Calibri" panose="020F0502020204030204"/>
                <a:ea typeface="+mn-ea"/>
              </a:rPr>
              <a:t>技術專案管理、機器學習設計模式</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FD7D1F6A-2428-4CED-B703-C8DC30F6B1AF}"/>
              </a:ext>
            </a:extLst>
          </p:cNvPr>
          <p:cNvSpPr txBox="1"/>
          <p:nvPr/>
        </p:nvSpPr>
        <p:spPr>
          <a:xfrm>
            <a:off x="8593908" y="1600874"/>
            <a:ext cx="663964" cy="230832"/>
          </a:xfrm>
          <a:prstGeom prst="rect">
            <a:avLst/>
          </a:prstGeom>
          <a:noFill/>
        </p:spPr>
        <p:txBody>
          <a:bodyPr wrap="none" rtlCol="0">
            <a:spAutoFit/>
          </a:bodyPr>
          <a:lstStyle/>
          <a:p>
            <a:pPr defTabSz="685800" fontAlgn="auto">
              <a:spcBef>
                <a:spcPts val="0"/>
              </a:spcBef>
              <a:spcAft>
                <a:spcPts val="0"/>
              </a:spcAft>
            </a:pPr>
            <a:r>
              <a:rPr kumimoji="0" lang="zh-TW" sz="900" dirty="0">
                <a:solidFill>
                  <a:prstClr val="white">
                    <a:lumMod val="50000"/>
                  </a:prstClr>
                </a:solidFill>
                <a:latin typeface="Calibri" panose="020F0502020204030204"/>
                <a:ea typeface="+mn-ea"/>
              </a:rPr>
              <a:t>初期</a:t>
            </a:r>
          </a:p>
        </p:txBody>
      </p:sp>
      <p:sp>
        <p:nvSpPr>
          <p:cNvPr id="23" name="TextBox 22">
            <a:extLst>
              <a:ext uri="{FF2B5EF4-FFF2-40B4-BE49-F238E27FC236}">
                <a16:creationId xmlns:a16="http://schemas.microsoft.com/office/drawing/2014/main" id="{CD5197B4-1D66-4530-9CDE-F843D13BDFCA}"/>
              </a:ext>
            </a:extLst>
          </p:cNvPr>
          <p:cNvSpPr txBox="1"/>
          <p:nvPr/>
        </p:nvSpPr>
        <p:spPr>
          <a:xfrm rot="16200000">
            <a:off x="-248827" y="2969966"/>
            <a:ext cx="1148391" cy="300082"/>
          </a:xfrm>
          <a:prstGeom prst="rect">
            <a:avLst/>
          </a:prstGeom>
          <a:noFill/>
        </p:spPr>
        <p:txBody>
          <a:bodyPr wrap="none" rtlCol="0">
            <a:spAutoFit/>
          </a:bodyPr>
          <a:lstStyle/>
          <a:p>
            <a:pPr defTabSz="685800" fontAlgn="auto">
              <a:spcBef>
                <a:spcPts val="0"/>
              </a:spcBef>
              <a:spcAft>
                <a:spcPts val="0"/>
              </a:spcAft>
            </a:pPr>
            <a:r>
              <a:rPr kumimoji="0" lang="zh-TW" sz="1350" dirty="0">
                <a:solidFill>
                  <a:prstClr val="white">
                    <a:lumMod val="50000"/>
                  </a:prstClr>
                </a:solidFill>
                <a:latin typeface="Calibri" panose="020F0502020204030204"/>
                <a:ea typeface="+mn-ea"/>
              </a:rPr>
              <a:t>專業化</a:t>
            </a:r>
          </a:p>
        </p:txBody>
      </p:sp>
      <p:sp>
        <p:nvSpPr>
          <p:cNvPr id="4" name="Arrow: Right 3">
            <a:extLst>
              <a:ext uri="{FF2B5EF4-FFF2-40B4-BE49-F238E27FC236}">
                <a16:creationId xmlns:a16="http://schemas.microsoft.com/office/drawing/2014/main" id="{73564D88-AEEB-4E85-BE46-7B9A788AC271}"/>
              </a:ext>
            </a:extLst>
          </p:cNvPr>
          <p:cNvSpPr/>
          <p:nvPr/>
        </p:nvSpPr>
        <p:spPr>
          <a:xfrm rot="10800000">
            <a:off x="8472695" y="1690225"/>
            <a:ext cx="132698" cy="34289"/>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en-US" sz="1350">
              <a:solidFill>
                <a:prstClr val="white"/>
              </a:solidFill>
              <a:latin typeface="Calibri" panose="020F0502020204030204"/>
            </a:endParaRPr>
          </a:p>
        </p:txBody>
      </p:sp>
      <p:sp>
        <p:nvSpPr>
          <p:cNvPr id="24" name="Arrow: Right 23">
            <a:extLst>
              <a:ext uri="{FF2B5EF4-FFF2-40B4-BE49-F238E27FC236}">
                <a16:creationId xmlns:a16="http://schemas.microsoft.com/office/drawing/2014/main" id="{94909C6B-B399-4590-9688-A59B20846F1F}"/>
              </a:ext>
            </a:extLst>
          </p:cNvPr>
          <p:cNvSpPr/>
          <p:nvPr/>
        </p:nvSpPr>
        <p:spPr>
          <a:xfrm rot="16200000">
            <a:off x="235483" y="2617317"/>
            <a:ext cx="205885" cy="85114"/>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en-US" sz="1350">
              <a:solidFill>
                <a:prstClr val="white"/>
              </a:solidFill>
              <a:latin typeface="Calibri" panose="020F0502020204030204"/>
            </a:endParaRPr>
          </a:p>
        </p:txBody>
      </p:sp>
      <p:sp>
        <p:nvSpPr>
          <p:cNvPr id="25" name="Arrow: Right 24">
            <a:extLst>
              <a:ext uri="{FF2B5EF4-FFF2-40B4-BE49-F238E27FC236}">
                <a16:creationId xmlns:a16="http://schemas.microsoft.com/office/drawing/2014/main" id="{E282648A-0864-4035-9303-67CF9420A952}"/>
              </a:ext>
            </a:extLst>
          </p:cNvPr>
          <p:cNvSpPr/>
          <p:nvPr/>
        </p:nvSpPr>
        <p:spPr>
          <a:xfrm rot="5400000">
            <a:off x="235483" y="3925379"/>
            <a:ext cx="205885" cy="85114"/>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en-US" sz="1350">
              <a:solidFill>
                <a:prstClr val="white"/>
              </a:solidFill>
              <a:latin typeface="Calibri" panose="020F0502020204030204"/>
            </a:endParaRPr>
          </a:p>
        </p:txBody>
      </p:sp>
      <p:sp>
        <p:nvSpPr>
          <p:cNvPr id="26" name="TextBox 25">
            <a:extLst>
              <a:ext uri="{FF2B5EF4-FFF2-40B4-BE49-F238E27FC236}">
                <a16:creationId xmlns:a16="http://schemas.microsoft.com/office/drawing/2014/main" id="{1D94CD15-ED2C-46F8-849D-A4E08EDA3435}"/>
              </a:ext>
            </a:extLst>
          </p:cNvPr>
          <p:cNvSpPr txBox="1"/>
          <p:nvPr/>
        </p:nvSpPr>
        <p:spPr>
          <a:xfrm>
            <a:off x="539553" y="1568870"/>
            <a:ext cx="2622378" cy="276999"/>
          </a:xfrm>
          <a:prstGeom prst="rect">
            <a:avLst/>
          </a:prstGeom>
          <a:noFill/>
        </p:spPr>
        <p:txBody>
          <a:bodyPr wrap="square" rtlCol="0" anchor="ctr">
            <a:spAutoFit/>
          </a:bodyPr>
          <a:lstStyle/>
          <a:p>
            <a:pPr algn="ctr" defTabSz="685800" fontAlgn="auto">
              <a:spcBef>
                <a:spcPts val="0"/>
              </a:spcBef>
              <a:spcAft>
                <a:spcPts val="0"/>
              </a:spcAft>
            </a:pPr>
            <a:r>
              <a:rPr kumimoji="0" lang="zh-TW" sz="1200" dirty="0">
                <a:solidFill>
                  <a:prstClr val="black"/>
                </a:solidFill>
                <a:latin typeface="Calibri" panose="020F0502020204030204"/>
                <a:ea typeface="+mn-ea"/>
              </a:rPr>
              <a:t>研究員</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FBC608F8-CD84-4067-B9E7-28923B0A6D3B}"/>
              </a:ext>
            </a:extLst>
          </p:cNvPr>
          <p:cNvSpPr txBox="1"/>
          <p:nvPr/>
        </p:nvSpPr>
        <p:spPr>
          <a:xfrm>
            <a:off x="541703" y="2350461"/>
            <a:ext cx="2622378" cy="276999"/>
          </a:xfrm>
          <a:prstGeom prst="rect">
            <a:avLst/>
          </a:prstGeom>
          <a:noFill/>
        </p:spPr>
        <p:txBody>
          <a:bodyPr wrap="square" rtlCol="0" anchor="ctr">
            <a:spAutoFit/>
          </a:bodyPr>
          <a:lstStyle/>
          <a:p>
            <a:pPr algn="ctr" defTabSz="685800" fontAlgn="auto">
              <a:spcBef>
                <a:spcPts val="0"/>
              </a:spcBef>
              <a:spcAft>
                <a:spcPts val="0"/>
              </a:spcAft>
            </a:pPr>
            <a:r>
              <a:rPr kumimoji="0" lang="zh-TW" sz="1200" dirty="0">
                <a:solidFill>
                  <a:prstClr val="black"/>
                </a:solidFill>
                <a:latin typeface="Calibri" panose="020F0502020204030204"/>
                <a:ea typeface="+mn-ea"/>
              </a:rPr>
              <a:t>數據科學家</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BAF10F00-539B-40C6-84D7-0D0314E2003A}"/>
              </a:ext>
            </a:extLst>
          </p:cNvPr>
          <p:cNvSpPr txBox="1"/>
          <p:nvPr/>
        </p:nvSpPr>
        <p:spPr>
          <a:xfrm>
            <a:off x="535481" y="3321809"/>
            <a:ext cx="2622378" cy="276999"/>
          </a:xfrm>
          <a:prstGeom prst="rect">
            <a:avLst/>
          </a:prstGeom>
          <a:noFill/>
        </p:spPr>
        <p:txBody>
          <a:bodyPr wrap="square" rtlCol="0" anchor="ctr">
            <a:spAutoFit/>
          </a:bodyPr>
          <a:lstStyle/>
          <a:p>
            <a:pPr algn="ctr" defTabSz="685800" fontAlgn="auto">
              <a:spcBef>
                <a:spcPts val="0"/>
              </a:spcBef>
              <a:spcAft>
                <a:spcPts val="0"/>
              </a:spcAft>
            </a:pPr>
            <a:r>
              <a:rPr kumimoji="0" lang="zh-TW" sz="1200" dirty="0">
                <a:solidFill>
                  <a:prstClr val="black"/>
                </a:solidFill>
                <a:latin typeface="Calibri" panose="020F0502020204030204"/>
                <a:ea typeface="+mn-ea"/>
              </a:rPr>
              <a:t>應用（機器學習）科學家（建模師）</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98DC00B2-9ED2-4554-B39C-534DF94340D0}"/>
              </a:ext>
            </a:extLst>
          </p:cNvPr>
          <p:cNvSpPr txBox="1"/>
          <p:nvPr/>
        </p:nvSpPr>
        <p:spPr>
          <a:xfrm>
            <a:off x="540290" y="4242523"/>
            <a:ext cx="2622378" cy="276999"/>
          </a:xfrm>
          <a:prstGeom prst="rect">
            <a:avLst/>
          </a:prstGeom>
          <a:noFill/>
        </p:spPr>
        <p:txBody>
          <a:bodyPr wrap="square" rtlCol="0" anchor="ctr">
            <a:spAutoFit/>
          </a:bodyPr>
          <a:lstStyle/>
          <a:p>
            <a:pPr algn="ctr" defTabSz="685800" fontAlgn="auto">
              <a:spcBef>
                <a:spcPts val="0"/>
              </a:spcBef>
              <a:spcAft>
                <a:spcPts val="0"/>
              </a:spcAft>
            </a:pPr>
            <a:r>
              <a:rPr kumimoji="0" lang="zh-TW" sz="1200" dirty="0">
                <a:solidFill>
                  <a:prstClr val="black"/>
                </a:solidFill>
                <a:latin typeface="Calibri" panose="020F0502020204030204"/>
                <a:ea typeface="+mn-ea"/>
              </a:rPr>
              <a:t>機器學習工程師</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D87E0B0C-9D2A-4B13-B059-E00E06A22716}"/>
              </a:ext>
            </a:extLst>
          </p:cNvPr>
          <p:cNvSpPr txBox="1"/>
          <p:nvPr/>
        </p:nvSpPr>
        <p:spPr>
          <a:xfrm>
            <a:off x="539552" y="4954490"/>
            <a:ext cx="2622378" cy="276999"/>
          </a:xfrm>
          <a:prstGeom prst="rect">
            <a:avLst/>
          </a:prstGeom>
          <a:noFill/>
        </p:spPr>
        <p:txBody>
          <a:bodyPr wrap="square" rtlCol="0" anchor="ctr">
            <a:spAutoFit/>
          </a:bodyPr>
          <a:lstStyle/>
          <a:p>
            <a:pPr algn="ctr" defTabSz="685800" fontAlgn="auto">
              <a:spcBef>
                <a:spcPts val="0"/>
              </a:spcBef>
              <a:spcAft>
                <a:spcPts val="0"/>
              </a:spcAft>
            </a:pPr>
            <a:r>
              <a:rPr kumimoji="0" lang="zh-TW" sz="1200" dirty="0">
                <a:solidFill>
                  <a:prstClr val="black"/>
                </a:solidFill>
                <a:latin typeface="Calibri" panose="020F0502020204030204"/>
                <a:ea typeface="+mn-ea"/>
              </a:rPr>
              <a:t>機器學習專案經理</a:t>
            </a:r>
            <a:endParaRPr kumimoji="0"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44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p:bldP spid="18" grpId="0"/>
      <p:bldP spid="19" grpId="0"/>
      <p:bldP spid="20" grpId="0"/>
      <p:bldP spid="21" grpId="0"/>
      <p:bldP spid="22" grpId="0"/>
      <p:bldP spid="3" grpId="0"/>
      <p:bldP spid="23" grpId="0"/>
      <p:bldP spid="4" grpId="0" animBg="1"/>
      <p:bldP spid="24" grpId="0" animBg="1"/>
      <p:bldP spid="25" grpId="0" animBg="1"/>
      <p:bldP spid="27" grpId="0"/>
      <p:bldP spid="28"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F21F-6BF4-4F05-BA6E-CE7B1845A8D4}"/>
              </a:ext>
            </a:extLst>
          </p:cNvPr>
          <p:cNvSpPr>
            <a:spLocks noGrp="1"/>
          </p:cNvSpPr>
          <p:nvPr>
            <p:ph type="title"/>
          </p:nvPr>
        </p:nvSpPr>
        <p:spPr>
          <a:xfrm>
            <a:off x="628650" y="1131094"/>
            <a:ext cx="7886700" cy="498767"/>
          </a:xfrm>
        </p:spPr>
        <p:txBody>
          <a:bodyPr>
            <a:normAutofit fontScale="90000"/>
          </a:bodyPr>
          <a:lstStyle/>
          <a:p>
            <a:r>
              <a:rPr lang="en-US" dirty="0"/>
              <a:t>Summary</a:t>
            </a:r>
          </a:p>
        </p:txBody>
      </p:sp>
      <p:sp>
        <p:nvSpPr>
          <p:cNvPr id="3" name="Content Placeholder 2">
            <a:extLst>
              <a:ext uri="{FF2B5EF4-FFF2-40B4-BE49-F238E27FC236}">
                <a16:creationId xmlns:a16="http://schemas.microsoft.com/office/drawing/2014/main" id="{E2FE33E5-E244-4DC9-B856-ADA83E5C78DC}"/>
              </a:ext>
            </a:extLst>
          </p:cNvPr>
          <p:cNvSpPr>
            <a:spLocks noGrp="1"/>
          </p:cNvSpPr>
          <p:nvPr>
            <p:ph sz="half" idx="1"/>
          </p:nvPr>
        </p:nvSpPr>
        <p:spPr>
          <a:xfrm>
            <a:off x="628650" y="1922633"/>
            <a:ext cx="3886200" cy="3263504"/>
          </a:xfrm>
        </p:spPr>
        <p:txBody>
          <a:bodyPr>
            <a:normAutofit/>
          </a:bodyPr>
          <a:lstStyle/>
          <a:p>
            <a:r>
              <a:rPr lang="en-US" dirty="0"/>
              <a:t>Reasons for ML</a:t>
            </a:r>
          </a:p>
          <a:p>
            <a:pPr lvl="1"/>
            <a:r>
              <a:rPr lang="en-US" dirty="0"/>
              <a:t>Big problems</a:t>
            </a:r>
          </a:p>
          <a:p>
            <a:pPr lvl="1"/>
            <a:r>
              <a:rPr lang="en-US" dirty="0"/>
              <a:t>Open-ended problems</a:t>
            </a:r>
          </a:p>
          <a:p>
            <a:pPr lvl="1"/>
            <a:r>
              <a:rPr lang="en-US" dirty="0"/>
              <a:t>Time-changing problems</a:t>
            </a:r>
          </a:p>
          <a:p>
            <a:pPr lvl="1"/>
            <a:r>
              <a:rPr lang="en-US" dirty="0"/>
              <a:t>Hard problems</a:t>
            </a:r>
          </a:p>
          <a:p>
            <a:pPr lvl="1"/>
            <a:endParaRPr lang="en-US" dirty="0"/>
          </a:p>
          <a:p>
            <a:r>
              <a:rPr lang="en-US" dirty="0"/>
              <a:t>Types of Learning</a:t>
            </a:r>
          </a:p>
          <a:p>
            <a:pPr lvl="1"/>
            <a:r>
              <a:rPr lang="en-US" dirty="0"/>
              <a:t>Supervised, unsupervised, semi-supervised, reinforcement learning</a:t>
            </a:r>
          </a:p>
          <a:p>
            <a:endParaRPr lang="en-US"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4A4D721-3244-4B34-8E08-18E0ADCE82A8}"/>
                  </a:ext>
                </a:extLst>
              </p:cNvPr>
              <p:cNvSpPr>
                <a:spLocks noGrp="1"/>
              </p:cNvSpPr>
              <p:nvPr>
                <p:ph sz="half" idx="2"/>
              </p:nvPr>
            </p:nvSpPr>
            <p:spPr>
              <a:xfrm>
                <a:off x="4629150" y="1922633"/>
                <a:ext cx="4043182" cy="3263504"/>
              </a:xfrm>
            </p:spPr>
            <p:txBody>
              <a:bodyPr>
                <a:normAutofit/>
              </a:bodyPr>
              <a:lstStyle/>
              <a:p>
                <a:r>
                  <a:rPr lang="en-US" dirty="0"/>
                  <a:t>Supervised Learning</a:t>
                </a:r>
              </a:p>
              <a:p>
                <a:pPr lvl="1"/>
                <a:r>
                  <a:rPr lang="en-US" dirty="0"/>
                  <a:t>Training data</a:t>
                </a:r>
                <a14:m>
                  <m:oMath xmlns:m="http://schemas.openxmlformats.org/officeDocument/2006/math">
                    <m:r>
                      <a:rPr lang="en-US" i="1">
                        <a:latin typeface="Cambria Math" panose="02040503050406030204" pitchFamily="18" charset="0"/>
                      </a:rPr>
                      <m:t>&lt;</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&gt;</m:t>
                    </m:r>
                  </m:oMath>
                </a14:m>
                <a:endParaRPr lang="en-US" dirty="0"/>
              </a:p>
              <a:p>
                <a:pPr lvl="1"/>
                <a:r>
                  <a:rPr lang="en-US" dirty="0"/>
                  <a:t>Goal to learn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 that matches training data</a:t>
                </a:r>
              </a:p>
              <a:p>
                <a:pPr marL="0" indent="0">
                  <a:buNone/>
                </a:pPr>
                <a:br>
                  <a:rPr lang="en-US" dirty="0"/>
                </a:br>
                <a:endParaRPr lang="en-US" dirty="0"/>
              </a:p>
              <a:p>
                <a:r>
                  <a:rPr lang="en-US" dirty="0"/>
                  <a:t>Components of ML algorithm</a:t>
                </a:r>
              </a:p>
              <a:p>
                <a:pPr lvl="1"/>
                <a:r>
                  <a:rPr lang="en-US" dirty="0"/>
                  <a:t>Model Structure</a:t>
                </a:r>
              </a:p>
              <a:p>
                <a:pPr lvl="1"/>
                <a:r>
                  <a:rPr lang="en-US" dirty="0"/>
                  <a:t>Loss Function</a:t>
                </a:r>
              </a:p>
              <a:p>
                <a:pPr lvl="1"/>
                <a:r>
                  <a:rPr lang="en-US" dirty="0"/>
                  <a:t>Optimization</a:t>
                </a:r>
              </a:p>
            </p:txBody>
          </p:sp>
        </mc:Choice>
        <mc:Fallback>
          <p:sp>
            <p:nvSpPr>
              <p:cNvPr id="4" name="Content Placeholder 3">
                <a:extLst>
                  <a:ext uri="{FF2B5EF4-FFF2-40B4-BE49-F238E27FC236}">
                    <a16:creationId xmlns:a16="http://schemas.microsoft.com/office/drawing/2014/main" id="{04A4D721-3244-4B34-8E08-18E0ADCE82A8}"/>
                  </a:ext>
                </a:extLst>
              </p:cNvPr>
              <p:cNvSpPr>
                <a:spLocks noGrp="1" noRot="1" noChangeAspect="1" noMove="1" noResize="1" noEditPoints="1" noAdjustHandles="1" noChangeArrowheads="1" noChangeShapeType="1" noTextEdit="1"/>
              </p:cNvSpPr>
              <p:nvPr>
                <p:ph sz="half" idx="2"/>
              </p:nvPr>
            </p:nvSpPr>
            <p:spPr>
              <a:xfrm>
                <a:off x="4629150" y="1922633"/>
                <a:ext cx="4043182" cy="3263504"/>
              </a:xfrm>
              <a:blipFill>
                <a:blip r:embed="rId2"/>
                <a:stretch>
                  <a:fillRect l="-1506" t="-2052" b="-373"/>
                </a:stretch>
              </a:blipFill>
            </p:spPr>
            <p:txBody>
              <a:bodyPr/>
              <a:lstStyle/>
              <a:p>
                <a:r>
                  <a:rPr lang="zh-TW" altLang="en-US">
                    <a:noFill/>
                  </a:rPr>
                  <a:t> </a:t>
                </a:r>
              </a:p>
            </p:txBody>
          </p:sp>
        </mc:Fallback>
      </mc:AlternateContent>
      <p:sp>
        <p:nvSpPr>
          <p:cNvPr id="5" name="TextBox 4">
            <a:extLst>
              <a:ext uri="{FF2B5EF4-FFF2-40B4-BE49-F238E27FC236}">
                <a16:creationId xmlns:a16="http://schemas.microsoft.com/office/drawing/2014/main" id="{496FC819-1BF5-4C01-9F1D-1371858C3B6C}"/>
              </a:ext>
            </a:extLst>
          </p:cNvPr>
          <p:cNvSpPr txBox="1"/>
          <p:nvPr/>
        </p:nvSpPr>
        <p:spPr>
          <a:xfrm>
            <a:off x="2088392" y="5410834"/>
            <a:ext cx="4961358" cy="300082"/>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Exciting time for ML – many challenges &amp; many ways to get involved</a:t>
            </a:r>
          </a:p>
        </p:txBody>
      </p:sp>
    </p:spTree>
    <p:extLst>
      <p:ext uri="{BB962C8B-B14F-4D97-AF65-F5344CB8AC3E}">
        <p14:creationId xmlns:p14="http://schemas.microsoft.com/office/powerpoint/2010/main" val="3433655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5536" y="3959"/>
            <a:ext cx="7886700" cy="1325563"/>
          </a:xfrm>
        </p:spPr>
        <p:txBody>
          <a:bodyPr>
            <a:normAutofit/>
          </a:bodyPr>
          <a:lstStyle/>
          <a:p>
            <a:r>
              <a:rPr lang="zh-TW" altLang="en-US">
                <a:ea typeface="微軟正黑體" panose="020B0604030504040204" pitchFamily="34" charset="-120"/>
              </a:rPr>
              <a:t>機器學習的二大任務</a:t>
            </a:r>
            <a:r>
              <a:rPr lang="en-US" altLang="zh-TW">
                <a:ea typeface="微軟正黑體" panose="020B0604030504040204" pitchFamily="34" charset="-120"/>
              </a:rPr>
              <a:t>:</a:t>
            </a:r>
            <a:endParaRPr lang="zh-TW" altLang="en-US" dirty="0">
              <a:ea typeface="微軟正黑體" panose="020B0604030504040204" pitchFamily="34" charset="-120"/>
            </a:endParaRPr>
          </a:p>
        </p:txBody>
      </p:sp>
      <p:sp>
        <p:nvSpPr>
          <p:cNvPr id="31" name="文字方塊 30"/>
          <p:cNvSpPr txBox="1"/>
          <p:nvPr/>
        </p:nvSpPr>
        <p:spPr>
          <a:xfrm>
            <a:off x="628650" y="1811595"/>
            <a:ext cx="78060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ea typeface="微軟正黑體" panose="020B0604030504040204" pitchFamily="34" charset="-120"/>
                <a:cs typeface="+mn-cs"/>
              </a:rPr>
              <a:t>Regression</a:t>
            </a:r>
            <a:r>
              <a:rPr kumimoji="0" lang="en-US" altLang="zh-TW" sz="2400" b="1" i="0" u="none" strike="noStrike" kern="1200" cap="none" spc="0" normalizeH="0" baseline="0" noProof="0" dirty="0">
                <a:ln>
                  <a:noFill/>
                </a:ln>
                <a:solidFill>
                  <a:prstClr val="black"/>
                </a:solidFill>
                <a:effectLst/>
                <a:uLnTx/>
                <a:uFillTx/>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ea typeface="微軟正黑體" panose="020B0604030504040204" pitchFamily="34" charset="-120"/>
                <a:cs typeface="+mn-cs"/>
              </a:rPr>
              <a:t>The function</a:t>
            </a:r>
            <a:r>
              <a:rPr kumimoji="0" lang="zh-TW" altLang="en-US" sz="2400" b="0" i="0" u="none" strike="noStrike" kern="1200" cap="none" spc="0" normalizeH="0" baseline="0" noProof="0" dirty="0">
                <a:ln>
                  <a:noFill/>
                </a:ln>
                <a:solidFill>
                  <a:prstClr val="black"/>
                </a:solidFill>
                <a:effectLst/>
                <a:uLnTx/>
                <a:uFillTx/>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ea typeface="微軟正黑體" panose="020B0604030504040204" pitchFamily="34" charset="-120"/>
                <a:cs typeface="+mn-cs"/>
              </a:rPr>
              <a:t>outputs a scalar. </a:t>
            </a:r>
            <a:endParaRPr kumimoji="0" lang="zh-TW" altLang="en-US" sz="2400" b="0" i="0" u="none" strike="noStrike" kern="1200" cap="none" spc="0" normalizeH="0" baseline="0" noProof="0" dirty="0">
              <a:ln>
                <a:noFill/>
              </a:ln>
              <a:solidFill>
                <a:prstClr val="black"/>
              </a:solidFill>
              <a:effectLst/>
              <a:uLnTx/>
              <a:uFillTx/>
              <a:ea typeface="新細明體" panose="02020500000000000000" pitchFamily="18" charset="-120"/>
              <a:cs typeface="+mn-cs"/>
            </a:endParaRPr>
          </a:p>
        </p:txBody>
      </p:sp>
      <p:sp>
        <p:nvSpPr>
          <p:cNvPr id="16" name="文字方塊 15"/>
          <p:cNvSpPr txBox="1"/>
          <p:nvPr/>
        </p:nvSpPr>
        <p:spPr>
          <a:xfrm>
            <a:off x="1375687" y="2525578"/>
            <a:ext cx="1360389"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Predict</a:t>
            </a:r>
            <a: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PM2.5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4" name="群組 3">
            <a:extLst>
              <a:ext uri="{FF2B5EF4-FFF2-40B4-BE49-F238E27FC236}">
                <a16:creationId xmlns:a16="http://schemas.microsoft.com/office/drawing/2014/main" id="{58F50390-5CA7-4935-96FC-14CB5FC75752}"/>
              </a:ext>
            </a:extLst>
          </p:cNvPr>
          <p:cNvGrpSpPr/>
          <p:nvPr/>
        </p:nvGrpSpPr>
        <p:grpSpPr>
          <a:xfrm>
            <a:off x="2504819" y="2450187"/>
            <a:ext cx="6257628" cy="1287579"/>
            <a:chOff x="1452800" y="2847867"/>
            <a:chExt cx="6257628" cy="1287579"/>
          </a:xfrm>
        </p:grpSpPr>
        <p:sp>
          <p:nvSpPr>
            <p:cNvPr id="65" name="矩形 64"/>
            <p:cNvSpPr/>
            <p:nvPr/>
          </p:nvSpPr>
          <p:spPr>
            <a:xfrm>
              <a:off x="4139027" y="2912487"/>
              <a:ext cx="865946" cy="892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69" name="文字方塊 68"/>
            <p:cNvSpPr txBox="1"/>
            <p:nvPr/>
          </p:nvSpPr>
          <p:spPr>
            <a:xfrm>
              <a:off x="5674503" y="3071303"/>
              <a:ext cx="20359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PM2.5 of tomorrow </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70" name="直線單箭頭接點 69"/>
            <p:cNvCxnSpPr/>
            <p:nvPr/>
          </p:nvCxnSpPr>
          <p:spPr>
            <a:xfrm>
              <a:off x="3488726" y="3023688"/>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endCxn id="65" idx="1"/>
            </p:cNvCxnSpPr>
            <p:nvPr/>
          </p:nvCxnSpPr>
          <p:spPr>
            <a:xfrm flipV="1">
              <a:off x="3488726" y="3358535"/>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020983" y="3379142"/>
              <a:ext cx="6375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p:nvPr/>
          </p:nvCxnSpPr>
          <p:spPr>
            <a:xfrm flipV="1">
              <a:off x="3488726" y="3698695"/>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C212AAC8-35CD-4716-A860-36E862493F9C}"/>
                </a:ext>
              </a:extLst>
            </p:cNvPr>
            <p:cNvSpPr txBox="1"/>
            <p:nvPr/>
          </p:nvSpPr>
          <p:spPr>
            <a:xfrm>
              <a:off x="1452801" y="2847867"/>
              <a:ext cx="2035925"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PM2.5 today</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0" name="文字方塊 29">
              <a:extLst>
                <a:ext uri="{FF2B5EF4-FFF2-40B4-BE49-F238E27FC236}">
                  <a16:creationId xmlns:a16="http://schemas.microsoft.com/office/drawing/2014/main" id="{3E233575-CBF8-4F6B-B288-D0D812BECB61}"/>
                </a:ext>
              </a:extLst>
            </p:cNvPr>
            <p:cNvSpPr txBox="1"/>
            <p:nvPr/>
          </p:nvSpPr>
          <p:spPr>
            <a:xfrm>
              <a:off x="1452800" y="3173868"/>
              <a:ext cx="2035925"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temperature</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32" name="文字方塊 31">
              <a:extLst>
                <a:ext uri="{FF2B5EF4-FFF2-40B4-BE49-F238E27FC236}">
                  <a16:creationId xmlns:a16="http://schemas.microsoft.com/office/drawing/2014/main" id="{2D1C210B-3F7B-4BFC-8555-A2151C1999CA}"/>
                </a:ext>
              </a:extLst>
            </p:cNvPr>
            <p:cNvSpPr txBox="1"/>
            <p:nvPr/>
          </p:nvSpPr>
          <p:spPr>
            <a:xfrm>
              <a:off x="1675357" y="3489115"/>
              <a:ext cx="1825789"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Concentration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of O</a:t>
              </a:r>
              <a:r>
                <a:rPr kumimoji="0" lang="en-US" altLang="zh-TW" sz="18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endParaRPr kumimoji="0" lang="zh-TW" altLang="en-US" sz="1800" b="0" i="0" u="none" strike="noStrike" kern="1200" cap="none" spc="0" normalizeH="0" baseline="-25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26" name="矩形 25">
            <a:extLst>
              <a:ext uri="{FF2B5EF4-FFF2-40B4-BE49-F238E27FC236}">
                <a16:creationId xmlns:a16="http://schemas.microsoft.com/office/drawing/2014/main" id="{CB315684-1BCD-4439-8BC6-96CF4D0FB8F3}"/>
              </a:ext>
            </a:extLst>
          </p:cNvPr>
          <p:cNvSpPr/>
          <p:nvPr/>
        </p:nvSpPr>
        <p:spPr>
          <a:xfrm>
            <a:off x="1477100" y="5033887"/>
            <a:ext cx="115756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Spam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filtering</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5" name="群組 4">
            <a:extLst>
              <a:ext uri="{FF2B5EF4-FFF2-40B4-BE49-F238E27FC236}">
                <a16:creationId xmlns:a16="http://schemas.microsoft.com/office/drawing/2014/main" id="{3474A2F4-9603-4635-8944-F332FEB727B3}"/>
              </a:ext>
            </a:extLst>
          </p:cNvPr>
          <p:cNvGrpSpPr/>
          <p:nvPr/>
        </p:nvGrpSpPr>
        <p:grpSpPr>
          <a:xfrm>
            <a:off x="3015995" y="4762913"/>
            <a:ext cx="5204539" cy="1784273"/>
            <a:chOff x="3125390" y="4771108"/>
            <a:chExt cx="5204539" cy="1784273"/>
          </a:xfrm>
        </p:grpSpPr>
        <p:pic>
          <p:nvPicPr>
            <p:cNvPr id="27" name="Picture 2" descr="http://www.ceu.org.tw/images/CEU_knowledge21065_1.jpg">
              <a:extLst>
                <a:ext uri="{FF2B5EF4-FFF2-40B4-BE49-F238E27FC236}">
                  <a16:creationId xmlns:a16="http://schemas.microsoft.com/office/drawing/2014/main" id="{D4372DB9-5624-4B07-B615-343DCD0E5D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5390" y="4771108"/>
              <a:ext cx="1784273" cy="1784273"/>
            </a:xfrm>
            <a:prstGeom prst="rect">
              <a:avLst/>
            </a:prstGeom>
            <a:noFill/>
            <a:extLst>
              <a:ext uri="{909E8E84-426E-40DD-AFC4-6F175D3DCCD1}">
                <a14:hiddenFill xmlns:a14="http://schemas.microsoft.com/office/drawing/2010/main">
                  <a:solidFill>
                    <a:srgbClr val="FFFFFF"/>
                  </a:solidFill>
                </a14:hiddenFill>
              </a:ext>
            </a:extLst>
          </p:spPr>
        </p:pic>
        <p:sp>
          <p:nvSpPr>
            <p:cNvPr id="28" name="向右箭號 14">
              <a:extLst>
                <a:ext uri="{FF2B5EF4-FFF2-40B4-BE49-F238E27FC236}">
                  <a16:creationId xmlns:a16="http://schemas.microsoft.com/office/drawing/2014/main" id="{97F0A142-F2F3-4683-AC8F-191FEB760C9D}"/>
                </a:ext>
              </a:extLst>
            </p:cNvPr>
            <p:cNvSpPr/>
            <p:nvPr/>
          </p:nvSpPr>
          <p:spPr>
            <a:xfrm>
              <a:off x="6461038" y="5307261"/>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3" name="文字方塊 42">
              <a:extLst>
                <a:ext uri="{FF2B5EF4-FFF2-40B4-BE49-F238E27FC236}">
                  <a16:creationId xmlns:a16="http://schemas.microsoft.com/office/drawing/2014/main" id="{E42E5374-D563-4948-B77F-151F6EE49473}"/>
                </a:ext>
              </a:extLst>
            </p:cNvPr>
            <p:cNvSpPr txBox="1"/>
            <p:nvPr/>
          </p:nvSpPr>
          <p:spPr>
            <a:xfrm>
              <a:off x="6884119" y="5322133"/>
              <a:ext cx="144581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Yes</a:t>
              </a: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No</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4" name="向右箭號 27">
              <a:extLst>
                <a:ext uri="{FF2B5EF4-FFF2-40B4-BE49-F238E27FC236}">
                  <a16:creationId xmlns:a16="http://schemas.microsoft.com/office/drawing/2014/main" id="{CA84B74C-AA45-4841-8B09-9DE3D475FE7B}"/>
                </a:ext>
              </a:extLst>
            </p:cNvPr>
            <p:cNvSpPr/>
            <p:nvPr/>
          </p:nvSpPr>
          <p:spPr>
            <a:xfrm>
              <a:off x="4677794" y="5295425"/>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5" name="矩形 44">
              <a:extLst>
                <a:ext uri="{FF2B5EF4-FFF2-40B4-BE49-F238E27FC236}">
                  <a16:creationId xmlns:a16="http://schemas.microsoft.com/office/drawing/2014/main" id="{A6674D53-AB2D-4AB2-9B43-B34D85182727}"/>
                </a:ext>
              </a:extLst>
            </p:cNvPr>
            <p:cNvSpPr/>
            <p:nvPr/>
          </p:nvSpPr>
          <p:spPr>
            <a:xfrm>
              <a:off x="5178331" y="5129231"/>
              <a:ext cx="1209593" cy="9283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f</a:t>
              </a:r>
              <a:endParaRPr kumimoji="0" lang="zh-TW" altLang="en-US"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46" name="文字方塊 45">
            <a:extLst>
              <a:ext uri="{FF2B5EF4-FFF2-40B4-BE49-F238E27FC236}">
                <a16:creationId xmlns:a16="http://schemas.microsoft.com/office/drawing/2014/main" id="{C4001266-EB75-41B2-B295-5526E71A6195}"/>
              </a:ext>
            </a:extLst>
          </p:cNvPr>
          <p:cNvSpPr txBox="1"/>
          <p:nvPr/>
        </p:nvSpPr>
        <p:spPr>
          <a:xfrm>
            <a:off x="628650" y="3861211"/>
            <a:ext cx="75918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cs typeface="+mn-cs"/>
              </a:rPr>
              <a:t>Classification</a:t>
            </a:r>
            <a:r>
              <a:rPr kumimoji="0" lang="en-US" altLang="zh-TW" sz="2400" b="1" i="0" u="none" strike="noStrike" kern="1200" cap="none" spc="0" normalizeH="0" baseline="0" noProof="0" dirty="0">
                <a:ln>
                  <a:noFill/>
                </a:ln>
                <a:solidFill>
                  <a:prstClr val="black"/>
                </a:solidFill>
                <a:effectLst/>
                <a:uLnTx/>
                <a:uFillTx/>
                <a:cs typeface="+mn-cs"/>
              </a:rPr>
              <a:t>:</a:t>
            </a:r>
            <a:r>
              <a:rPr kumimoji="0" lang="zh-TW" altLang="en-US" sz="2400" b="1" i="0" u="none" strike="noStrike" kern="1200" cap="none" spc="0" normalizeH="0" baseline="0" noProof="0" dirty="0">
                <a:ln>
                  <a:noFill/>
                </a:ln>
                <a:solidFill>
                  <a:prstClr val="black"/>
                </a:solidFill>
                <a:effectLst/>
                <a:uLnTx/>
                <a:uFillTx/>
                <a:cs typeface="+mn-cs"/>
              </a:rPr>
              <a:t> </a:t>
            </a:r>
            <a:r>
              <a:rPr kumimoji="0" lang="en-US" altLang="zh-TW" sz="2400" b="0" i="0" u="none" strike="noStrike" kern="1200" cap="none" spc="0" normalizeH="0" baseline="0" noProof="0" dirty="0">
                <a:ln>
                  <a:noFill/>
                </a:ln>
                <a:solidFill>
                  <a:prstClr val="black"/>
                </a:solidFill>
                <a:effectLst/>
                <a:uLnTx/>
                <a:uFillTx/>
                <a:cs typeface="+mn-cs"/>
              </a:rPr>
              <a:t>Given options (</a:t>
            </a:r>
            <a:r>
              <a:rPr kumimoji="0" lang="en-US" altLang="zh-TW" sz="2400" b="1" i="0" u="none" strike="noStrike" kern="1200" cap="none" spc="0" normalizeH="0" baseline="0" noProof="0" dirty="0">
                <a:ln>
                  <a:noFill/>
                </a:ln>
                <a:solidFill>
                  <a:prstClr val="black"/>
                </a:solidFill>
                <a:effectLst/>
                <a:uLnTx/>
                <a:uFillTx/>
                <a:cs typeface="+mn-cs"/>
              </a:rPr>
              <a:t>classes</a:t>
            </a:r>
            <a:r>
              <a:rPr kumimoji="0" lang="en-US" altLang="zh-TW" sz="2400" b="0" i="0" u="none" strike="noStrike" kern="1200" cap="none" spc="0" normalizeH="0" baseline="0" noProof="0" dirty="0">
                <a:ln>
                  <a:noFill/>
                </a:ln>
                <a:solidFill>
                  <a:prstClr val="black"/>
                </a:solidFill>
                <a:effectLst/>
                <a:uLnTx/>
                <a:uFillTx/>
                <a:cs typeface="+mn-cs"/>
              </a:rPr>
              <a:t>), the function</a:t>
            </a:r>
            <a:r>
              <a:rPr kumimoji="0" lang="en-US" altLang="zh-TW" sz="2400" b="0" i="0" u="none" strike="noStrike" kern="1200" cap="none" spc="0" normalizeH="0" noProof="0" dirty="0">
                <a:ln>
                  <a:noFill/>
                </a:ln>
                <a:solidFill>
                  <a:prstClr val="black"/>
                </a:solidFill>
                <a:effectLst/>
                <a:uLnTx/>
                <a:uFillTx/>
                <a:cs typeface="+mn-cs"/>
              </a:rPr>
              <a:t> outputs</a:t>
            </a:r>
            <a:r>
              <a:rPr kumimoji="0" lang="en-US" altLang="zh-TW" sz="2400" b="0" i="0" u="none" strike="noStrike" kern="1200" cap="none" spc="0" normalizeH="0" baseline="0" noProof="0" dirty="0">
                <a:ln>
                  <a:noFill/>
                </a:ln>
                <a:solidFill>
                  <a:prstClr val="black"/>
                </a:solidFill>
                <a:effectLst/>
                <a:uLnTx/>
                <a:uFillTx/>
                <a:cs typeface="+mn-cs"/>
              </a:rPr>
              <a:t> the correct one.</a:t>
            </a:r>
          </a:p>
        </p:txBody>
      </p:sp>
    </p:spTree>
    <p:extLst>
      <p:ext uri="{BB962C8B-B14F-4D97-AF65-F5344CB8AC3E}">
        <p14:creationId xmlns:p14="http://schemas.microsoft.com/office/powerpoint/2010/main" val="6892343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6" grpId="0"/>
      <p:bldP spid="26" grpId="0"/>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4809" y="115070"/>
            <a:ext cx="7886700" cy="1325563"/>
          </a:xfrm>
        </p:spPr>
        <p:txBody>
          <a:bodyPr/>
          <a:lstStyle/>
          <a:p>
            <a:r>
              <a:rPr lang="en-US" altLang="zh-TW" dirty="0">
                <a:latin typeface="微軟正黑體" panose="020B0604030504040204" pitchFamily="34" charset="-120"/>
                <a:ea typeface="微軟正黑體" panose="020B0604030504040204" pitchFamily="34" charset="-120"/>
              </a:rPr>
              <a:t>Regression (</a:t>
            </a:r>
            <a:r>
              <a:rPr lang="zh-TW" altLang="en-US">
                <a:latin typeface="微軟正黑體" panose="020B0604030504040204" pitchFamily="34" charset="-120"/>
                <a:ea typeface="微軟正黑體" panose="020B0604030504040204" pitchFamily="34" charset="-120"/>
              </a:rPr>
              <a:t>回歸</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問題</a:t>
            </a:r>
            <a:endParaRPr lang="zh-TW" altLang="en-US" dirty="0"/>
          </a:p>
        </p:txBody>
      </p:sp>
      <mc:AlternateContent xmlns:mc="http://schemas.openxmlformats.org/markup-compatibility/2006" xmlns:a14="http://schemas.microsoft.com/office/drawing/2010/main">
        <mc:Choice Requires="a14">
          <p:sp>
            <p:nvSpPr>
              <p:cNvPr id="31" name="文字方塊 30"/>
              <p:cNvSpPr txBox="1"/>
              <p:nvPr/>
            </p:nvSpPr>
            <p:spPr>
              <a:xfrm>
                <a:off x="4551511" y="1641753"/>
                <a:ext cx="3733249" cy="830997"/>
              </a:xfrm>
              <a:prstGeom prst="rect">
                <a:avLst/>
              </a:prstGeom>
              <a:noFill/>
            </p:spPr>
            <p:txBody>
              <a:bodyPr wrap="square" rtlCol="0">
                <a:spAutoFit/>
              </a:bodyPr>
              <a:lstStyle/>
              <a:p>
                <a:pPr algn="ctr"/>
                <a:r>
                  <a:rPr lang="en-US" altLang="zh-TW" sz="2400" dirty="0"/>
                  <a:t>The output of the target function </a:t>
                </a:r>
                <a14:m>
                  <m:oMath xmlns:m="http://schemas.openxmlformats.org/officeDocument/2006/math">
                    <m:r>
                      <a:rPr lang="en-US" altLang="zh-TW" sz="2400" b="0" i="1" smtClean="0">
                        <a:latin typeface="Cambria Math" panose="02040503050406030204" pitchFamily="18" charset="0"/>
                      </a:rPr>
                      <m:t>𝑓</m:t>
                    </m:r>
                  </m:oMath>
                </a14:m>
                <a:r>
                  <a:rPr lang="en-US" altLang="zh-TW" sz="2400" dirty="0"/>
                  <a:t> is “scalar”.</a:t>
                </a:r>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551511" y="1641753"/>
                <a:ext cx="3733249" cy="830997"/>
              </a:xfrm>
              <a:prstGeom prst="rect">
                <a:avLst/>
              </a:prstGeom>
              <a:blipFill rotWithShape="0">
                <a:blip r:embed="rId3"/>
                <a:stretch>
                  <a:fillRect t="-5839" b="-15328"/>
                </a:stretch>
              </a:blipFill>
            </p:spPr>
            <p:txBody>
              <a:bodyPr/>
              <a:lstStyle/>
              <a:p>
                <a:r>
                  <a:rPr lang="zh-TW" altLang="en-US">
                    <a:noFill/>
                  </a:rPr>
                  <a:t> </a:t>
                </a:r>
              </a:p>
            </p:txBody>
          </p:sp>
        </mc:Fallback>
      </mc:AlternateContent>
      <p:sp>
        <p:nvSpPr>
          <p:cNvPr id="65" name="矩形 64"/>
          <p:cNvSpPr/>
          <p:nvPr/>
        </p:nvSpPr>
        <p:spPr>
          <a:xfrm>
            <a:off x="4361132" y="2796984"/>
            <a:ext cx="865946" cy="8920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a:t>
            </a:r>
            <a:endParaRPr lang="zh-TW" altLang="en-US" sz="2800" dirty="0"/>
          </a:p>
        </p:txBody>
      </p:sp>
      <p:sp>
        <p:nvSpPr>
          <p:cNvPr id="66" name="文字方塊 65"/>
          <p:cNvSpPr txBox="1"/>
          <p:nvPr/>
        </p:nvSpPr>
        <p:spPr>
          <a:xfrm>
            <a:off x="2322816" y="2721603"/>
            <a:ext cx="1946069" cy="369332"/>
          </a:xfrm>
          <a:prstGeom prst="rect">
            <a:avLst/>
          </a:prstGeom>
          <a:noFill/>
        </p:spPr>
        <p:txBody>
          <a:bodyPr wrap="square" rtlCol="0">
            <a:spAutoFit/>
          </a:bodyPr>
          <a:lstStyle/>
          <a:p>
            <a:r>
              <a:rPr lang="en-US" altLang="zh-TW" dirty="0"/>
              <a:t>PM2.5 today</a:t>
            </a:r>
            <a:endParaRPr lang="zh-TW" altLang="en-US" dirty="0"/>
          </a:p>
        </p:txBody>
      </p:sp>
      <p:sp>
        <p:nvSpPr>
          <p:cNvPr id="67" name="文字方塊 66"/>
          <p:cNvSpPr txBox="1"/>
          <p:nvPr/>
        </p:nvSpPr>
        <p:spPr>
          <a:xfrm>
            <a:off x="1947617" y="3047984"/>
            <a:ext cx="1978239" cy="369332"/>
          </a:xfrm>
          <a:prstGeom prst="rect">
            <a:avLst/>
          </a:prstGeom>
          <a:noFill/>
        </p:spPr>
        <p:txBody>
          <a:bodyPr wrap="square" rtlCol="0">
            <a:spAutoFit/>
          </a:bodyPr>
          <a:lstStyle/>
          <a:p>
            <a:r>
              <a:rPr lang="en-US" altLang="zh-TW" dirty="0"/>
              <a:t>PM2.5 yesterday</a:t>
            </a:r>
            <a:endParaRPr lang="zh-TW" altLang="en-US" dirty="0"/>
          </a:p>
        </p:txBody>
      </p:sp>
      <p:sp>
        <p:nvSpPr>
          <p:cNvPr id="68" name="文字方塊 67"/>
          <p:cNvSpPr txBox="1"/>
          <p:nvPr/>
        </p:nvSpPr>
        <p:spPr>
          <a:xfrm>
            <a:off x="2923686" y="3352296"/>
            <a:ext cx="771135" cy="369332"/>
          </a:xfrm>
          <a:prstGeom prst="rect">
            <a:avLst/>
          </a:prstGeom>
          <a:noFill/>
        </p:spPr>
        <p:txBody>
          <a:bodyPr wrap="square" rtlCol="0">
            <a:spAutoFit/>
          </a:bodyPr>
          <a:lstStyle/>
          <a:p>
            <a:pPr algn="ctr"/>
            <a:r>
              <a:rPr lang="en-US" altLang="zh-TW" dirty="0"/>
              <a:t>…….</a:t>
            </a:r>
            <a:endParaRPr lang="zh-TW" altLang="en-US" dirty="0"/>
          </a:p>
        </p:txBody>
      </p:sp>
      <p:sp>
        <p:nvSpPr>
          <p:cNvPr id="69" name="文字方塊 68"/>
          <p:cNvSpPr txBox="1"/>
          <p:nvPr/>
        </p:nvSpPr>
        <p:spPr>
          <a:xfrm>
            <a:off x="5896608" y="3044063"/>
            <a:ext cx="2035925" cy="369332"/>
          </a:xfrm>
          <a:prstGeom prst="rect">
            <a:avLst/>
          </a:prstGeom>
          <a:noFill/>
        </p:spPr>
        <p:txBody>
          <a:bodyPr wrap="square" rtlCol="0">
            <a:spAutoFit/>
          </a:bodyPr>
          <a:lstStyle/>
          <a:p>
            <a:r>
              <a:rPr lang="en-US" altLang="zh-TW" dirty="0"/>
              <a:t>PM2.5 tomorrow</a:t>
            </a:r>
            <a:endParaRPr lang="zh-TW" altLang="en-US" dirty="0"/>
          </a:p>
        </p:txBody>
      </p:sp>
      <p:cxnSp>
        <p:nvCxnSpPr>
          <p:cNvPr id="70" name="直線單箭頭接點 69"/>
          <p:cNvCxnSpPr/>
          <p:nvPr/>
        </p:nvCxnSpPr>
        <p:spPr>
          <a:xfrm>
            <a:off x="3710831" y="2908185"/>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endCxn id="65" idx="1"/>
          </p:cNvCxnSpPr>
          <p:nvPr/>
        </p:nvCxnSpPr>
        <p:spPr>
          <a:xfrm flipV="1">
            <a:off x="3710831" y="3243032"/>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243088" y="3263639"/>
            <a:ext cx="6375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文字方塊 74"/>
          <p:cNvSpPr txBox="1"/>
          <p:nvPr/>
        </p:nvSpPr>
        <p:spPr>
          <a:xfrm>
            <a:off x="5803135" y="3243030"/>
            <a:ext cx="1726454" cy="461665"/>
          </a:xfrm>
          <a:prstGeom prst="rect">
            <a:avLst/>
          </a:prstGeom>
          <a:noFill/>
        </p:spPr>
        <p:txBody>
          <a:bodyPr wrap="square" rtlCol="0">
            <a:spAutoFit/>
          </a:bodyPr>
          <a:lstStyle/>
          <a:p>
            <a:pPr algn="ctr"/>
            <a:r>
              <a:rPr lang="en-US" altLang="zh-TW" sz="2400" dirty="0"/>
              <a:t>(scalar)</a:t>
            </a:r>
            <a:endParaRPr lang="zh-TW" altLang="en-US" sz="2400" dirty="0"/>
          </a:p>
        </p:txBody>
      </p:sp>
      <p:cxnSp>
        <p:nvCxnSpPr>
          <p:cNvPr id="87" name="直線單箭頭接點 86"/>
          <p:cNvCxnSpPr/>
          <p:nvPr/>
        </p:nvCxnSpPr>
        <p:spPr>
          <a:xfrm flipV="1">
            <a:off x="3710831" y="3583192"/>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413384" y="3988661"/>
            <a:ext cx="98425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1084710" y="5198888"/>
            <a:ext cx="2642111" cy="369332"/>
          </a:xfrm>
          <a:prstGeom prst="rect">
            <a:avLst/>
          </a:prstGeom>
          <a:noFill/>
        </p:spPr>
        <p:txBody>
          <a:bodyPr wrap="square" rtlCol="0">
            <a:spAutoFit/>
          </a:bodyPr>
          <a:lstStyle/>
          <a:p>
            <a:r>
              <a:rPr lang="en-US" altLang="zh-TW" dirty="0"/>
              <a:t>9/01 </a:t>
            </a:r>
            <a:r>
              <a:rPr lang="zh-TW" altLang="en-US" dirty="0"/>
              <a:t> </a:t>
            </a:r>
            <a:r>
              <a:rPr lang="en-US" altLang="zh-TW" dirty="0"/>
              <a:t>PM2.5 = 63 </a:t>
            </a:r>
            <a:endParaRPr lang="zh-TW" altLang="en-US" dirty="0"/>
          </a:p>
        </p:txBody>
      </p:sp>
      <p:sp>
        <p:nvSpPr>
          <p:cNvPr id="89" name="文字方塊 88"/>
          <p:cNvSpPr txBox="1"/>
          <p:nvPr/>
        </p:nvSpPr>
        <p:spPr>
          <a:xfrm>
            <a:off x="3099772" y="5198888"/>
            <a:ext cx="2322281" cy="369332"/>
          </a:xfrm>
          <a:prstGeom prst="rect">
            <a:avLst/>
          </a:prstGeom>
          <a:noFill/>
        </p:spPr>
        <p:txBody>
          <a:bodyPr wrap="square" rtlCol="0">
            <a:spAutoFit/>
          </a:bodyPr>
          <a:lstStyle/>
          <a:p>
            <a:r>
              <a:rPr lang="en-US" altLang="zh-TW" dirty="0"/>
              <a:t>9/02</a:t>
            </a:r>
            <a:r>
              <a:rPr lang="zh-TW" altLang="en-US" dirty="0"/>
              <a:t>  </a:t>
            </a:r>
            <a:r>
              <a:rPr lang="en-US" altLang="zh-TW" dirty="0"/>
              <a:t>PM2.5 = 65</a:t>
            </a:r>
            <a:endParaRPr lang="zh-TW" altLang="en-US" dirty="0"/>
          </a:p>
        </p:txBody>
      </p:sp>
      <p:sp>
        <p:nvSpPr>
          <p:cNvPr id="90" name="文字方塊 89"/>
          <p:cNvSpPr txBox="1"/>
          <p:nvPr/>
        </p:nvSpPr>
        <p:spPr>
          <a:xfrm>
            <a:off x="6469745" y="5053811"/>
            <a:ext cx="2642111" cy="369332"/>
          </a:xfrm>
          <a:prstGeom prst="rect">
            <a:avLst/>
          </a:prstGeom>
          <a:noFill/>
        </p:spPr>
        <p:txBody>
          <a:bodyPr wrap="square" rtlCol="0">
            <a:spAutoFit/>
          </a:bodyPr>
          <a:lstStyle/>
          <a:p>
            <a:r>
              <a:rPr lang="en-US" altLang="zh-TW" dirty="0"/>
              <a:t>9/03</a:t>
            </a:r>
            <a:r>
              <a:rPr lang="zh-TW" altLang="en-US" dirty="0"/>
              <a:t>  </a:t>
            </a:r>
            <a:r>
              <a:rPr lang="en-US" altLang="zh-TW" dirty="0"/>
              <a:t>PM2.5 = 100</a:t>
            </a:r>
            <a:endParaRPr lang="zh-TW" altLang="en-US" dirty="0"/>
          </a:p>
        </p:txBody>
      </p:sp>
      <p:sp>
        <p:nvSpPr>
          <p:cNvPr id="91" name="文字方塊 90"/>
          <p:cNvSpPr txBox="1"/>
          <p:nvPr/>
        </p:nvSpPr>
        <p:spPr>
          <a:xfrm>
            <a:off x="-117803" y="4130377"/>
            <a:ext cx="2641471" cy="523220"/>
          </a:xfrm>
          <a:prstGeom prst="rect">
            <a:avLst/>
          </a:prstGeom>
          <a:noFill/>
        </p:spPr>
        <p:txBody>
          <a:bodyPr wrap="square" rtlCol="0">
            <a:spAutoFit/>
          </a:bodyPr>
          <a:lstStyle/>
          <a:p>
            <a:pPr algn="ctr"/>
            <a:r>
              <a:rPr lang="en-US" altLang="zh-TW" sz="2800" dirty="0">
                <a:solidFill>
                  <a:srgbClr val="0070C0"/>
                </a:solidFill>
              </a:rPr>
              <a:t>Training Data:</a:t>
            </a:r>
            <a:endParaRPr lang="zh-TW" altLang="en-US" sz="2800" dirty="0">
              <a:solidFill>
                <a:srgbClr val="0070C0"/>
              </a:solidFill>
            </a:endParaRPr>
          </a:p>
        </p:txBody>
      </p:sp>
      <p:sp>
        <p:nvSpPr>
          <p:cNvPr id="92" name="文字方塊 91"/>
          <p:cNvSpPr txBox="1"/>
          <p:nvPr/>
        </p:nvSpPr>
        <p:spPr>
          <a:xfrm>
            <a:off x="1084710" y="6073188"/>
            <a:ext cx="2304309" cy="369332"/>
          </a:xfrm>
          <a:prstGeom prst="rect">
            <a:avLst/>
          </a:prstGeom>
          <a:noFill/>
        </p:spPr>
        <p:txBody>
          <a:bodyPr wrap="square" rtlCol="0">
            <a:spAutoFit/>
          </a:bodyPr>
          <a:lstStyle/>
          <a:p>
            <a:r>
              <a:rPr lang="en-US" altLang="zh-TW" dirty="0"/>
              <a:t>9/12</a:t>
            </a:r>
            <a:r>
              <a:rPr lang="zh-TW" altLang="en-US" dirty="0"/>
              <a:t>  </a:t>
            </a:r>
            <a:r>
              <a:rPr lang="en-US" altLang="zh-TW" dirty="0"/>
              <a:t>PM2.5 = 30</a:t>
            </a:r>
            <a:endParaRPr lang="zh-TW" altLang="en-US" dirty="0"/>
          </a:p>
        </p:txBody>
      </p:sp>
      <p:sp>
        <p:nvSpPr>
          <p:cNvPr id="93" name="文字方塊 92"/>
          <p:cNvSpPr txBox="1"/>
          <p:nvPr/>
        </p:nvSpPr>
        <p:spPr>
          <a:xfrm>
            <a:off x="3113227" y="6075084"/>
            <a:ext cx="2495810" cy="369332"/>
          </a:xfrm>
          <a:prstGeom prst="rect">
            <a:avLst/>
          </a:prstGeom>
          <a:noFill/>
        </p:spPr>
        <p:txBody>
          <a:bodyPr wrap="square" rtlCol="0">
            <a:spAutoFit/>
          </a:bodyPr>
          <a:lstStyle/>
          <a:p>
            <a:r>
              <a:rPr lang="en-US" altLang="zh-TW" dirty="0"/>
              <a:t>9/13</a:t>
            </a:r>
            <a:r>
              <a:rPr lang="zh-TW" altLang="en-US" dirty="0"/>
              <a:t>  </a:t>
            </a:r>
            <a:r>
              <a:rPr lang="en-US" altLang="zh-TW" dirty="0"/>
              <a:t>PM2.5 = 25</a:t>
            </a:r>
            <a:endParaRPr lang="zh-TW" altLang="en-US" dirty="0"/>
          </a:p>
        </p:txBody>
      </p:sp>
      <p:sp>
        <p:nvSpPr>
          <p:cNvPr id="94" name="文字方塊 93"/>
          <p:cNvSpPr txBox="1"/>
          <p:nvPr/>
        </p:nvSpPr>
        <p:spPr>
          <a:xfrm>
            <a:off x="6449536" y="5990737"/>
            <a:ext cx="2247476" cy="369332"/>
          </a:xfrm>
          <a:prstGeom prst="rect">
            <a:avLst/>
          </a:prstGeom>
          <a:noFill/>
        </p:spPr>
        <p:txBody>
          <a:bodyPr wrap="square" rtlCol="0">
            <a:spAutoFit/>
          </a:bodyPr>
          <a:lstStyle/>
          <a:p>
            <a:r>
              <a:rPr lang="en-US" altLang="zh-TW" dirty="0"/>
              <a:t>9/14</a:t>
            </a:r>
            <a:r>
              <a:rPr lang="zh-TW" altLang="en-US" dirty="0"/>
              <a:t>  </a:t>
            </a:r>
            <a:r>
              <a:rPr lang="en-US" altLang="zh-TW" dirty="0"/>
              <a:t>PM2.5 = 20</a:t>
            </a:r>
            <a:endParaRPr lang="zh-TW" altLang="en-US" dirty="0"/>
          </a:p>
        </p:txBody>
      </p:sp>
      <p:sp>
        <p:nvSpPr>
          <p:cNvPr id="15" name="文字方塊 14"/>
          <p:cNvSpPr txBox="1"/>
          <p:nvPr/>
        </p:nvSpPr>
        <p:spPr>
          <a:xfrm>
            <a:off x="28089" y="4737223"/>
            <a:ext cx="1637731"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95" name="文字方塊 94"/>
          <p:cNvSpPr txBox="1"/>
          <p:nvPr/>
        </p:nvSpPr>
        <p:spPr>
          <a:xfrm>
            <a:off x="28089" y="5611523"/>
            <a:ext cx="1637731" cy="461665"/>
          </a:xfrm>
          <a:prstGeom prst="rect">
            <a:avLst/>
          </a:prstGeom>
          <a:noFill/>
        </p:spPr>
        <p:txBody>
          <a:bodyPr wrap="square" rtlCol="0">
            <a:spAutoFit/>
          </a:bodyPr>
          <a:lstStyle/>
          <a:p>
            <a:pPr algn="ctr"/>
            <a:r>
              <a:rPr lang="en-US" altLang="zh-TW" sz="2400" dirty="0"/>
              <a:t>Input:</a:t>
            </a:r>
            <a:endParaRPr lang="zh-TW" altLang="en-US" sz="2400" dirty="0"/>
          </a:p>
        </p:txBody>
      </p:sp>
      <p:sp>
        <p:nvSpPr>
          <p:cNvPr id="96" name="文字方塊 95"/>
          <p:cNvSpPr txBox="1"/>
          <p:nvPr/>
        </p:nvSpPr>
        <p:spPr>
          <a:xfrm>
            <a:off x="5355623" y="4580554"/>
            <a:ext cx="1637731" cy="461665"/>
          </a:xfrm>
          <a:prstGeom prst="rect">
            <a:avLst/>
          </a:prstGeom>
          <a:noFill/>
        </p:spPr>
        <p:txBody>
          <a:bodyPr wrap="square" rtlCol="0">
            <a:spAutoFit/>
          </a:bodyPr>
          <a:lstStyle/>
          <a:p>
            <a:pPr algn="ctr"/>
            <a:r>
              <a:rPr lang="en-US" altLang="zh-TW" sz="2400" dirty="0"/>
              <a:t>Output:</a:t>
            </a:r>
            <a:endParaRPr lang="zh-TW" altLang="en-US" sz="2400" dirty="0"/>
          </a:p>
        </p:txBody>
      </p:sp>
      <p:sp>
        <p:nvSpPr>
          <p:cNvPr id="97" name="文字方塊 96"/>
          <p:cNvSpPr txBox="1"/>
          <p:nvPr/>
        </p:nvSpPr>
        <p:spPr>
          <a:xfrm>
            <a:off x="5355623" y="5533715"/>
            <a:ext cx="1637731" cy="461665"/>
          </a:xfrm>
          <a:prstGeom prst="rect">
            <a:avLst/>
          </a:prstGeom>
          <a:noFill/>
        </p:spPr>
        <p:txBody>
          <a:bodyPr wrap="square" rtlCol="0">
            <a:spAutoFit/>
          </a:bodyPr>
          <a:lstStyle/>
          <a:p>
            <a:pPr algn="ctr"/>
            <a:r>
              <a:rPr lang="en-US" altLang="zh-TW" sz="2400" dirty="0"/>
              <a:t>Output:</a:t>
            </a:r>
            <a:endParaRPr lang="zh-TW" altLang="en-US" sz="2400" dirty="0"/>
          </a:p>
        </p:txBody>
      </p:sp>
      <p:sp>
        <p:nvSpPr>
          <p:cNvPr id="16" name="文字方塊 15"/>
          <p:cNvSpPr txBox="1"/>
          <p:nvPr/>
        </p:nvSpPr>
        <p:spPr>
          <a:xfrm>
            <a:off x="410290" y="2729617"/>
            <a:ext cx="1266375" cy="954107"/>
          </a:xfrm>
          <a:prstGeom prst="rect">
            <a:avLst/>
          </a:prstGeom>
          <a:noFill/>
        </p:spPr>
        <p:txBody>
          <a:bodyPr wrap="square" rtlCol="0">
            <a:spAutoFit/>
          </a:bodyPr>
          <a:lstStyle/>
          <a:p>
            <a:r>
              <a:rPr lang="en-US" altLang="zh-TW" sz="2800" dirty="0"/>
              <a:t>Predict</a:t>
            </a:r>
          </a:p>
          <a:p>
            <a:r>
              <a:rPr lang="en-US" altLang="zh-TW" sz="2800" dirty="0"/>
              <a:t>PM2.5</a:t>
            </a:r>
            <a:endParaRPr lang="zh-TW" altLang="en-US" sz="2800" dirty="0"/>
          </a:p>
        </p:txBody>
      </p:sp>
      <p:sp>
        <p:nvSpPr>
          <p:cNvPr id="28" name="文字方塊 27">
            <a:extLst>
              <a:ext uri="{FF2B5EF4-FFF2-40B4-BE49-F238E27FC236}">
                <a16:creationId xmlns:a16="http://schemas.microsoft.com/office/drawing/2014/main" id="{136AFE4F-E373-4C7B-A9E8-D267764BA57E}"/>
              </a:ext>
            </a:extLst>
          </p:cNvPr>
          <p:cNvSpPr txBox="1"/>
          <p:nvPr/>
        </p:nvSpPr>
        <p:spPr>
          <a:xfrm>
            <a:off x="456191" y="1764155"/>
            <a:ext cx="3733249" cy="523220"/>
          </a:xfrm>
          <a:prstGeom prst="rect">
            <a:avLst/>
          </a:prstGeom>
          <a:noFill/>
        </p:spPr>
        <p:txBody>
          <a:bodyPr wrap="square" rtlCol="0">
            <a:spAutoFit/>
          </a:bodyPr>
          <a:lstStyle/>
          <a:p>
            <a:pPr algn="ctr"/>
            <a:r>
              <a:rPr lang="en-US" altLang="zh-TW" sz="2800" b="1" i="1" u="sng" dirty="0"/>
              <a:t>Regression</a:t>
            </a:r>
            <a:endParaRPr lang="zh-TW" altLang="en-US" sz="2800" b="1" i="1" u="sng" dirty="0"/>
          </a:p>
        </p:txBody>
      </p:sp>
    </p:spTree>
    <p:extLst>
      <p:ext uri="{BB962C8B-B14F-4D97-AF65-F5344CB8AC3E}">
        <p14:creationId xmlns:p14="http://schemas.microsoft.com/office/powerpoint/2010/main" val="368465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65" grpId="0" animBg="1"/>
      <p:bldP spid="66" grpId="0"/>
      <p:bldP spid="67" grpId="0"/>
      <p:bldP spid="68" grpId="0"/>
      <p:bldP spid="69" grpId="0"/>
      <p:bldP spid="75" grpId="0"/>
      <p:bldP spid="88" grpId="0"/>
      <p:bldP spid="89" grpId="0"/>
      <p:bldP spid="90" grpId="0"/>
      <p:bldP spid="91" grpId="0"/>
      <p:bldP spid="92" grpId="0"/>
      <p:bldP spid="93" grpId="0"/>
      <p:bldP spid="94" grpId="0"/>
      <p:bldP spid="15" grpId="0"/>
      <p:bldP spid="95" grpId="0"/>
      <p:bldP spid="96" grpId="0"/>
      <p:bldP spid="97"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lstStyle/>
          <a:p>
            <a:r>
              <a:rPr lang="zh-TW" altLang="en-US" dirty="0"/>
              <a:t>回歸分析</a:t>
            </a:r>
          </a:p>
        </p:txBody>
      </p:sp>
      <p:sp>
        <p:nvSpPr>
          <p:cNvPr id="6" name="內容版面配置區 5"/>
          <p:cNvSpPr>
            <a:spLocks noGrp="1"/>
          </p:cNvSpPr>
          <p:nvPr>
            <p:ph idx="1"/>
          </p:nvPr>
        </p:nvSpPr>
        <p:spPr/>
        <p:txBody>
          <a:bodyPr>
            <a:normAutofit/>
          </a:bodyPr>
          <a:lstStyle/>
          <a:p>
            <a:r>
              <a:rPr lang="zh-TW" altLang="en-US" sz="2000" dirty="0">
                <a:latin typeface="標楷體" panose="03000509000000000000" pitchFamily="65" charset="-120"/>
                <a:ea typeface="標楷體" panose="03000509000000000000" pitchFamily="65" charset="-120"/>
              </a:rPr>
              <a:t>回歸分析（</a:t>
            </a:r>
            <a:r>
              <a:rPr lang="en-US" altLang="zh-TW" sz="2000" dirty="0">
                <a:latin typeface="標楷體" panose="03000509000000000000" pitchFamily="65" charset="-120"/>
                <a:ea typeface="標楷體" panose="03000509000000000000" pitchFamily="65" charset="-120"/>
              </a:rPr>
              <a:t>regression analysis)</a:t>
            </a:r>
            <a:r>
              <a:rPr lang="zh-TW" altLang="en-US" sz="2000" dirty="0">
                <a:latin typeface="標楷體" panose="03000509000000000000" pitchFamily="65" charset="-120"/>
                <a:ea typeface="標楷體" panose="03000509000000000000" pitchFamily="65" charset="-120"/>
              </a:rPr>
              <a:t>是確定</a:t>
            </a:r>
            <a:r>
              <a:rPr lang="zh-TW" altLang="en-US" sz="2000" dirty="0">
                <a:solidFill>
                  <a:srgbClr val="00B050"/>
                </a:solidFill>
                <a:latin typeface="標楷體" panose="03000509000000000000" pitchFamily="65" charset="-120"/>
                <a:ea typeface="標楷體" panose="03000509000000000000" pitchFamily="65" charset="-120"/>
              </a:rPr>
              <a:t>兩種或兩種以上變量間</a:t>
            </a:r>
            <a:r>
              <a:rPr lang="zh-TW" altLang="en-US" sz="2000" dirty="0">
                <a:latin typeface="標楷體" panose="03000509000000000000" pitchFamily="65" charset="-120"/>
                <a:ea typeface="標楷體" panose="03000509000000000000" pitchFamily="65" charset="-120"/>
              </a:rPr>
              <a:t>相互依賴的定量關係的一種統計分析方法，也就是因變量（目標 </a:t>
            </a:r>
            <a:r>
              <a:rPr lang="en-US" altLang="zh-TW" sz="2000" dirty="0">
                <a:latin typeface="標楷體" panose="03000509000000000000" pitchFamily="65" charset="-120"/>
                <a:ea typeface="標楷體" panose="03000509000000000000" pitchFamily="65" charset="-120"/>
              </a:rPr>
              <a:t>target</a:t>
            </a:r>
            <a:r>
              <a:rPr lang="zh-TW" altLang="en-US" sz="2000" dirty="0">
                <a:latin typeface="標楷體" panose="03000509000000000000" pitchFamily="65" charset="-120"/>
                <a:ea typeface="標楷體" panose="03000509000000000000" pitchFamily="65" charset="-120"/>
              </a:rPr>
              <a:t>）和自變量（預測器 </a:t>
            </a:r>
            <a:r>
              <a:rPr lang="en-US" altLang="zh-TW" sz="2000" dirty="0">
                <a:latin typeface="標楷體" panose="03000509000000000000" pitchFamily="65" charset="-120"/>
                <a:ea typeface="標楷體" panose="03000509000000000000" pitchFamily="65" charset="-120"/>
              </a:rPr>
              <a:t>predictors</a:t>
            </a:r>
            <a:r>
              <a:rPr lang="zh-TW" altLang="en-US" sz="2000" dirty="0">
                <a:latin typeface="標楷體" panose="03000509000000000000" pitchFamily="65" charset="-120"/>
                <a:ea typeface="標楷體" panose="03000509000000000000" pitchFamily="65" charset="-120"/>
              </a:rPr>
              <a:t>）之間的關係。這種算法通常用於預測分析，時間序列建模和因果分析等。</a:t>
            </a:r>
          </a:p>
          <a:p>
            <a:endParaRPr lang="zh-TW" altLang="en-US" sz="2000" dirty="0">
              <a:latin typeface="標楷體" panose="03000509000000000000" pitchFamily="65" charset="-120"/>
              <a:ea typeface="標楷體" panose="03000509000000000000" pitchFamily="65" charset="-120"/>
            </a:endParaRPr>
          </a:p>
          <a:p>
            <a:r>
              <a:rPr lang="zh-TW" altLang="en-US" sz="2000" dirty="0">
                <a:latin typeface="標楷體" panose="03000509000000000000" pitchFamily="65" charset="-120"/>
                <a:ea typeface="標楷體" panose="03000509000000000000" pitchFamily="65" charset="-120"/>
              </a:rPr>
              <a:t>線性回歸（</a:t>
            </a:r>
            <a:r>
              <a:rPr lang="en-US" altLang="zh-TW" sz="2000" dirty="0">
                <a:latin typeface="標楷體" panose="03000509000000000000" pitchFamily="65" charset="-120"/>
                <a:ea typeface="標楷體" panose="03000509000000000000" pitchFamily="65" charset="-120"/>
              </a:rPr>
              <a:t>Linear regression</a:t>
            </a:r>
            <a:r>
              <a:rPr lang="zh-TW" altLang="en-US" sz="2000" dirty="0">
                <a:latin typeface="標楷體" panose="03000509000000000000" pitchFamily="65" charset="-120"/>
                <a:ea typeface="標楷體" panose="03000509000000000000" pitchFamily="65" charset="-120"/>
              </a:rPr>
              <a:t>）是統計上在找多個自變數</a:t>
            </a:r>
            <a:r>
              <a:rPr lang="en-US" altLang="zh-TW" sz="2000" dirty="0">
                <a:latin typeface="標楷體" panose="03000509000000000000" pitchFamily="65" charset="-120"/>
                <a:ea typeface="標楷體" panose="03000509000000000000" pitchFamily="65" charset="-120"/>
              </a:rPr>
              <a:t>(independent variable)</a:t>
            </a:r>
            <a:r>
              <a:rPr lang="zh-TW" altLang="en-US" sz="2000" dirty="0">
                <a:latin typeface="標楷體" panose="03000509000000000000" pitchFamily="65" charset="-120"/>
                <a:ea typeface="標楷體" panose="03000509000000000000" pitchFamily="65" charset="-120"/>
              </a:rPr>
              <a:t>和依變數</a:t>
            </a:r>
            <a:r>
              <a:rPr lang="en-US" altLang="zh-TW" sz="2000" dirty="0">
                <a:latin typeface="標楷體" panose="03000509000000000000" pitchFamily="65" charset="-120"/>
                <a:ea typeface="標楷體" panose="03000509000000000000" pitchFamily="65" charset="-120"/>
              </a:rPr>
              <a:t>(dependent variable)</a:t>
            </a:r>
            <a:r>
              <a:rPr lang="zh-TW" altLang="en-US" sz="2000" dirty="0">
                <a:latin typeface="標楷體" panose="03000509000000000000" pitchFamily="65" charset="-120"/>
                <a:ea typeface="標楷體" panose="03000509000000000000" pitchFamily="65" charset="-120"/>
              </a:rPr>
              <a:t>之間的關係建出來的模型。</a:t>
            </a:r>
            <a:endParaRPr lang="en-US" altLang="zh-TW" sz="20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000" dirty="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只有一個自變數和一個依變數的情形稱為簡單線性回歸</a:t>
            </a:r>
            <a:r>
              <a:rPr lang="en-US" altLang="zh-TW" sz="2000" dirty="0">
                <a:latin typeface="標楷體" panose="03000509000000000000" pitchFamily="65" charset="-120"/>
                <a:ea typeface="標楷體" panose="03000509000000000000" pitchFamily="65" charset="-120"/>
              </a:rPr>
              <a:t>(Simple linear regression)</a:t>
            </a:r>
          </a:p>
          <a:p>
            <a:pPr marL="342900" indent="-342900">
              <a:buFont typeface="Arial" panose="020B0604020202020204" pitchFamily="34" charset="0"/>
              <a:buChar char="•"/>
            </a:pPr>
            <a:r>
              <a:rPr lang="zh-TW" altLang="en-US" sz="2000" dirty="0">
                <a:latin typeface="標楷體" panose="03000509000000000000" pitchFamily="65" charset="-120"/>
                <a:ea typeface="標楷體" panose="03000509000000000000" pitchFamily="65" charset="-120"/>
              </a:rPr>
              <a:t>大於一個自變數的情形稱為多元回歸</a:t>
            </a:r>
            <a:r>
              <a:rPr lang="en-US" altLang="zh-TW" sz="2000" dirty="0">
                <a:latin typeface="標楷體" panose="03000509000000000000" pitchFamily="65" charset="-120"/>
                <a:ea typeface="標楷體" panose="03000509000000000000" pitchFamily="65" charset="-120"/>
              </a:rPr>
              <a:t>(multiple regression)</a:t>
            </a:r>
            <a:endParaRPr lang="zh-TW" altLang="en-US" sz="20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71810033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多少種回歸技術？</a:t>
            </a:r>
          </a:p>
        </p:txBody>
      </p:sp>
      <p:sp>
        <p:nvSpPr>
          <p:cNvPr id="3" name="內容版面配置區 2"/>
          <p:cNvSpPr>
            <a:spLocks noGrp="1"/>
          </p:cNvSpPr>
          <p:nvPr>
            <p:ph idx="1"/>
          </p:nvPr>
        </p:nvSpPr>
        <p:spPr/>
        <p:txBody>
          <a:bodyPr/>
          <a:lstStyle/>
          <a:p>
            <a:r>
              <a:rPr lang="zh-TW" altLang="en-US" dirty="0"/>
              <a:t>回歸技術有很多種。這些技術主要由</a:t>
            </a:r>
            <a:r>
              <a:rPr lang="zh-TW" altLang="en-US" dirty="0">
                <a:solidFill>
                  <a:srgbClr val="FF0000"/>
                </a:solidFill>
              </a:rPr>
              <a:t>三個指標</a:t>
            </a:r>
            <a:r>
              <a:rPr lang="zh-TW" altLang="en-US" dirty="0"/>
              <a:t>來決定</a:t>
            </a:r>
            <a:r>
              <a:rPr lang="en-US" altLang="zh-TW" dirty="0"/>
              <a:t>—</a:t>
            </a:r>
          </a:p>
          <a:p>
            <a:pPr marL="342900" indent="-342900">
              <a:buFont typeface="Arial" panose="020B0604020202020204" pitchFamily="34" charset="0"/>
              <a:buChar char="•"/>
            </a:pPr>
            <a:r>
              <a:rPr lang="zh-TW" altLang="en-US" dirty="0"/>
              <a:t>自變量的個數、</a:t>
            </a:r>
            <a:endParaRPr lang="en-US" altLang="zh-TW" dirty="0"/>
          </a:p>
          <a:p>
            <a:pPr marL="342900" indent="-342900">
              <a:buFont typeface="Arial" panose="020B0604020202020204" pitchFamily="34" charset="0"/>
              <a:buChar char="•"/>
            </a:pPr>
            <a:r>
              <a:rPr lang="zh-TW" altLang="en-US" dirty="0"/>
              <a:t>因變量的類型</a:t>
            </a:r>
            <a:endParaRPr lang="en-US" altLang="zh-TW" dirty="0"/>
          </a:p>
          <a:p>
            <a:pPr marL="342900" indent="-342900">
              <a:buFont typeface="Arial" panose="020B0604020202020204" pitchFamily="34" charset="0"/>
              <a:buChar char="•"/>
            </a:pPr>
            <a:r>
              <a:rPr lang="zh-TW" altLang="en-US" dirty="0"/>
              <a:t>以及回歸線的形狀。</a:t>
            </a:r>
          </a:p>
          <a:p>
            <a:r>
              <a:rPr lang="en-US" altLang="zh-TW" dirty="0"/>
              <a:t> </a:t>
            </a:r>
            <a:endParaRPr lang="zh-TW" altLang="en-US" dirty="0"/>
          </a:p>
        </p:txBody>
      </p:sp>
      <p:pic>
        <p:nvPicPr>
          <p:cNvPr id="4" name="圖片 3"/>
          <p:cNvPicPr>
            <a:picLocks noChangeAspect="1"/>
          </p:cNvPicPr>
          <p:nvPr/>
        </p:nvPicPr>
        <p:blipFill>
          <a:blip r:embed="rId2"/>
          <a:stretch>
            <a:fillRect/>
          </a:stretch>
        </p:blipFill>
        <p:spPr>
          <a:xfrm>
            <a:off x="1454150" y="3021805"/>
            <a:ext cx="5715000" cy="2200275"/>
          </a:xfrm>
          <a:prstGeom prst="rect">
            <a:avLst/>
          </a:prstGeom>
        </p:spPr>
      </p:pic>
    </p:spTree>
    <p:extLst>
      <p:ext uri="{BB962C8B-B14F-4D97-AF65-F5344CB8AC3E}">
        <p14:creationId xmlns:p14="http://schemas.microsoft.com/office/powerpoint/2010/main" val="257669132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520" y="163612"/>
            <a:ext cx="8568952" cy="1107996"/>
          </a:xfrm>
          <a:prstGeom prst="rect">
            <a:avLst/>
          </a:prstGeom>
        </p:spPr>
        <p:txBody>
          <a:bodyPr vert="horz" wrap="square" lIns="0" tIns="0" rIns="0" bIns="0" rtlCol="0">
            <a:spAutoFit/>
          </a:bodyPr>
          <a:lstStyle/>
          <a:p>
            <a:pPr marL="25168"/>
            <a:r>
              <a:rPr spc="-30" dirty="0"/>
              <a:t>Multiple </a:t>
            </a:r>
            <a:r>
              <a:rPr spc="-50" dirty="0"/>
              <a:t>Linear</a:t>
            </a:r>
            <a:r>
              <a:rPr spc="503" dirty="0"/>
              <a:t> </a:t>
            </a:r>
            <a:r>
              <a:rPr spc="-69" dirty="0"/>
              <a:t>Regression</a:t>
            </a:r>
            <a:r>
              <a:rPr lang="en-US" spc="-69" dirty="0"/>
              <a:t> </a:t>
            </a:r>
            <a:r>
              <a:rPr lang="zh-TW" altLang="en-US" dirty="0"/>
              <a:t>複線性迴歸</a:t>
            </a:r>
            <a:br>
              <a:rPr lang="zh-TW" altLang="en-US" dirty="0"/>
            </a:br>
            <a:endParaRPr spc="-69" dirty="0"/>
          </a:p>
        </p:txBody>
      </p:sp>
      <p:sp>
        <p:nvSpPr>
          <p:cNvPr id="7" name="object 7"/>
          <p:cNvSpPr txBox="1">
            <a:spLocks noGrp="1"/>
          </p:cNvSpPr>
          <p:nvPr>
            <p:ph type="sldNum" sz="quarter" idx="7"/>
          </p:nvPr>
        </p:nvSpPr>
        <p:spPr>
          <a:xfrm>
            <a:off x="8383965" y="6622835"/>
            <a:ext cx="597003" cy="333425"/>
          </a:xfrm>
          <a:prstGeom prst="rect">
            <a:avLst/>
          </a:prstGeom>
        </p:spPr>
        <p:txBody>
          <a:bodyPr vert="horz" wrap="square" lIns="0" tIns="0" rIns="0" bIns="0" rtlCol="0">
            <a:spAutoFit/>
          </a:bodyPr>
          <a:lstStyle>
            <a:defPPr>
              <a:defRPr lang="en-US"/>
            </a:defPPr>
            <a:lvl1pPr marL="0" algn="l" defTabSz="457200" rtl="0" eaLnBrk="1" latinLnBrk="0" hangingPunct="1">
              <a:defRPr sz="1189" b="0" i="0" kern="1200">
                <a:solidFill>
                  <a:srgbClr val="7F7F7F"/>
                </a:solidFill>
                <a:latin typeface="Bookman Old Style"/>
                <a:ea typeface="+mn-ea"/>
                <a:cs typeface="Bookman Old Style"/>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42197" defTabSz="914400">
              <a:lnSpc>
                <a:spcPts val="1328"/>
              </a:lnSpc>
              <a:defRPr/>
            </a:pPr>
            <a:fld id="{81D60167-4931-47E6-BA6A-407CBD079E47}" type="slidenum">
              <a:rPr lang="en-US" altLang="zh-TW" spc="-20" smtClean="0">
                <a:ea typeface="新細明體" panose="02020500000000000000" pitchFamily="18" charset="-120"/>
              </a:rPr>
              <a:pPr marL="142197" defTabSz="914400">
                <a:lnSpc>
                  <a:spcPts val="1328"/>
                </a:lnSpc>
                <a:defRPr/>
              </a:pPr>
              <a:t>27</a:t>
            </a:fld>
            <a:r>
              <a:rPr lang="zh-TW" altLang="en-US" spc="-238">
                <a:ea typeface="新細明體" panose="02020500000000000000" pitchFamily="18" charset="-120"/>
              </a:rPr>
              <a:t> </a:t>
            </a:r>
            <a:r>
              <a:rPr lang="en-US" altLang="zh-TW" spc="10">
                <a:ea typeface="新細明體" panose="02020500000000000000" pitchFamily="18" charset="-120"/>
              </a:rPr>
              <a:t>/</a:t>
            </a:r>
            <a:r>
              <a:rPr lang="zh-TW" altLang="en-US" spc="-238">
                <a:ea typeface="新細明體" panose="02020500000000000000" pitchFamily="18" charset="-120"/>
              </a:rPr>
              <a:t> </a:t>
            </a:r>
            <a:r>
              <a:rPr lang="en-US" altLang="zh-TW" spc="-20">
                <a:ea typeface="新細明體" panose="02020500000000000000" pitchFamily="18" charset="-120"/>
              </a:rPr>
              <a:t>48</a:t>
            </a:r>
            <a:endParaRPr spc="-20" dirty="0"/>
          </a:p>
        </p:txBody>
      </p:sp>
      <p:sp>
        <p:nvSpPr>
          <p:cNvPr id="3" name="object 3"/>
          <p:cNvSpPr txBox="1"/>
          <p:nvPr/>
        </p:nvSpPr>
        <p:spPr>
          <a:xfrm>
            <a:off x="978886" y="2001730"/>
            <a:ext cx="6347110" cy="922560"/>
          </a:xfrm>
          <a:prstGeom prst="rect">
            <a:avLst/>
          </a:prstGeom>
        </p:spPr>
        <p:txBody>
          <a:bodyPr vert="horz" wrap="square" lIns="0" tIns="0" rIns="0" bIns="0" rtlCol="0">
            <a:spAutoFit/>
          </a:bodyPr>
          <a:lstStyle/>
          <a:p>
            <a:pPr marL="286911" indent="-261743">
              <a:buClr>
                <a:srgbClr val="3333B2"/>
              </a:buClr>
              <a:buSzPct val="95238"/>
              <a:buFont typeface="Meiryo"/>
              <a:buChar char="•"/>
              <a:tabLst>
                <a:tab pos="288169" algn="l"/>
              </a:tabLst>
            </a:pPr>
            <a:r>
              <a:rPr sz="2081" spc="89" dirty="0">
                <a:latin typeface="新細明體"/>
                <a:cs typeface="新細明體"/>
              </a:rPr>
              <a:t>Here </a:t>
            </a:r>
            <a:r>
              <a:rPr sz="2081" spc="119" dirty="0">
                <a:latin typeface="新細明體"/>
                <a:cs typeface="新細明體"/>
              </a:rPr>
              <a:t>our </a:t>
            </a:r>
            <a:r>
              <a:rPr sz="2081" spc="109" dirty="0">
                <a:latin typeface="新細明體"/>
                <a:cs typeface="新細明體"/>
              </a:rPr>
              <a:t>model</a:t>
            </a:r>
            <a:r>
              <a:rPr sz="2081" spc="178" dirty="0">
                <a:latin typeface="新細明體"/>
                <a:cs typeface="新細明體"/>
              </a:rPr>
              <a:t> </a:t>
            </a:r>
            <a:r>
              <a:rPr sz="2081" spc="40" dirty="0">
                <a:latin typeface="新細明體"/>
                <a:cs typeface="新細明體"/>
              </a:rPr>
              <a:t>is</a:t>
            </a:r>
            <a:endParaRPr sz="2081">
              <a:latin typeface="新細明體"/>
              <a:cs typeface="新細明體"/>
            </a:endParaRPr>
          </a:p>
          <a:p>
            <a:pPr marL="1409385">
              <a:spcBef>
                <a:spcPts val="2239"/>
              </a:spcBef>
            </a:pPr>
            <a:r>
              <a:rPr sz="2081" i="1" spc="-178" dirty="0">
                <a:latin typeface="Bookman Old Style"/>
                <a:cs typeface="Bookman Old Style"/>
              </a:rPr>
              <a:t>Y </a:t>
            </a:r>
            <a:r>
              <a:rPr sz="2081" i="1" spc="-10" dirty="0">
                <a:latin typeface="Bookman Old Style"/>
                <a:cs typeface="Bookman Old Style"/>
              </a:rPr>
              <a:t> </a:t>
            </a:r>
            <a:r>
              <a:rPr sz="2081" spc="495" dirty="0">
                <a:latin typeface="新細明體"/>
                <a:cs typeface="新細明體"/>
              </a:rPr>
              <a:t>=</a:t>
            </a:r>
            <a:r>
              <a:rPr sz="2081" spc="40" dirty="0">
                <a:latin typeface="新細明體"/>
                <a:cs typeface="新細明體"/>
              </a:rPr>
              <a:t> </a:t>
            </a:r>
            <a:r>
              <a:rPr sz="2081" i="1" spc="-69" dirty="0">
                <a:latin typeface="Bookman Old Style"/>
                <a:cs typeface="Bookman Old Style"/>
              </a:rPr>
              <a:t>β</a:t>
            </a:r>
            <a:r>
              <a:rPr sz="2378" spc="-103" baseline="-10416" dirty="0">
                <a:latin typeface="Tahoma"/>
                <a:cs typeface="Tahoma"/>
              </a:rPr>
              <a:t>0</a:t>
            </a:r>
            <a:r>
              <a:rPr sz="2378" spc="87" baseline="-10416" dirty="0">
                <a:latin typeface="Tahoma"/>
                <a:cs typeface="Tahoma"/>
              </a:rPr>
              <a:t> </a:t>
            </a:r>
            <a:r>
              <a:rPr sz="2081" spc="495" dirty="0">
                <a:latin typeface="新細明體"/>
                <a:cs typeface="新細明體"/>
              </a:rPr>
              <a:t>+</a:t>
            </a:r>
            <a:r>
              <a:rPr sz="2081" spc="-69" dirty="0">
                <a:latin typeface="新細明體"/>
                <a:cs typeface="新細明體"/>
              </a:rPr>
              <a:t> </a:t>
            </a:r>
            <a:r>
              <a:rPr sz="2081" i="1" spc="50" dirty="0">
                <a:latin typeface="Bookman Old Style"/>
                <a:cs typeface="Bookman Old Style"/>
              </a:rPr>
              <a:t>β</a:t>
            </a:r>
            <a:r>
              <a:rPr sz="2378" spc="73" baseline="-10416" dirty="0">
                <a:latin typeface="Tahoma"/>
                <a:cs typeface="Tahoma"/>
              </a:rPr>
              <a:t>1</a:t>
            </a:r>
            <a:r>
              <a:rPr sz="2081" i="1" spc="50" dirty="0">
                <a:latin typeface="Bookman Old Style"/>
                <a:cs typeface="Bookman Old Style"/>
              </a:rPr>
              <a:t>X</a:t>
            </a:r>
            <a:r>
              <a:rPr sz="2378" spc="73" baseline="-10416" dirty="0">
                <a:latin typeface="Tahoma"/>
                <a:cs typeface="Tahoma"/>
              </a:rPr>
              <a:t>1</a:t>
            </a:r>
            <a:r>
              <a:rPr sz="2378" spc="87" baseline="-10416" dirty="0">
                <a:latin typeface="Tahoma"/>
                <a:cs typeface="Tahoma"/>
              </a:rPr>
              <a:t> </a:t>
            </a:r>
            <a:r>
              <a:rPr sz="2081" spc="495" dirty="0">
                <a:latin typeface="新細明體"/>
                <a:cs typeface="新細明體"/>
              </a:rPr>
              <a:t>+</a:t>
            </a:r>
            <a:r>
              <a:rPr sz="2081" spc="-69" dirty="0">
                <a:latin typeface="新細明體"/>
                <a:cs typeface="新細明體"/>
              </a:rPr>
              <a:t> </a:t>
            </a:r>
            <a:r>
              <a:rPr sz="2081" i="1" spc="50" dirty="0">
                <a:latin typeface="Bookman Old Style"/>
                <a:cs typeface="Bookman Old Style"/>
              </a:rPr>
              <a:t>β</a:t>
            </a:r>
            <a:r>
              <a:rPr sz="2378" spc="73" baseline="-10416" dirty="0">
                <a:latin typeface="Tahoma"/>
                <a:cs typeface="Tahoma"/>
              </a:rPr>
              <a:t>2</a:t>
            </a:r>
            <a:r>
              <a:rPr sz="2081" i="1" spc="50" dirty="0">
                <a:latin typeface="Bookman Old Style"/>
                <a:cs typeface="Bookman Old Style"/>
              </a:rPr>
              <a:t>X</a:t>
            </a:r>
            <a:r>
              <a:rPr sz="2378" spc="73" baseline="-10416" dirty="0">
                <a:latin typeface="Tahoma"/>
                <a:cs typeface="Tahoma"/>
              </a:rPr>
              <a:t>2</a:t>
            </a:r>
            <a:r>
              <a:rPr sz="2378" spc="87" baseline="-10416" dirty="0">
                <a:latin typeface="Tahoma"/>
                <a:cs typeface="Tahoma"/>
              </a:rPr>
              <a:t> </a:t>
            </a:r>
            <a:r>
              <a:rPr sz="2081" spc="495" dirty="0">
                <a:latin typeface="新細明體"/>
                <a:cs typeface="新細明體"/>
              </a:rPr>
              <a:t>+</a:t>
            </a:r>
            <a:r>
              <a:rPr sz="2081" spc="-69" dirty="0">
                <a:latin typeface="新細明體"/>
                <a:cs typeface="新細明體"/>
              </a:rPr>
              <a:t> </a:t>
            </a:r>
            <a:r>
              <a:rPr sz="2081" i="1" spc="-159" dirty="0">
                <a:latin typeface="Meiryo"/>
                <a:cs typeface="Meiryo"/>
              </a:rPr>
              <a:t>·</a:t>
            </a:r>
            <a:r>
              <a:rPr sz="2081" i="1" spc="-357" dirty="0">
                <a:latin typeface="Meiryo"/>
                <a:cs typeface="Meiryo"/>
              </a:rPr>
              <a:t> </a:t>
            </a:r>
            <a:r>
              <a:rPr sz="2081" i="1" spc="-159" dirty="0">
                <a:latin typeface="Meiryo"/>
                <a:cs typeface="Meiryo"/>
              </a:rPr>
              <a:t>·</a:t>
            </a:r>
            <a:r>
              <a:rPr sz="2081" i="1" spc="-357" dirty="0">
                <a:latin typeface="Meiryo"/>
                <a:cs typeface="Meiryo"/>
              </a:rPr>
              <a:t> </a:t>
            </a:r>
            <a:r>
              <a:rPr sz="2081" i="1" spc="-159" dirty="0">
                <a:latin typeface="Meiryo"/>
                <a:cs typeface="Meiryo"/>
              </a:rPr>
              <a:t>·</a:t>
            </a:r>
            <a:r>
              <a:rPr sz="2081" i="1" spc="-238" dirty="0">
                <a:latin typeface="Meiryo"/>
                <a:cs typeface="Meiryo"/>
              </a:rPr>
              <a:t> </a:t>
            </a:r>
            <a:r>
              <a:rPr sz="2081" spc="495" dirty="0">
                <a:latin typeface="新細明體"/>
                <a:cs typeface="新細明體"/>
              </a:rPr>
              <a:t>+</a:t>
            </a:r>
            <a:r>
              <a:rPr sz="2081" spc="-69" dirty="0">
                <a:latin typeface="新細明體"/>
                <a:cs typeface="新細明體"/>
              </a:rPr>
              <a:t> </a:t>
            </a:r>
            <a:r>
              <a:rPr sz="2081" i="1" dirty="0">
                <a:latin typeface="Bookman Old Style"/>
                <a:cs typeface="Bookman Old Style"/>
              </a:rPr>
              <a:t>β</a:t>
            </a:r>
            <a:r>
              <a:rPr sz="2378" i="1" baseline="-10416" dirty="0">
                <a:latin typeface="Lucida Sans"/>
                <a:cs typeface="Lucida Sans"/>
              </a:rPr>
              <a:t>p</a:t>
            </a:r>
            <a:r>
              <a:rPr sz="2081" i="1" dirty="0">
                <a:latin typeface="Bookman Old Style"/>
                <a:cs typeface="Bookman Old Style"/>
              </a:rPr>
              <a:t>X</a:t>
            </a:r>
            <a:r>
              <a:rPr sz="2378" i="1" baseline="-10416" dirty="0">
                <a:latin typeface="Lucida Sans"/>
                <a:cs typeface="Lucida Sans"/>
              </a:rPr>
              <a:t>p</a:t>
            </a:r>
            <a:r>
              <a:rPr sz="2378" i="1" spc="87" baseline="-10416" dirty="0">
                <a:latin typeface="Lucida Sans"/>
                <a:cs typeface="Lucida Sans"/>
              </a:rPr>
              <a:t> </a:t>
            </a:r>
            <a:r>
              <a:rPr sz="2081" spc="495" dirty="0">
                <a:latin typeface="新細明體"/>
                <a:cs typeface="新細明體"/>
              </a:rPr>
              <a:t>+</a:t>
            </a:r>
            <a:r>
              <a:rPr sz="2081" spc="-69" dirty="0">
                <a:latin typeface="新細明體"/>
                <a:cs typeface="新細明體"/>
              </a:rPr>
              <a:t> </a:t>
            </a:r>
            <a:r>
              <a:rPr sz="2081" i="1" spc="-317" dirty="0">
                <a:latin typeface="Bookman Old Style"/>
                <a:cs typeface="Bookman Old Style"/>
              </a:rPr>
              <a:t>E,</a:t>
            </a:r>
            <a:endParaRPr sz="2081">
              <a:latin typeface="Bookman Old Style"/>
              <a:cs typeface="Bookman Old Style"/>
            </a:endParaRPr>
          </a:p>
        </p:txBody>
      </p:sp>
      <p:sp>
        <p:nvSpPr>
          <p:cNvPr id="4" name="object 4"/>
          <p:cNvSpPr txBox="1"/>
          <p:nvPr/>
        </p:nvSpPr>
        <p:spPr>
          <a:xfrm>
            <a:off x="978887" y="3235339"/>
            <a:ext cx="7020327" cy="320216"/>
          </a:xfrm>
          <a:prstGeom prst="rect">
            <a:avLst/>
          </a:prstGeom>
        </p:spPr>
        <p:txBody>
          <a:bodyPr vert="horz" wrap="square" lIns="0" tIns="0" rIns="0" bIns="0" rtlCol="0">
            <a:spAutoFit/>
          </a:bodyPr>
          <a:lstStyle/>
          <a:p>
            <a:pPr marL="286911" indent="-261743">
              <a:buClr>
                <a:srgbClr val="3333B2"/>
              </a:buClr>
              <a:buSzPct val="95238"/>
              <a:buFont typeface="Meiryo"/>
              <a:buChar char="•"/>
              <a:tabLst>
                <a:tab pos="288169" algn="l"/>
              </a:tabLst>
            </a:pPr>
            <a:r>
              <a:rPr sz="2081" spc="69" dirty="0">
                <a:latin typeface="新細明體"/>
                <a:cs typeface="新細明體"/>
              </a:rPr>
              <a:t>We </a:t>
            </a:r>
            <a:r>
              <a:rPr sz="2081" spc="129" dirty="0">
                <a:latin typeface="新細明體"/>
                <a:cs typeface="新細明體"/>
              </a:rPr>
              <a:t>interpret </a:t>
            </a:r>
            <a:r>
              <a:rPr sz="2081" i="1" spc="30" dirty="0">
                <a:latin typeface="Bookman Old Style"/>
                <a:cs typeface="Bookman Old Style"/>
              </a:rPr>
              <a:t>β</a:t>
            </a:r>
            <a:r>
              <a:rPr sz="2378" i="1" spc="44" baseline="-10416" dirty="0">
                <a:latin typeface="Lucida Sans"/>
                <a:cs typeface="Lucida Sans"/>
              </a:rPr>
              <a:t>j  </a:t>
            </a:r>
            <a:r>
              <a:rPr sz="2081" spc="99" dirty="0">
                <a:latin typeface="新細明體"/>
                <a:cs typeface="新細明體"/>
              </a:rPr>
              <a:t>as </a:t>
            </a:r>
            <a:r>
              <a:rPr sz="2081" spc="149" dirty="0">
                <a:latin typeface="新細明體"/>
                <a:cs typeface="新細明體"/>
              </a:rPr>
              <a:t>the </a:t>
            </a:r>
            <a:r>
              <a:rPr sz="2081" i="1" spc="-129" dirty="0">
                <a:solidFill>
                  <a:srgbClr val="009900"/>
                </a:solidFill>
                <a:latin typeface="Arial"/>
                <a:cs typeface="Arial"/>
              </a:rPr>
              <a:t>average  </a:t>
            </a:r>
            <a:r>
              <a:rPr sz="2081" spc="50" dirty="0">
                <a:latin typeface="新細明體"/>
                <a:cs typeface="新細明體"/>
              </a:rPr>
              <a:t>effect </a:t>
            </a:r>
            <a:r>
              <a:rPr sz="2081" spc="109" dirty="0">
                <a:latin typeface="新細明體"/>
                <a:cs typeface="新細明體"/>
              </a:rPr>
              <a:t>on </a:t>
            </a:r>
            <a:r>
              <a:rPr sz="2081" i="1" spc="-178" dirty="0">
                <a:latin typeface="Bookman Old Style"/>
                <a:cs typeface="Bookman Old Style"/>
              </a:rPr>
              <a:t>Y   </a:t>
            </a:r>
            <a:r>
              <a:rPr sz="2081" spc="10" dirty="0">
                <a:latin typeface="新細明體"/>
                <a:cs typeface="新細明體"/>
              </a:rPr>
              <a:t>of </a:t>
            </a:r>
            <a:r>
              <a:rPr sz="2081" spc="159" dirty="0">
                <a:latin typeface="新細明體"/>
                <a:cs typeface="新細明體"/>
              </a:rPr>
              <a:t>a </a:t>
            </a:r>
            <a:r>
              <a:rPr sz="2081" spc="89" dirty="0">
                <a:latin typeface="新細明體"/>
                <a:cs typeface="新細明體"/>
              </a:rPr>
              <a:t>one</a:t>
            </a:r>
            <a:r>
              <a:rPr sz="2081" spc="386" dirty="0">
                <a:latin typeface="新細明體"/>
                <a:cs typeface="新細明體"/>
              </a:rPr>
              <a:t> </a:t>
            </a:r>
            <a:r>
              <a:rPr sz="2081" spc="149" dirty="0">
                <a:latin typeface="新細明體"/>
                <a:cs typeface="新細明體"/>
              </a:rPr>
              <a:t>unit</a:t>
            </a:r>
            <a:endParaRPr sz="2081">
              <a:latin typeface="新細明體"/>
              <a:cs typeface="新細明體"/>
            </a:endParaRPr>
          </a:p>
        </p:txBody>
      </p:sp>
      <p:sp>
        <p:nvSpPr>
          <p:cNvPr id="5" name="object 5"/>
          <p:cNvSpPr txBox="1"/>
          <p:nvPr/>
        </p:nvSpPr>
        <p:spPr>
          <a:xfrm>
            <a:off x="1241529" y="3567690"/>
            <a:ext cx="6695673" cy="659668"/>
          </a:xfrm>
          <a:prstGeom prst="rect">
            <a:avLst/>
          </a:prstGeom>
        </p:spPr>
        <p:txBody>
          <a:bodyPr vert="horz" wrap="square" lIns="0" tIns="0" rIns="0" bIns="0" rtlCol="0">
            <a:spAutoFit/>
          </a:bodyPr>
          <a:lstStyle/>
          <a:p>
            <a:pPr marL="25168" marR="10067">
              <a:lnSpc>
                <a:spcPct val="102600"/>
              </a:lnSpc>
            </a:pPr>
            <a:r>
              <a:rPr sz="2081" spc="89" dirty="0">
                <a:latin typeface="新細明體"/>
                <a:cs typeface="新細明體"/>
              </a:rPr>
              <a:t>increase in </a:t>
            </a:r>
            <a:r>
              <a:rPr sz="2081" i="1" spc="198" dirty="0">
                <a:latin typeface="Bookman Old Style"/>
                <a:cs typeface="Bookman Old Style"/>
              </a:rPr>
              <a:t>X</a:t>
            </a:r>
            <a:r>
              <a:rPr sz="2378" i="1" spc="297" baseline="-10416" dirty="0">
                <a:latin typeface="Lucida Sans"/>
                <a:cs typeface="Lucida Sans"/>
              </a:rPr>
              <a:t>j </a:t>
            </a:r>
            <a:r>
              <a:rPr sz="2081" spc="79" dirty="0">
                <a:latin typeface="新細明體"/>
                <a:cs typeface="新細明體"/>
              </a:rPr>
              <a:t>, </a:t>
            </a:r>
            <a:r>
              <a:rPr sz="2081" i="1" spc="-50" dirty="0">
                <a:solidFill>
                  <a:srgbClr val="009900"/>
                </a:solidFill>
                <a:latin typeface="Arial"/>
                <a:cs typeface="Arial"/>
              </a:rPr>
              <a:t>holding </a:t>
            </a:r>
            <a:r>
              <a:rPr sz="2081" i="1" spc="40" dirty="0">
                <a:solidFill>
                  <a:srgbClr val="009900"/>
                </a:solidFill>
                <a:latin typeface="Arial"/>
                <a:cs typeface="Arial"/>
              </a:rPr>
              <a:t>all </a:t>
            </a:r>
            <a:r>
              <a:rPr sz="2081" i="1" spc="-30" dirty="0">
                <a:solidFill>
                  <a:srgbClr val="009900"/>
                </a:solidFill>
                <a:latin typeface="Arial"/>
                <a:cs typeface="Arial"/>
              </a:rPr>
              <a:t>other </a:t>
            </a:r>
            <a:r>
              <a:rPr sz="2081" i="1" spc="-50" dirty="0">
                <a:solidFill>
                  <a:srgbClr val="009900"/>
                </a:solidFill>
                <a:latin typeface="Arial"/>
                <a:cs typeface="Arial"/>
              </a:rPr>
              <a:t>predictors </a:t>
            </a:r>
            <a:r>
              <a:rPr sz="2081" i="1" spc="-59" dirty="0">
                <a:solidFill>
                  <a:srgbClr val="009900"/>
                </a:solidFill>
                <a:latin typeface="Arial"/>
                <a:cs typeface="Arial"/>
              </a:rPr>
              <a:t>fixed</a:t>
            </a:r>
            <a:r>
              <a:rPr sz="2081" spc="-59" dirty="0">
                <a:latin typeface="新細明體"/>
                <a:cs typeface="新細明體"/>
              </a:rPr>
              <a:t>. </a:t>
            </a:r>
            <a:r>
              <a:rPr sz="2081" spc="129" dirty="0">
                <a:latin typeface="新細明體"/>
                <a:cs typeface="新細明體"/>
              </a:rPr>
              <a:t>In </a:t>
            </a:r>
            <a:r>
              <a:rPr sz="2081" spc="149" dirty="0">
                <a:latin typeface="新細明體"/>
                <a:cs typeface="新細明體"/>
              </a:rPr>
              <a:t>the  </a:t>
            </a:r>
            <a:r>
              <a:rPr sz="2081" spc="99" dirty="0">
                <a:latin typeface="新細明體"/>
                <a:cs typeface="新細明體"/>
              </a:rPr>
              <a:t>advertising example, </a:t>
            </a:r>
            <a:r>
              <a:rPr sz="2081" spc="149" dirty="0">
                <a:latin typeface="新細明體"/>
                <a:cs typeface="新細明體"/>
              </a:rPr>
              <a:t>the </a:t>
            </a:r>
            <a:r>
              <a:rPr sz="2081" spc="109" dirty="0">
                <a:latin typeface="新細明體"/>
                <a:cs typeface="新細明體"/>
              </a:rPr>
              <a:t>model</a:t>
            </a:r>
            <a:r>
              <a:rPr sz="2081" spc="396" dirty="0">
                <a:latin typeface="新細明體"/>
                <a:cs typeface="新細明體"/>
              </a:rPr>
              <a:t> </a:t>
            </a:r>
            <a:r>
              <a:rPr sz="2081" spc="89" dirty="0">
                <a:latin typeface="新細明體"/>
                <a:cs typeface="新細明體"/>
              </a:rPr>
              <a:t>becomes</a:t>
            </a:r>
            <a:endParaRPr sz="2081">
              <a:latin typeface="新細明體"/>
              <a:cs typeface="新細明體"/>
            </a:endParaRPr>
          </a:p>
        </p:txBody>
      </p:sp>
      <p:sp>
        <p:nvSpPr>
          <p:cNvPr id="6" name="object 6"/>
          <p:cNvSpPr txBox="1"/>
          <p:nvPr/>
        </p:nvSpPr>
        <p:spPr>
          <a:xfrm>
            <a:off x="1305754" y="4534106"/>
            <a:ext cx="7078211" cy="320216"/>
          </a:xfrm>
          <a:prstGeom prst="rect">
            <a:avLst/>
          </a:prstGeom>
        </p:spPr>
        <p:txBody>
          <a:bodyPr vert="horz" wrap="square" lIns="0" tIns="0" rIns="0" bIns="0" rtlCol="0">
            <a:spAutoFit/>
          </a:bodyPr>
          <a:lstStyle/>
          <a:p>
            <a:pPr marL="25168"/>
            <a:r>
              <a:rPr sz="2081" spc="-168" dirty="0">
                <a:solidFill>
                  <a:srgbClr val="990000"/>
                </a:solidFill>
                <a:latin typeface="Courier New"/>
                <a:cs typeface="Courier New"/>
              </a:rPr>
              <a:t>sales</a:t>
            </a:r>
            <a:r>
              <a:rPr sz="2081" spc="-664" dirty="0">
                <a:solidFill>
                  <a:srgbClr val="990000"/>
                </a:solidFill>
                <a:latin typeface="Courier New"/>
                <a:cs typeface="Courier New"/>
              </a:rPr>
              <a:t> </a:t>
            </a:r>
            <a:r>
              <a:rPr sz="2081" spc="495" dirty="0">
                <a:latin typeface="新細明體"/>
                <a:cs typeface="新細明體"/>
              </a:rPr>
              <a:t>=</a:t>
            </a:r>
            <a:r>
              <a:rPr sz="2081" spc="50" dirty="0">
                <a:latin typeface="新細明體"/>
                <a:cs typeface="新細明體"/>
              </a:rPr>
              <a:t> </a:t>
            </a:r>
            <a:r>
              <a:rPr sz="2081" i="1" spc="-69" dirty="0">
                <a:latin typeface="Bookman Old Style"/>
                <a:cs typeface="Bookman Old Style"/>
              </a:rPr>
              <a:t>β</a:t>
            </a:r>
            <a:r>
              <a:rPr sz="2378" spc="-103" baseline="-10416" dirty="0">
                <a:latin typeface="Tahoma"/>
                <a:cs typeface="Tahoma"/>
              </a:rPr>
              <a:t>0</a:t>
            </a:r>
            <a:r>
              <a:rPr sz="2378" spc="103" baseline="-10416" dirty="0">
                <a:latin typeface="Tahoma"/>
                <a:cs typeface="Tahoma"/>
              </a:rPr>
              <a:t> </a:t>
            </a:r>
            <a:r>
              <a:rPr sz="2081" spc="495" dirty="0">
                <a:latin typeface="新細明體"/>
                <a:cs typeface="新細明體"/>
              </a:rPr>
              <a:t>+</a:t>
            </a:r>
            <a:r>
              <a:rPr sz="2081" spc="-69" dirty="0">
                <a:latin typeface="新細明體"/>
                <a:cs typeface="新細明體"/>
              </a:rPr>
              <a:t> </a:t>
            </a:r>
            <a:r>
              <a:rPr sz="2081" i="1" spc="-69" dirty="0">
                <a:latin typeface="Bookman Old Style"/>
                <a:cs typeface="Bookman Old Style"/>
              </a:rPr>
              <a:t>β</a:t>
            </a:r>
            <a:r>
              <a:rPr sz="2378" spc="-103" baseline="-10416" dirty="0">
                <a:latin typeface="Tahoma"/>
                <a:cs typeface="Tahoma"/>
              </a:rPr>
              <a:t>1</a:t>
            </a:r>
            <a:r>
              <a:rPr sz="2378" spc="103" baseline="-10416" dirty="0">
                <a:latin typeface="Tahoma"/>
                <a:cs typeface="Tahoma"/>
              </a:rPr>
              <a:t> </a:t>
            </a:r>
            <a:r>
              <a:rPr sz="2081" i="1" spc="-69" dirty="0">
                <a:latin typeface="Meiryo"/>
                <a:cs typeface="Meiryo"/>
              </a:rPr>
              <a:t>×</a:t>
            </a:r>
            <a:r>
              <a:rPr sz="2081" i="1" spc="-238" dirty="0">
                <a:latin typeface="Meiryo"/>
                <a:cs typeface="Meiryo"/>
              </a:rPr>
              <a:t> </a:t>
            </a:r>
            <a:r>
              <a:rPr sz="2081" spc="-168" dirty="0">
                <a:solidFill>
                  <a:srgbClr val="990000"/>
                </a:solidFill>
                <a:latin typeface="Courier New"/>
                <a:cs typeface="Courier New"/>
              </a:rPr>
              <a:t>TV</a:t>
            </a:r>
            <a:r>
              <a:rPr sz="2081" spc="-783" dirty="0">
                <a:solidFill>
                  <a:srgbClr val="990000"/>
                </a:solidFill>
                <a:latin typeface="Courier New"/>
                <a:cs typeface="Courier New"/>
              </a:rPr>
              <a:t> </a:t>
            </a:r>
            <a:r>
              <a:rPr sz="2081" spc="495" dirty="0">
                <a:latin typeface="新細明體"/>
                <a:cs typeface="新細明體"/>
              </a:rPr>
              <a:t>+</a:t>
            </a:r>
            <a:r>
              <a:rPr sz="2081" spc="-69" dirty="0">
                <a:latin typeface="新細明體"/>
                <a:cs typeface="新細明體"/>
              </a:rPr>
              <a:t> </a:t>
            </a:r>
            <a:r>
              <a:rPr sz="2081" i="1" spc="-69" dirty="0">
                <a:latin typeface="Bookman Old Style"/>
                <a:cs typeface="Bookman Old Style"/>
              </a:rPr>
              <a:t>β</a:t>
            </a:r>
            <a:r>
              <a:rPr sz="2378" spc="-103" baseline="-10416" dirty="0">
                <a:latin typeface="Tahoma"/>
                <a:cs typeface="Tahoma"/>
              </a:rPr>
              <a:t>2</a:t>
            </a:r>
            <a:r>
              <a:rPr sz="2378" spc="103" baseline="-10416" dirty="0">
                <a:latin typeface="Tahoma"/>
                <a:cs typeface="Tahoma"/>
              </a:rPr>
              <a:t> </a:t>
            </a:r>
            <a:r>
              <a:rPr sz="2081" i="1" spc="-69" dirty="0">
                <a:latin typeface="Meiryo"/>
                <a:cs typeface="Meiryo"/>
              </a:rPr>
              <a:t>×</a:t>
            </a:r>
            <a:r>
              <a:rPr sz="2081" i="1" spc="-238" dirty="0">
                <a:latin typeface="Meiryo"/>
                <a:cs typeface="Meiryo"/>
              </a:rPr>
              <a:t> </a:t>
            </a:r>
            <a:r>
              <a:rPr sz="2081" spc="-168" dirty="0">
                <a:solidFill>
                  <a:srgbClr val="990000"/>
                </a:solidFill>
                <a:latin typeface="Courier New"/>
                <a:cs typeface="Courier New"/>
              </a:rPr>
              <a:t>radio</a:t>
            </a:r>
            <a:r>
              <a:rPr sz="2081" spc="-783" dirty="0">
                <a:solidFill>
                  <a:srgbClr val="990000"/>
                </a:solidFill>
                <a:latin typeface="Courier New"/>
                <a:cs typeface="Courier New"/>
              </a:rPr>
              <a:t> </a:t>
            </a:r>
            <a:r>
              <a:rPr sz="2081" spc="495" dirty="0">
                <a:latin typeface="新細明體"/>
                <a:cs typeface="新細明體"/>
              </a:rPr>
              <a:t>+</a:t>
            </a:r>
            <a:r>
              <a:rPr sz="2081" spc="-69" dirty="0">
                <a:latin typeface="新細明體"/>
                <a:cs typeface="新細明體"/>
              </a:rPr>
              <a:t> </a:t>
            </a:r>
            <a:r>
              <a:rPr sz="2081" i="1" spc="-69" dirty="0">
                <a:latin typeface="Bookman Old Style"/>
                <a:cs typeface="Bookman Old Style"/>
              </a:rPr>
              <a:t>β</a:t>
            </a:r>
            <a:r>
              <a:rPr sz="2378" spc="-103" baseline="-10416" dirty="0">
                <a:latin typeface="Tahoma"/>
                <a:cs typeface="Tahoma"/>
              </a:rPr>
              <a:t>3</a:t>
            </a:r>
            <a:r>
              <a:rPr sz="2378" spc="103" baseline="-10416" dirty="0">
                <a:latin typeface="Tahoma"/>
                <a:cs typeface="Tahoma"/>
              </a:rPr>
              <a:t> </a:t>
            </a:r>
            <a:r>
              <a:rPr sz="2081" i="1" spc="-69" dirty="0">
                <a:latin typeface="Meiryo"/>
                <a:cs typeface="Meiryo"/>
              </a:rPr>
              <a:t>×</a:t>
            </a:r>
            <a:r>
              <a:rPr sz="2081" i="1" spc="-238" dirty="0">
                <a:latin typeface="Meiryo"/>
                <a:cs typeface="Meiryo"/>
              </a:rPr>
              <a:t> </a:t>
            </a:r>
            <a:r>
              <a:rPr sz="2081" spc="-168" dirty="0">
                <a:solidFill>
                  <a:srgbClr val="990000"/>
                </a:solidFill>
                <a:latin typeface="Courier New"/>
                <a:cs typeface="Courier New"/>
              </a:rPr>
              <a:t>newspaper</a:t>
            </a:r>
            <a:r>
              <a:rPr sz="2081" spc="-783" dirty="0">
                <a:solidFill>
                  <a:srgbClr val="990000"/>
                </a:solidFill>
                <a:latin typeface="Courier New"/>
                <a:cs typeface="Courier New"/>
              </a:rPr>
              <a:t> </a:t>
            </a:r>
            <a:r>
              <a:rPr sz="2081" spc="495" dirty="0">
                <a:latin typeface="新細明體"/>
                <a:cs typeface="新細明體"/>
              </a:rPr>
              <a:t>+</a:t>
            </a:r>
            <a:r>
              <a:rPr sz="2081" spc="-69" dirty="0">
                <a:latin typeface="新細明體"/>
                <a:cs typeface="新細明體"/>
              </a:rPr>
              <a:t> </a:t>
            </a:r>
            <a:r>
              <a:rPr sz="2081" i="1" spc="-317" dirty="0">
                <a:latin typeface="Bookman Old Style"/>
                <a:cs typeface="Bookman Old Style"/>
              </a:rPr>
              <a:t>E.</a:t>
            </a:r>
            <a:endParaRPr sz="2081">
              <a:latin typeface="Bookman Old Style"/>
              <a:cs typeface="Bookman Old Style"/>
            </a:endParaRPr>
          </a:p>
        </p:txBody>
      </p:sp>
      <p:pic>
        <p:nvPicPr>
          <p:cNvPr id="8" name="圖片 7"/>
          <p:cNvPicPr>
            <a:picLocks noChangeAspect="1"/>
          </p:cNvPicPr>
          <p:nvPr/>
        </p:nvPicPr>
        <p:blipFill>
          <a:blip r:embed="rId2"/>
          <a:stretch>
            <a:fillRect/>
          </a:stretch>
        </p:blipFill>
        <p:spPr>
          <a:xfrm>
            <a:off x="2127584" y="2372748"/>
            <a:ext cx="5786967" cy="680459"/>
          </a:xfrm>
          <a:prstGeom prst="rect">
            <a:avLst/>
          </a:prstGeom>
        </p:spPr>
      </p:pic>
      <p:pic>
        <p:nvPicPr>
          <p:cNvPr id="9" name="圖片 8"/>
          <p:cNvPicPr>
            <a:picLocks noChangeAspect="1"/>
          </p:cNvPicPr>
          <p:nvPr/>
        </p:nvPicPr>
        <p:blipFill>
          <a:blip r:embed="rId3"/>
          <a:stretch>
            <a:fillRect/>
          </a:stretch>
        </p:blipFill>
        <p:spPr>
          <a:xfrm>
            <a:off x="1236093" y="4529057"/>
            <a:ext cx="7217529" cy="527411"/>
          </a:xfrm>
          <a:prstGeom prst="rect">
            <a:avLst/>
          </a:prstGeom>
        </p:spPr>
      </p:pic>
    </p:spTree>
    <p:extLst>
      <p:ext uri="{BB962C8B-B14F-4D97-AF65-F5344CB8AC3E}">
        <p14:creationId xmlns:p14="http://schemas.microsoft.com/office/powerpoint/2010/main" val="903471650"/>
      </p:ext>
    </p:extLst>
  </p:cSld>
  <p:clrMapOvr>
    <a:masterClrMapping/>
  </p:clrMapOvr>
  <p:transition>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83067"/>
            <a:ext cx="7886700" cy="1325563"/>
          </a:xfrm>
        </p:spPr>
        <p:txBody>
          <a:bodyPr/>
          <a:lstStyle/>
          <a:p>
            <a:r>
              <a:rPr lang="en-US" altLang="zh-TW" dirty="0">
                <a:latin typeface="微軟正黑體" panose="020B0604030504040204" pitchFamily="34" charset="-120"/>
                <a:ea typeface="微軟正黑體" panose="020B0604030504040204" pitchFamily="34" charset="-120"/>
              </a:rPr>
              <a:t>Classification (</a:t>
            </a:r>
            <a:r>
              <a:rPr lang="zh-TW" altLang="en-US">
                <a:latin typeface="微軟正黑體" panose="020B0604030504040204" pitchFamily="34" charset="-120"/>
                <a:ea typeface="微軟正黑體" panose="020B0604030504040204" pitchFamily="34" charset="-120"/>
              </a:rPr>
              <a:t>分類</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問題</a:t>
            </a:r>
            <a:r>
              <a:rPr lang="en-US" altLang="zh-TW">
                <a:latin typeface="微軟正黑體" panose="020B0604030504040204" pitchFamily="34" charset="-120"/>
                <a:ea typeface="微軟正黑體" panose="020B0604030504040204" pitchFamily="34" charset="-120"/>
              </a:rPr>
              <a:t>:</a:t>
            </a:r>
            <a:r>
              <a:rPr lang="zh-TW" altLang="en-US">
                <a:latin typeface="微軟正黑體" panose="020B0604030504040204" pitchFamily="34" charset="-120"/>
                <a:ea typeface="微軟正黑體" panose="020B0604030504040204" pitchFamily="34" charset="-120"/>
              </a:rPr>
              <a:t> </a:t>
            </a:r>
            <a:endParaRPr lang="zh-TW" altLang="en-US" dirty="0"/>
          </a:p>
        </p:txBody>
      </p:sp>
      <p:sp>
        <p:nvSpPr>
          <p:cNvPr id="3" name="內容版面配置區 2"/>
          <p:cNvSpPr>
            <a:spLocks noGrp="1"/>
          </p:cNvSpPr>
          <p:nvPr>
            <p:ph sz="half" idx="1"/>
          </p:nvPr>
        </p:nvSpPr>
        <p:spPr/>
        <p:txBody>
          <a:bodyPr/>
          <a:lstStyle/>
          <a:p>
            <a:r>
              <a:rPr lang="en-US" altLang="zh-TW" dirty="0"/>
              <a:t>Binary Classification</a:t>
            </a:r>
            <a:r>
              <a:rPr lang="zh-TW" altLang="en-US" dirty="0"/>
              <a:t> </a:t>
            </a:r>
            <a:r>
              <a:rPr lang="en-US" altLang="zh-TW" dirty="0"/>
              <a:t>(</a:t>
            </a:r>
            <a:r>
              <a:rPr lang="zh-TW" altLang="en-US" dirty="0">
                <a:latin typeface="微軟正黑體" panose="020B0604030504040204" pitchFamily="34" charset="-120"/>
                <a:ea typeface="微軟正黑體" panose="020B0604030504040204" pitchFamily="34" charset="-120"/>
              </a:rPr>
              <a:t>二元分類</a:t>
            </a:r>
            <a:r>
              <a:rPr lang="en-US" altLang="zh-TW" dirty="0"/>
              <a:t>)</a:t>
            </a:r>
            <a:endParaRPr lang="zh-TW" altLang="en-US" dirty="0"/>
          </a:p>
        </p:txBody>
      </p:sp>
      <p:sp>
        <p:nvSpPr>
          <p:cNvPr id="4" name="內容版面配置區 3"/>
          <p:cNvSpPr>
            <a:spLocks noGrp="1"/>
          </p:cNvSpPr>
          <p:nvPr>
            <p:ph sz="half" idx="2"/>
          </p:nvPr>
        </p:nvSpPr>
        <p:spPr/>
        <p:txBody>
          <a:bodyPr/>
          <a:lstStyle/>
          <a:p>
            <a:r>
              <a:rPr lang="en-US" altLang="zh-TW" dirty="0"/>
              <a:t>Multi-class Classification</a:t>
            </a:r>
            <a:r>
              <a:rPr lang="zh-TW" altLang="en-US" dirty="0"/>
              <a:t> </a:t>
            </a:r>
            <a:r>
              <a:rPr lang="en-US" altLang="zh-TW" dirty="0"/>
              <a:t>(</a:t>
            </a:r>
            <a:r>
              <a:rPr lang="zh-TW" altLang="en-US" dirty="0">
                <a:latin typeface="微軟正黑體" panose="020B0604030504040204" pitchFamily="34" charset="-120"/>
                <a:ea typeface="微軟正黑體" panose="020B0604030504040204" pitchFamily="34" charset="-120"/>
              </a:rPr>
              <a:t>多類別分類</a:t>
            </a:r>
            <a:r>
              <a:rPr lang="en-US" altLang="zh-TW" dirty="0"/>
              <a:t>)</a:t>
            </a:r>
            <a:endParaRPr lang="zh-TW" altLang="en-US" dirty="0"/>
          </a:p>
          <a:p>
            <a:endParaRPr lang="zh-TW" altLang="en-US" dirty="0"/>
          </a:p>
        </p:txBody>
      </p:sp>
      <p:sp>
        <p:nvSpPr>
          <p:cNvPr id="5" name="矩形 4"/>
          <p:cNvSpPr/>
          <p:nvPr/>
        </p:nvSpPr>
        <p:spPr>
          <a:xfrm>
            <a:off x="1621527" y="4331494"/>
            <a:ext cx="1900445" cy="685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Function f</a:t>
            </a:r>
            <a:endParaRPr lang="zh-TW" altLang="en-US" sz="2400" dirty="0"/>
          </a:p>
        </p:txBody>
      </p:sp>
      <p:sp>
        <p:nvSpPr>
          <p:cNvPr id="6" name="矩形 5"/>
          <p:cNvSpPr/>
          <p:nvPr/>
        </p:nvSpPr>
        <p:spPr>
          <a:xfrm>
            <a:off x="5451716" y="4331494"/>
            <a:ext cx="1900445" cy="6850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Function f</a:t>
            </a:r>
            <a:endParaRPr lang="zh-TW" altLang="en-US" sz="2400" dirty="0"/>
          </a:p>
        </p:txBody>
      </p:sp>
      <p:sp>
        <p:nvSpPr>
          <p:cNvPr id="7" name="文字方塊 6"/>
          <p:cNvSpPr txBox="1"/>
          <p:nvPr/>
        </p:nvSpPr>
        <p:spPr>
          <a:xfrm>
            <a:off x="1454149" y="5620406"/>
            <a:ext cx="2235200" cy="523220"/>
          </a:xfrm>
          <a:prstGeom prst="rect">
            <a:avLst/>
          </a:prstGeom>
          <a:noFill/>
        </p:spPr>
        <p:txBody>
          <a:bodyPr wrap="square" rtlCol="0">
            <a:spAutoFit/>
          </a:bodyPr>
          <a:lstStyle/>
          <a:p>
            <a:pPr algn="ctr"/>
            <a:r>
              <a:rPr lang="en-US" altLang="zh-TW" sz="2800" dirty="0"/>
              <a:t>Input</a:t>
            </a:r>
            <a:endParaRPr lang="zh-TW" altLang="en-US" sz="2800" dirty="0"/>
          </a:p>
        </p:txBody>
      </p:sp>
      <p:sp>
        <p:nvSpPr>
          <p:cNvPr id="8" name="文字方塊 7"/>
          <p:cNvSpPr txBox="1"/>
          <p:nvPr/>
        </p:nvSpPr>
        <p:spPr>
          <a:xfrm>
            <a:off x="5276849" y="5620406"/>
            <a:ext cx="2235200" cy="523220"/>
          </a:xfrm>
          <a:prstGeom prst="rect">
            <a:avLst/>
          </a:prstGeom>
          <a:noFill/>
        </p:spPr>
        <p:txBody>
          <a:bodyPr wrap="square" rtlCol="0">
            <a:spAutoFit/>
          </a:bodyPr>
          <a:lstStyle/>
          <a:p>
            <a:pPr algn="ctr"/>
            <a:r>
              <a:rPr lang="en-US" altLang="zh-TW" sz="2800" dirty="0"/>
              <a:t>Input</a:t>
            </a:r>
            <a:endParaRPr lang="zh-TW" altLang="en-US" sz="2800" dirty="0"/>
          </a:p>
        </p:txBody>
      </p:sp>
      <p:sp>
        <p:nvSpPr>
          <p:cNvPr id="9" name="向下箭號 8"/>
          <p:cNvSpPr/>
          <p:nvPr/>
        </p:nvSpPr>
        <p:spPr>
          <a:xfrm flipV="1">
            <a:off x="2327274"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0" name="向下箭號 9"/>
          <p:cNvSpPr/>
          <p:nvPr/>
        </p:nvSpPr>
        <p:spPr>
          <a:xfrm flipV="1">
            <a:off x="6125023"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1" name="向下箭號 10"/>
          <p:cNvSpPr/>
          <p:nvPr/>
        </p:nvSpPr>
        <p:spPr>
          <a:xfrm flipV="1">
            <a:off x="2327274"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向下箭號 11"/>
          <p:cNvSpPr/>
          <p:nvPr/>
        </p:nvSpPr>
        <p:spPr>
          <a:xfrm flipV="1">
            <a:off x="6125023"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 name="文字方塊 12"/>
          <p:cNvSpPr txBox="1"/>
          <p:nvPr/>
        </p:nvSpPr>
        <p:spPr>
          <a:xfrm>
            <a:off x="1585221" y="3162767"/>
            <a:ext cx="1936751" cy="523220"/>
          </a:xfrm>
          <a:prstGeom prst="rect">
            <a:avLst/>
          </a:prstGeom>
          <a:noFill/>
        </p:spPr>
        <p:txBody>
          <a:bodyPr wrap="square" rtlCol="0">
            <a:spAutoFit/>
          </a:bodyPr>
          <a:lstStyle/>
          <a:p>
            <a:pPr algn="ctr"/>
            <a:r>
              <a:rPr lang="en-US" altLang="zh-TW" sz="2800" dirty="0"/>
              <a:t>Yes or No</a:t>
            </a:r>
            <a:endParaRPr lang="zh-TW" altLang="en-US" sz="2800" dirty="0"/>
          </a:p>
        </p:txBody>
      </p:sp>
      <p:sp>
        <p:nvSpPr>
          <p:cNvPr id="14" name="文字方塊 13"/>
          <p:cNvSpPr txBox="1"/>
          <p:nvPr/>
        </p:nvSpPr>
        <p:spPr>
          <a:xfrm>
            <a:off x="4402706" y="3199796"/>
            <a:ext cx="3933584" cy="523220"/>
          </a:xfrm>
          <a:prstGeom prst="rect">
            <a:avLst/>
          </a:prstGeom>
          <a:noFill/>
        </p:spPr>
        <p:txBody>
          <a:bodyPr wrap="square" rtlCol="0">
            <a:spAutoFit/>
          </a:bodyPr>
          <a:lstStyle/>
          <a:p>
            <a:pPr algn="ctr"/>
            <a:r>
              <a:rPr lang="en-US" altLang="zh-TW" sz="2800" dirty="0"/>
              <a:t>Class 1, Class 2, … Class N</a:t>
            </a:r>
            <a:endParaRPr lang="zh-TW" altLang="en-US" sz="2800" dirty="0"/>
          </a:p>
        </p:txBody>
      </p:sp>
    </p:spTree>
    <p:extLst>
      <p:ext uri="{BB962C8B-B14F-4D97-AF65-F5344CB8AC3E}">
        <p14:creationId xmlns:p14="http://schemas.microsoft.com/office/powerpoint/2010/main" val="184855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animBg="1"/>
      <p:bldP spid="11" grpId="0" animBg="1"/>
      <p:bldP spid="12" grpId="0" animBg="1"/>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http://www.ceu.org.tw/images/CEU_knowledge21065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8048" y="1764962"/>
            <a:ext cx="1784273" cy="178427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a:xfrm>
            <a:off x="348562" y="99392"/>
            <a:ext cx="7886700" cy="1325563"/>
          </a:xfrm>
        </p:spPr>
        <p:txBody>
          <a:bodyPr/>
          <a:lstStyle/>
          <a:p>
            <a:r>
              <a:rPr lang="zh-TW" altLang="en-US">
                <a:latin typeface="微軟正黑體" panose="020B0604030504040204" pitchFamily="34" charset="-120"/>
                <a:ea typeface="微軟正黑體" panose="020B0604030504040204" pitchFamily="34" charset="-120"/>
              </a:rPr>
              <a:t>二元分類 </a:t>
            </a:r>
            <a:r>
              <a:rPr lang="zh-TW" altLang="en-US"/>
              <a:t>（</a:t>
            </a:r>
            <a:r>
              <a:rPr lang="en-US" altLang="zh-TW"/>
              <a:t>binary</a:t>
            </a:r>
            <a:r>
              <a:rPr lang="en-US" altLang="zh-TW" b="1"/>
              <a:t> classification</a:t>
            </a:r>
            <a:r>
              <a:rPr lang="zh-TW" altLang="en-US"/>
              <a:t>）</a:t>
            </a:r>
            <a:endParaRPr lang="en-US" altLang="zh-TW" dirty="0"/>
          </a:p>
        </p:txBody>
      </p:sp>
      <p:sp>
        <p:nvSpPr>
          <p:cNvPr id="4" name="矩形 3"/>
          <p:cNvSpPr/>
          <p:nvPr/>
        </p:nvSpPr>
        <p:spPr>
          <a:xfrm>
            <a:off x="654706" y="1998978"/>
            <a:ext cx="1366143" cy="954107"/>
          </a:xfrm>
          <a:prstGeom prst="rect">
            <a:avLst/>
          </a:prstGeom>
        </p:spPr>
        <p:txBody>
          <a:bodyPr wrap="none">
            <a:spAutoFit/>
          </a:bodyPr>
          <a:lstStyle/>
          <a:p>
            <a:r>
              <a:rPr lang="en-US" altLang="zh-TW" sz="2800" b="1" i="1" u="sng" dirty="0"/>
              <a:t>Spam </a:t>
            </a:r>
          </a:p>
          <a:p>
            <a:r>
              <a:rPr lang="en-US" altLang="zh-TW" sz="2800" b="1" i="1" u="sng" dirty="0"/>
              <a:t>filtering</a:t>
            </a:r>
            <a:endParaRPr lang="zh-TW" altLang="en-US" sz="2800" b="1" i="1" u="sng" dirty="0"/>
          </a:p>
        </p:txBody>
      </p:sp>
      <p:grpSp>
        <p:nvGrpSpPr>
          <p:cNvPr id="5" name="群組 4"/>
          <p:cNvGrpSpPr/>
          <p:nvPr/>
        </p:nvGrpSpPr>
        <p:grpSpPr>
          <a:xfrm>
            <a:off x="942228" y="3335190"/>
            <a:ext cx="7816752" cy="3530146"/>
            <a:chOff x="628650" y="2236221"/>
            <a:chExt cx="7816752" cy="3530146"/>
          </a:xfrm>
        </p:grpSpPr>
        <p:pic>
          <p:nvPicPr>
            <p:cNvPr id="6" name="Picture 2" descr="http://cdn.toptenreviews.com/rev/site/cms/category_headers/139-h_main-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0" y="2236221"/>
              <a:ext cx="7816752" cy="353014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197318" y="5112936"/>
              <a:ext cx="4609467" cy="369332"/>
            </a:xfrm>
            <a:prstGeom prst="rect">
              <a:avLst/>
            </a:prstGeom>
          </p:spPr>
          <p:txBody>
            <a:bodyPr wrap="none">
              <a:spAutoFit/>
            </a:bodyPr>
            <a:lstStyle/>
            <a:p>
              <a:r>
                <a:rPr lang="en-US" altLang="zh-TW" dirty="0"/>
                <a:t>(</a:t>
              </a:r>
              <a:r>
                <a:rPr lang="zh-TW" altLang="en-US" dirty="0"/>
                <a:t>http://spam-filter-review.toptenreviews.com/</a:t>
              </a:r>
              <a:r>
                <a:rPr lang="en-US" altLang="zh-TW" dirty="0"/>
                <a:t>)</a:t>
              </a:r>
              <a:endParaRPr lang="zh-TW" altLang="en-US" dirty="0"/>
            </a:p>
          </p:txBody>
        </p:sp>
      </p:grpSp>
      <p:sp>
        <p:nvSpPr>
          <p:cNvPr id="12" name="矩形 11"/>
          <p:cNvSpPr/>
          <p:nvPr/>
        </p:nvSpPr>
        <p:spPr>
          <a:xfrm>
            <a:off x="5349921" y="1947798"/>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Function</a:t>
            </a:r>
            <a:endParaRPr lang="zh-TW" altLang="en-US" sz="2800" dirty="0"/>
          </a:p>
        </p:txBody>
      </p:sp>
      <p:sp>
        <p:nvSpPr>
          <p:cNvPr id="15" name="向右箭號 14"/>
          <p:cNvSpPr/>
          <p:nvPr/>
        </p:nvSpPr>
        <p:spPr>
          <a:xfrm>
            <a:off x="7157823" y="231956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6" name="文字方塊 15"/>
          <p:cNvSpPr txBox="1"/>
          <p:nvPr/>
        </p:nvSpPr>
        <p:spPr>
          <a:xfrm>
            <a:off x="7580904" y="2334439"/>
            <a:ext cx="1445810" cy="523220"/>
          </a:xfrm>
          <a:prstGeom prst="rect">
            <a:avLst/>
          </a:prstGeom>
          <a:noFill/>
        </p:spPr>
        <p:txBody>
          <a:bodyPr wrap="square" rtlCol="0">
            <a:spAutoFit/>
          </a:bodyPr>
          <a:lstStyle/>
          <a:p>
            <a:r>
              <a:rPr lang="en-US" altLang="zh-TW" sz="2800" dirty="0">
                <a:solidFill>
                  <a:srgbClr val="FF0000"/>
                </a:solidFill>
              </a:rPr>
              <a:t>Yes</a:t>
            </a:r>
            <a:r>
              <a:rPr lang="en-US" altLang="zh-TW" sz="2800" dirty="0"/>
              <a:t>/</a:t>
            </a:r>
            <a:r>
              <a:rPr lang="en-US" altLang="zh-TW" sz="2800" dirty="0">
                <a:solidFill>
                  <a:srgbClr val="0000FF"/>
                </a:solidFill>
              </a:rPr>
              <a:t>No</a:t>
            </a:r>
            <a:endParaRPr lang="zh-TW" altLang="en-US" sz="2800" dirty="0"/>
          </a:p>
        </p:txBody>
      </p:sp>
      <p:pic>
        <p:nvPicPr>
          <p:cNvPr id="26" name="圖片 25"/>
          <p:cNvPicPr>
            <a:picLocks noChangeAspect="1"/>
          </p:cNvPicPr>
          <p:nvPr/>
        </p:nvPicPr>
        <p:blipFill>
          <a:blip r:embed="rId5"/>
          <a:stretch>
            <a:fillRect/>
          </a:stretch>
        </p:blipFill>
        <p:spPr>
          <a:xfrm>
            <a:off x="4527358" y="1825625"/>
            <a:ext cx="274307" cy="1494693"/>
          </a:xfrm>
          <a:prstGeom prst="rect">
            <a:avLst/>
          </a:prstGeom>
        </p:spPr>
      </p:pic>
      <p:sp>
        <p:nvSpPr>
          <p:cNvPr id="28" name="向右箭號 27"/>
          <p:cNvSpPr/>
          <p:nvPr/>
        </p:nvSpPr>
        <p:spPr>
          <a:xfrm>
            <a:off x="4850604" y="2289279"/>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文字方塊 7"/>
          <p:cNvSpPr txBox="1"/>
          <p:nvPr/>
        </p:nvSpPr>
        <p:spPr>
          <a:xfrm>
            <a:off x="6069441" y="3437310"/>
            <a:ext cx="1308273" cy="461665"/>
          </a:xfrm>
          <a:prstGeom prst="rect">
            <a:avLst/>
          </a:prstGeom>
          <a:noFill/>
        </p:spPr>
        <p:txBody>
          <a:bodyPr wrap="square" rtlCol="0">
            <a:spAutoFit/>
          </a:bodyPr>
          <a:lstStyle/>
          <a:p>
            <a:r>
              <a:rPr lang="en-US" altLang="zh-TW" sz="2400" dirty="0">
                <a:solidFill>
                  <a:srgbClr val="FF0000"/>
                </a:solidFill>
              </a:rPr>
              <a:t>Yes</a:t>
            </a:r>
            <a:endParaRPr lang="zh-TW" altLang="en-US" sz="2400" dirty="0">
              <a:solidFill>
                <a:srgbClr val="FF0000"/>
              </a:solidFill>
            </a:endParaRPr>
          </a:p>
        </p:txBody>
      </p:sp>
      <p:sp>
        <p:nvSpPr>
          <p:cNvPr id="18" name="文字方塊 17"/>
          <p:cNvSpPr txBox="1"/>
          <p:nvPr/>
        </p:nvSpPr>
        <p:spPr>
          <a:xfrm>
            <a:off x="7580904" y="4960288"/>
            <a:ext cx="1308273" cy="461665"/>
          </a:xfrm>
          <a:prstGeom prst="rect">
            <a:avLst/>
          </a:prstGeom>
          <a:noFill/>
        </p:spPr>
        <p:txBody>
          <a:bodyPr wrap="square" rtlCol="0">
            <a:spAutoFit/>
          </a:bodyPr>
          <a:lstStyle/>
          <a:p>
            <a:r>
              <a:rPr lang="en-US" altLang="zh-TW" sz="2400" dirty="0">
                <a:solidFill>
                  <a:srgbClr val="0000FF"/>
                </a:solidFill>
              </a:rPr>
              <a:t>No</a:t>
            </a:r>
            <a:endParaRPr lang="zh-TW" altLang="en-US" sz="2400" dirty="0">
              <a:solidFill>
                <a:srgbClr val="0000FF"/>
              </a:solidFill>
            </a:endParaRPr>
          </a:p>
        </p:txBody>
      </p:sp>
      <p:sp>
        <p:nvSpPr>
          <p:cNvPr id="10" name="文字方塊 9"/>
          <p:cNvSpPr txBox="1"/>
          <p:nvPr/>
        </p:nvSpPr>
        <p:spPr>
          <a:xfrm>
            <a:off x="654706" y="4483235"/>
            <a:ext cx="1480457" cy="954107"/>
          </a:xfrm>
          <a:prstGeom prst="rect">
            <a:avLst/>
          </a:prstGeom>
          <a:noFill/>
        </p:spPr>
        <p:txBody>
          <a:bodyPr wrap="square" rtlCol="0">
            <a:spAutoFit/>
          </a:bodyPr>
          <a:lstStyle/>
          <a:p>
            <a:pPr algn="ctr"/>
            <a:r>
              <a:rPr lang="en-US" altLang="zh-TW" sz="2800" dirty="0">
                <a:solidFill>
                  <a:srgbClr val="FF0000"/>
                </a:solidFill>
              </a:rPr>
              <a:t>Training</a:t>
            </a:r>
          </a:p>
          <a:p>
            <a:pPr algn="ctr"/>
            <a:r>
              <a:rPr lang="en-US" altLang="zh-TW" sz="2800" dirty="0">
                <a:solidFill>
                  <a:srgbClr val="FF0000"/>
                </a:solidFill>
              </a:rPr>
              <a:t>Data</a:t>
            </a:r>
            <a:endParaRPr lang="zh-TW" altLang="en-US" sz="2800" dirty="0">
              <a:solidFill>
                <a:srgbClr val="FF0000"/>
              </a:solidFill>
            </a:endParaRPr>
          </a:p>
        </p:txBody>
      </p:sp>
    </p:spTree>
    <p:extLst>
      <p:ext uri="{BB962C8B-B14F-4D97-AF65-F5344CB8AC3E}">
        <p14:creationId xmlns:p14="http://schemas.microsoft.com/office/powerpoint/2010/main" val="79686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8"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53C2D-E1C6-47AC-84FD-6A0B18998E66}"/>
              </a:ext>
            </a:extLst>
          </p:cNvPr>
          <p:cNvSpPr>
            <a:spLocks noGrp="1"/>
          </p:cNvSpPr>
          <p:nvPr>
            <p:ph type="title"/>
          </p:nvPr>
        </p:nvSpPr>
        <p:spPr>
          <a:xfrm>
            <a:off x="628650" y="1028224"/>
            <a:ext cx="7886700" cy="631412"/>
          </a:xfrm>
        </p:spPr>
        <p:txBody>
          <a:bodyPr/>
          <a:lstStyle/>
          <a:p>
            <a:r>
              <a:rPr lang="en-US" dirty="0"/>
              <a:t>Definitions of Machine Learning</a:t>
            </a:r>
          </a:p>
        </p:txBody>
      </p:sp>
      <p:sp>
        <p:nvSpPr>
          <p:cNvPr id="3" name="Content Placeholder 2">
            <a:extLst>
              <a:ext uri="{FF2B5EF4-FFF2-40B4-BE49-F238E27FC236}">
                <a16:creationId xmlns:a16="http://schemas.microsoft.com/office/drawing/2014/main" id="{E816657F-E658-4A30-B460-4F46167BA101}"/>
              </a:ext>
            </a:extLst>
          </p:cNvPr>
          <p:cNvSpPr>
            <a:spLocks noGrp="1"/>
          </p:cNvSpPr>
          <p:nvPr>
            <p:ph idx="1"/>
          </p:nvPr>
        </p:nvSpPr>
        <p:spPr>
          <a:xfrm>
            <a:off x="163717" y="2125266"/>
            <a:ext cx="4956424" cy="3263504"/>
          </a:xfrm>
        </p:spPr>
        <p:txBody>
          <a:bodyPr>
            <a:normAutofit fontScale="77500" lnSpcReduction="20000"/>
          </a:bodyPr>
          <a:lstStyle/>
          <a:p>
            <a:pPr marL="0" indent="0">
              <a:buNone/>
            </a:pPr>
            <a:r>
              <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rPr>
              <a:t>Machine learning is a branch of artificial intelligence based on the idea that systems can learn from data, identify patterns and make decisions with minimal human </a:t>
            </a:r>
            <a:r>
              <a:rPr lang="en-US" sz="1800">
                <a:latin typeface="Times New Roman Uni" panose="02020603050405020304" pitchFamily="18" charset="-120"/>
                <a:ea typeface="Times New Roman Uni" panose="02020603050405020304" pitchFamily="18" charset="-120"/>
                <a:cs typeface="Times New Roman Uni" panose="02020603050405020304" pitchFamily="18" charset="-120"/>
              </a:rPr>
              <a:t>intervention.</a:t>
            </a:r>
          </a:p>
          <a:p>
            <a:pPr marL="0" indent="0">
              <a:buNone/>
            </a:pPr>
            <a:r>
              <a:rPr lang="zh-TW" altLang="zh-TW" sz="1800">
                <a:latin typeface="Times New Roman Uni" panose="02020603050405020304" pitchFamily="18" charset="-120"/>
                <a:ea typeface="Times New Roman Uni" panose="02020603050405020304" pitchFamily="18" charset="-120"/>
                <a:cs typeface="Times New Roman Uni" panose="02020603050405020304" pitchFamily="18" charset="-120"/>
              </a:rPr>
              <a:t>機器學習是人工智慧的一個分支，其理念是系統可以從資料中學習、識別模式並在最少的人為</a:t>
            </a:r>
            <a:r>
              <a:rPr lang="zh-TW" altLang="en-US" sz="1800">
                <a:latin typeface="Times New Roman Uni" panose="02020603050405020304" pitchFamily="18" charset="-120"/>
                <a:ea typeface="Times New Roman Uni" panose="02020603050405020304" pitchFamily="18" charset="-120"/>
                <a:cs typeface="Times New Roman Uni" panose="02020603050405020304" pitchFamily="18" charset="-120"/>
              </a:rPr>
              <a:t>干</a:t>
            </a:r>
            <a:r>
              <a:rPr lang="zh-TW" altLang="zh-TW" sz="1800">
                <a:latin typeface="Times New Roman Uni" panose="02020603050405020304" pitchFamily="18" charset="-120"/>
                <a:ea typeface="Times New Roman Uni" panose="02020603050405020304" pitchFamily="18" charset="-120"/>
                <a:cs typeface="Times New Roman Uni" panose="02020603050405020304" pitchFamily="18" charset="-120"/>
              </a:rPr>
              <a:t>預下做出決策</a:t>
            </a:r>
            <a:endPar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endParaRPr>
          </a:p>
          <a:p>
            <a:endPar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endParaRPr>
          </a:p>
          <a:p>
            <a:endPar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endParaRPr>
          </a:p>
          <a:p>
            <a:pPr marL="0" indent="0">
              <a:buNone/>
            </a:pPr>
            <a:r>
              <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rPr>
              <a:t>A computer program that can learn from experience </a:t>
            </a:r>
            <a:r>
              <a:rPr lang="en-US" sz="1800" b="1" dirty="0">
                <a:latin typeface="Times New Roman Uni" panose="02020603050405020304" pitchFamily="18" charset="-120"/>
                <a:ea typeface="Times New Roman Uni" panose="02020603050405020304" pitchFamily="18" charset="-120"/>
                <a:cs typeface="Times New Roman Uni" panose="02020603050405020304" pitchFamily="18" charset="-120"/>
              </a:rPr>
              <a:t>E</a:t>
            </a:r>
            <a:r>
              <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rPr>
              <a:t> with respect to some class of tasks </a:t>
            </a:r>
            <a:r>
              <a:rPr lang="en-US" sz="1800" b="1" dirty="0">
                <a:latin typeface="Times New Roman Uni" panose="02020603050405020304" pitchFamily="18" charset="-120"/>
                <a:ea typeface="Times New Roman Uni" panose="02020603050405020304" pitchFamily="18" charset="-120"/>
                <a:cs typeface="Times New Roman Uni" panose="02020603050405020304" pitchFamily="18" charset="-120"/>
              </a:rPr>
              <a:t>T</a:t>
            </a:r>
            <a:r>
              <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rPr>
              <a:t> and performance measure </a:t>
            </a:r>
            <a:r>
              <a:rPr lang="en-US" sz="1800" b="1" dirty="0">
                <a:latin typeface="Times New Roman Uni" panose="02020603050405020304" pitchFamily="18" charset="-120"/>
                <a:ea typeface="Times New Roman Uni" panose="02020603050405020304" pitchFamily="18" charset="-120"/>
                <a:cs typeface="Times New Roman Uni" panose="02020603050405020304" pitchFamily="18" charset="-120"/>
              </a:rPr>
              <a:t>P</a:t>
            </a:r>
            <a:r>
              <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rPr>
              <a:t>, so that its performance at tasks in </a:t>
            </a:r>
            <a:r>
              <a:rPr lang="en-US" sz="1800" b="1" dirty="0">
                <a:latin typeface="Times New Roman Uni" panose="02020603050405020304" pitchFamily="18" charset="-120"/>
                <a:ea typeface="Times New Roman Uni" panose="02020603050405020304" pitchFamily="18" charset="-120"/>
                <a:cs typeface="Times New Roman Uni" panose="02020603050405020304" pitchFamily="18" charset="-120"/>
              </a:rPr>
              <a:t>T</a:t>
            </a:r>
            <a:r>
              <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rPr>
              <a:t>, as measured by </a:t>
            </a:r>
            <a:r>
              <a:rPr lang="en-US" sz="1800" b="1" dirty="0">
                <a:latin typeface="Times New Roman Uni" panose="02020603050405020304" pitchFamily="18" charset="-120"/>
                <a:ea typeface="Times New Roman Uni" panose="02020603050405020304" pitchFamily="18" charset="-120"/>
                <a:cs typeface="Times New Roman Uni" panose="02020603050405020304" pitchFamily="18" charset="-120"/>
              </a:rPr>
              <a:t>P</a:t>
            </a:r>
            <a:r>
              <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rPr>
              <a:t>, improves with experience </a:t>
            </a:r>
            <a:r>
              <a:rPr lang="en-US" sz="1800" b="1">
                <a:latin typeface="Times New Roman Uni" panose="02020603050405020304" pitchFamily="18" charset="-120"/>
                <a:ea typeface="Times New Roman Uni" panose="02020603050405020304" pitchFamily="18" charset="-120"/>
                <a:cs typeface="Times New Roman Uni" panose="02020603050405020304" pitchFamily="18" charset="-120"/>
              </a:rPr>
              <a:t>E</a:t>
            </a:r>
            <a:r>
              <a:rPr lang="en-US" sz="1800">
                <a:latin typeface="Times New Roman Uni" panose="02020603050405020304" pitchFamily="18" charset="-120"/>
                <a:ea typeface="Times New Roman Uni" panose="02020603050405020304" pitchFamily="18" charset="-120"/>
                <a:cs typeface="Times New Roman Uni" panose="02020603050405020304" pitchFamily="18" charset="-120"/>
              </a:rPr>
              <a:t>.</a:t>
            </a:r>
          </a:p>
          <a:p>
            <a:pPr marL="0" indent="0">
              <a:buNone/>
            </a:pPr>
            <a:r>
              <a:rPr lang="zh-TW" altLang="zh-TW" sz="1800">
                <a:latin typeface="Times New Roman Uni" panose="02020603050405020304" pitchFamily="18" charset="-120"/>
                <a:ea typeface="Times New Roman Uni" panose="02020603050405020304" pitchFamily="18" charset="-120"/>
                <a:cs typeface="Times New Roman Uni" panose="02020603050405020304" pitchFamily="18" charset="-120"/>
              </a:rPr>
              <a:t>一個電腦程式可以從針對某一類任務</a:t>
            </a:r>
            <a:r>
              <a:rPr lang="zh-TW" altLang="zh-TW" sz="1800" b="1">
                <a:latin typeface="Times New Roman Uni" panose="02020603050405020304" pitchFamily="18" charset="-120"/>
                <a:ea typeface="Times New Roman Uni" panose="02020603050405020304" pitchFamily="18" charset="-120"/>
                <a:cs typeface="Times New Roman Uni" panose="02020603050405020304" pitchFamily="18" charset="-120"/>
              </a:rPr>
              <a:t>T</a:t>
            </a:r>
            <a:r>
              <a:rPr lang="zh-TW" altLang="zh-TW" sz="1800">
                <a:latin typeface="Times New Roman Uni" panose="02020603050405020304" pitchFamily="18" charset="-120"/>
                <a:ea typeface="Times New Roman Uni" panose="02020603050405020304" pitchFamily="18" charset="-120"/>
                <a:cs typeface="Times New Roman Uni" panose="02020603050405020304" pitchFamily="18" charset="-120"/>
              </a:rPr>
              <a:t>和效能指標</a:t>
            </a:r>
            <a:r>
              <a:rPr lang="zh-TW" altLang="zh-TW" sz="1800" b="1">
                <a:latin typeface="Times New Roman Uni" panose="02020603050405020304" pitchFamily="18" charset="-120"/>
                <a:ea typeface="Times New Roman Uni" panose="02020603050405020304" pitchFamily="18" charset="-120"/>
                <a:cs typeface="Times New Roman Uni" panose="02020603050405020304" pitchFamily="18" charset="-120"/>
              </a:rPr>
              <a:t>P的經驗E中學習</a:t>
            </a:r>
            <a:r>
              <a:rPr lang="zh-TW" altLang="zh-TW" sz="1800">
                <a:latin typeface="Times New Roman Uni" panose="02020603050405020304" pitchFamily="18" charset="-120"/>
                <a:ea typeface="Times New Roman Uni" panose="02020603050405020304" pitchFamily="18" charset="-120"/>
                <a:cs typeface="Times New Roman Uni" panose="02020603050405020304" pitchFamily="18" charset="-120"/>
              </a:rPr>
              <a:t>，使得它在執行某類任務時（以 P 為衡量標準）的表現</a:t>
            </a:r>
            <a:r>
              <a:rPr lang="zh-TW" altLang="zh-TW" sz="1800" b="1">
                <a:latin typeface="Times New Roman Uni" panose="02020603050405020304" pitchFamily="18" charset="-120"/>
                <a:ea typeface="Times New Roman Uni" panose="02020603050405020304" pitchFamily="18" charset="-120"/>
                <a:cs typeface="Times New Roman Uni" panose="02020603050405020304" pitchFamily="18" charset="-120"/>
              </a:rPr>
              <a:t>能夠</a:t>
            </a:r>
            <a:r>
              <a:rPr lang="zh-TW" altLang="zh-TW" sz="1800">
                <a:latin typeface="Times New Roman Uni" panose="02020603050405020304" pitchFamily="18" charset="-120"/>
                <a:ea typeface="Times New Roman Uni" panose="02020603050405020304" pitchFamily="18" charset="-120"/>
                <a:cs typeface="Times New Roman Uni" panose="02020603050405020304" pitchFamily="18" charset="-120"/>
              </a:rPr>
              <a:t>隨著</a:t>
            </a:r>
            <a:r>
              <a:rPr lang="zh-TW" altLang="zh-TW" sz="1800" b="1">
                <a:latin typeface="Times New Roman Uni" panose="02020603050405020304" pitchFamily="18" charset="-120"/>
                <a:ea typeface="Times New Roman Uni" panose="02020603050405020304" pitchFamily="18" charset="-120"/>
                <a:cs typeface="Times New Roman Uni" panose="02020603050405020304" pitchFamily="18" charset="-120"/>
              </a:rPr>
              <a:t>經驗</a:t>
            </a:r>
            <a:r>
              <a:rPr lang="zh-TW" altLang="zh-TW" sz="1800">
                <a:latin typeface="Times New Roman Uni" panose="02020603050405020304" pitchFamily="18" charset="-120"/>
                <a:ea typeface="Times New Roman Uni" panose="02020603050405020304" pitchFamily="18" charset="-120"/>
                <a:cs typeface="Times New Roman Uni" panose="02020603050405020304" pitchFamily="18" charset="-120"/>
              </a:rPr>
              <a:t>E</a:t>
            </a:r>
            <a:r>
              <a:rPr lang="zh-TW" altLang="zh-TW" sz="1800" b="1">
                <a:latin typeface="Times New Roman Uni" panose="02020603050405020304" pitchFamily="18" charset="-120"/>
                <a:ea typeface="Times New Roman Uni" panose="02020603050405020304" pitchFamily="18" charset="-120"/>
                <a:cs typeface="Times New Roman Uni" panose="02020603050405020304" pitchFamily="18" charset="-120"/>
              </a:rPr>
              <a:t>的提高而提高</a:t>
            </a:r>
            <a:r>
              <a:rPr lang="zh-TW" altLang="zh-TW" sz="1800">
                <a:latin typeface="Times New Roman Uni" panose="02020603050405020304" pitchFamily="18" charset="-120"/>
                <a:ea typeface="Times New Roman Uni" panose="02020603050405020304" pitchFamily="18" charset="-120"/>
                <a:cs typeface="Times New Roman Uni" panose="02020603050405020304" pitchFamily="18" charset="-120"/>
              </a:rPr>
              <a:t>。</a:t>
            </a:r>
          </a:p>
          <a:p>
            <a:pPr marL="0" indent="0">
              <a:buNone/>
            </a:pPr>
            <a:endPar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endParaRPr>
          </a:p>
          <a:p>
            <a:pPr marL="0" indent="0">
              <a:buNone/>
            </a:pPr>
            <a:r>
              <a:rPr lang="en-US" sz="1800" dirty="0">
                <a:latin typeface="Times New Roman Uni" panose="02020603050405020304" pitchFamily="18" charset="-120"/>
                <a:ea typeface="Times New Roman Uni" panose="02020603050405020304" pitchFamily="18" charset="-120"/>
                <a:cs typeface="Times New Roman Uni" panose="02020603050405020304" pitchFamily="18" charset="-120"/>
              </a:rPr>
              <a:t> </a:t>
            </a:r>
            <a:r>
              <a:rPr lang="en-US" sz="1800" i="1" dirty="0">
                <a:solidFill>
                  <a:schemeClr val="bg1">
                    <a:lumMod val="50000"/>
                  </a:schemeClr>
                </a:solidFill>
                <a:latin typeface="Times New Roman Uni" panose="02020603050405020304" pitchFamily="18" charset="-120"/>
                <a:ea typeface="Times New Roman Uni" panose="02020603050405020304" pitchFamily="18" charset="-120"/>
                <a:cs typeface="Times New Roman Uni" panose="02020603050405020304" pitchFamily="18" charset="-120"/>
              </a:rPr>
              <a:t>-Mitchell</a:t>
            </a:r>
            <a:endParaRPr lang="en-US" sz="1500" i="1" dirty="0">
              <a:solidFill>
                <a:schemeClr val="bg1">
                  <a:lumMod val="50000"/>
                </a:schemeClr>
              </a:solidFill>
              <a:latin typeface="Times New Roman Uni" panose="02020603050405020304" pitchFamily="18" charset="-120"/>
              <a:ea typeface="Times New Roman Uni" panose="02020603050405020304" pitchFamily="18" charset="-120"/>
              <a:cs typeface="Times New Roman Uni" panose="02020603050405020304" pitchFamily="18" charset="-120"/>
            </a:endParaRPr>
          </a:p>
        </p:txBody>
      </p:sp>
      <p:sp>
        <p:nvSpPr>
          <p:cNvPr id="4" name="Rectangle 3">
            <a:extLst>
              <a:ext uri="{FF2B5EF4-FFF2-40B4-BE49-F238E27FC236}">
                <a16:creationId xmlns:a16="http://schemas.microsoft.com/office/drawing/2014/main" id="{408DAFA6-A68A-4B10-AEB7-007E5A04775A}"/>
              </a:ext>
            </a:extLst>
          </p:cNvPr>
          <p:cNvSpPr/>
          <p:nvPr/>
        </p:nvSpPr>
        <p:spPr>
          <a:xfrm>
            <a:off x="6387084" y="2362248"/>
            <a:ext cx="768096" cy="499346"/>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en-US" sz="1350">
              <a:solidFill>
                <a:prstClr val="white"/>
              </a:solidFill>
              <a:latin typeface="Calibri" panose="020F0502020204030204"/>
            </a:endParaRPr>
          </a:p>
        </p:txBody>
      </p:sp>
      <p:sp>
        <p:nvSpPr>
          <p:cNvPr id="6" name="TextBox 5">
            <a:extLst>
              <a:ext uri="{FF2B5EF4-FFF2-40B4-BE49-F238E27FC236}">
                <a16:creationId xmlns:a16="http://schemas.microsoft.com/office/drawing/2014/main" id="{25E1BF4B-B0FF-4C1C-9201-78D54EA38DA7}"/>
              </a:ext>
            </a:extLst>
          </p:cNvPr>
          <p:cNvSpPr txBox="1"/>
          <p:nvPr/>
        </p:nvSpPr>
        <p:spPr>
          <a:xfrm>
            <a:off x="6426687" y="2496503"/>
            <a:ext cx="742511" cy="253916"/>
          </a:xfrm>
          <a:prstGeom prst="rect">
            <a:avLst/>
          </a:prstGeom>
          <a:noFill/>
        </p:spPr>
        <p:txBody>
          <a:bodyPr wrap="none" rtlCol="0">
            <a:spAutoFit/>
          </a:bodyPr>
          <a:lstStyle/>
          <a:p>
            <a:pPr defTabSz="685800" fontAlgn="auto">
              <a:spcBef>
                <a:spcPts val="0"/>
              </a:spcBef>
              <a:spcAft>
                <a:spcPts val="0"/>
              </a:spcAft>
            </a:pPr>
            <a:r>
              <a:rPr kumimoji="0" lang="en-US" sz="1050" b="1" dirty="0">
                <a:solidFill>
                  <a:prstClr val="black"/>
                </a:solidFill>
                <a:latin typeface="Calibri" panose="020F0502020204030204"/>
                <a:ea typeface="+mn-ea"/>
              </a:rPr>
              <a:t>Computer</a:t>
            </a:r>
          </a:p>
        </p:txBody>
      </p:sp>
      <p:cxnSp>
        <p:nvCxnSpPr>
          <p:cNvPr id="9" name="Straight Arrow Connector 8">
            <a:extLst>
              <a:ext uri="{FF2B5EF4-FFF2-40B4-BE49-F238E27FC236}">
                <a16:creationId xmlns:a16="http://schemas.microsoft.com/office/drawing/2014/main" id="{389DE29D-ACCA-4C90-B0A3-62A710E19D39}"/>
              </a:ext>
            </a:extLst>
          </p:cNvPr>
          <p:cNvCxnSpPr>
            <a:cxnSpLocks/>
          </p:cNvCxnSpPr>
          <p:nvPr/>
        </p:nvCxnSpPr>
        <p:spPr>
          <a:xfrm>
            <a:off x="6048757" y="2498598"/>
            <a:ext cx="327638"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8BFA786-CC7A-4F30-8C8E-2F15463B1494}"/>
              </a:ext>
            </a:extLst>
          </p:cNvPr>
          <p:cNvCxnSpPr>
            <a:cxnSpLocks/>
          </p:cNvCxnSpPr>
          <p:nvPr/>
        </p:nvCxnSpPr>
        <p:spPr>
          <a:xfrm>
            <a:off x="6050302" y="2736480"/>
            <a:ext cx="327638"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2B531A0-ED6E-4E6B-8C13-67B5D587B37D}"/>
              </a:ext>
            </a:extLst>
          </p:cNvPr>
          <p:cNvCxnSpPr>
            <a:cxnSpLocks/>
          </p:cNvCxnSpPr>
          <p:nvPr/>
        </p:nvCxnSpPr>
        <p:spPr>
          <a:xfrm>
            <a:off x="7155181" y="2611919"/>
            <a:ext cx="327638"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5A0B586-4060-4AD1-A6D6-22FBCB546897}"/>
              </a:ext>
            </a:extLst>
          </p:cNvPr>
          <p:cNvSpPr txBox="1"/>
          <p:nvPr/>
        </p:nvSpPr>
        <p:spPr>
          <a:xfrm>
            <a:off x="5445864" y="2383181"/>
            <a:ext cx="663964" cy="253916"/>
          </a:xfrm>
          <a:prstGeom prst="rect">
            <a:avLst/>
          </a:prstGeom>
          <a:noFill/>
        </p:spPr>
        <p:txBody>
          <a:bodyPr wrap="none" rtlCol="0">
            <a:spAutoFit/>
          </a:bodyPr>
          <a:lstStyle/>
          <a:p>
            <a:pPr defTabSz="685800" fontAlgn="auto">
              <a:spcBef>
                <a:spcPts val="0"/>
              </a:spcBef>
              <a:spcAft>
                <a:spcPts val="0"/>
              </a:spcAft>
            </a:pPr>
            <a:r>
              <a:rPr kumimoji="0" lang="en-US" sz="1050" b="1" dirty="0">
                <a:solidFill>
                  <a:prstClr val="black"/>
                </a:solidFill>
                <a:latin typeface="Calibri" panose="020F0502020204030204"/>
                <a:ea typeface="+mn-ea"/>
              </a:rPr>
              <a:t>Program</a:t>
            </a:r>
          </a:p>
        </p:txBody>
      </p:sp>
      <p:sp>
        <p:nvSpPr>
          <p:cNvPr id="14" name="TextBox 13">
            <a:extLst>
              <a:ext uri="{FF2B5EF4-FFF2-40B4-BE49-F238E27FC236}">
                <a16:creationId xmlns:a16="http://schemas.microsoft.com/office/drawing/2014/main" id="{5D83C508-7C05-462C-B419-88574D5AD650}"/>
              </a:ext>
            </a:extLst>
          </p:cNvPr>
          <p:cNvSpPr txBox="1"/>
          <p:nvPr/>
        </p:nvSpPr>
        <p:spPr>
          <a:xfrm>
            <a:off x="5648374" y="2621063"/>
            <a:ext cx="447558" cy="253916"/>
          </a:xfrm>
          <a:prstGeom prst="rect">
            <a:avLst/>
          </a:prstGeom>
          <a:noFill/>
        </p:spPr>
        <p:txBody>
          <a:bodyPr wrap="none" rtlCol="0">
            <a:spAutoFit/>
          </a:bodyPr>
          <a:lstStyle/>
          <a:p>
            <a:pPr defTabSz="685800" fontAlgn="auto">
              <a:spcBef>
                <a:spcPts val="0"/>
              </a:spcBef>
              <a:spcAft>
                <a:spcPts val="0"/>
              </a:spcAft>
            </a:pPr>
            <a:r>
              <a:rPr kumimoji="0" lang="en-US" sz="1050" b="1" dirty="0">
                <a:solidFill>
                  <a:prstClr val="black"/>
                </a:solidFill>
                <a:latin typeface="Calibri" panose="020F0502020204030204"/>
                <a:ea typeface="+mn-ea"/>
              </a:rPr>
              <a:t>Data</a:t>
            </a:r>
          </a:p>
        </p:txBody>
      </p:sp>
      <p:sp>
        <p:nvSpPr>
          <p:cNvPr id="15" name="TextBox 14">
            <a:extLst>
              <a:ext uri="{FF2B5EF4-FFF2-40B4-BE49-F238E27FC236}">
                <a16:creationId xmlns:a16="http://schemas.microsoft.com/office/drawing/2014/main" id="{5465AF56-4C2E-485B-9EE1-0628DC02F8F0}"/>
              </a:ext>
            </a:extLst>
          </p:cNvPr>
          <p:cNvSpPr txBox="1"/>
          <p:nvPr/>
        </p:nvSpPr>
        <p:spPr>
          <a:xfrm>
            <a:off x="7441600" y="2496503"/>
            <a:ext cx="585417" cy="253916"/>
          </a:xfrm>
          <a:prstGeom prst="rect">
            <a:avLst/>
          </a:prstGeom>
          <a:noFill/>
        </p:spPr>
        <p:txBody>
          <a:bodyPr wrap="none" rtlCol="0">
            <a:spAutoFit/>
          </a:bodyPr>
          <a:lstStyle/>
          <a:p>
            <a:pPr defTabSz="685800" fontAlgn="auto">
              <a:spcBef>
                <a:spcPts val="0"/>
              </a:spcBef>
              <a:spcAft>
                <a:spcPts val="0"/>
              </a:spcAft>
            </a:pPr>
            <a:r>
              <a:rPr kumimoji="0" lang="en-US" sz="1050" b="1" dirty="0">
                <a:solidFill>
                  <a:prstClr val="black"/>
                </a:solidFill>
                <a:latin typeface="Calibri" panose="020F0502020204030204"/>
                <a:ea typeface="+mn-ea"/>
              </a:rPr>
              <a:t>Output</a:t>
            </a:r>
          </a:p>
        </p:txBody>
      </p:sp>
      <p:sp>
        <p:nvSpPr>
          <p:cNvPr id="16" name="TextBox 15">
            <a:extLst>
              <a:ext uri="{FF2B5EF4-FFF2-40B4-BE49-F238E27FC236}">
                <a16:creationId xmlns:a16="http://schemas.microsoft.com/office/drawing/2014/main" id="{462427C4-AA3E-4F52-8835-A6F9B3102382}"/>
              </a:ext>
            </a:extLst>
          </p:cNvPr>
          <p:cNvSpPr txBox="1"/>
          <p:nvPr/>
        </p:nvSpPr>
        <p:spPr>
          <a:xfrm>
            <a:off x="5390389" y="1873516"/>
            <a:ext cx="1961499" cy="300082"/>
          </a:xfrm>
          <a:prstGeom prst="rect">
            <a:avLst/>
          </a:prstGeom>
          <a:noFill/>
        </p:spPr>
        <p:txBody>
          <a:bodyPr wrap="none" rtlCol="0">
            <a:spAutoFit/>
          </a:bodyPr>
          <a:lstStyle/>
          <a:p>
            <a:pPr defTabSz="685800" fontAlgn="auto">
              <a:spcBef>
                <a:spcPts val="0"/>
              </a:spcBef>
              <a:spcAft>
                <a:spcPts val="0"/>
              </a:spcAft>
            </a:pPr>
            <a:r>
              <a:rPr kumimoji="0" lang="en-US" sz="1350" b="1" dirty="0">
                <a:solidFill>
                  <a:prstClr val="black"/>
                </a:solidFill>
                <a:latin typeface="Calibri" panose="020F0502020204030204"/>
                <a:ea typeface="+mn-ea"/>
              </a:rPr>
              <a:t>Traditional Programming</a:t>
            </a:r>
          </a:p>
        </p:txBody>
      </p:sp>
      <p:sp>
        <p:nvSpPr>
          <p:cNvPr id="17" name="Rectangle 16">
            <a:extLst>
              <a:ext uri="{FF2B5EF4-FFF2-40B4-BE49-F238E27FC236}">
                <a16:creationId xmlns:a16="http://schemas.microsoft.com/office/drawing/2014/main" id="{E4FB53A0-885E-46E1-AE23-B8E8885648B4}"/>
              </a:ext>
            </a:extLst>
          </p:cNvPr>
          <p:cNvSpPr/>
          <p:nvPr/>
        </p:nvSpPr>
        <p:spPr>
          <a:xfrm>
            <a:off x="6387084" y="4537565"/>
            <a:ext cx="768096" cy="499346"/>
          </a:xfrm>
          <a:prstGeom prst="rect">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en-US" sz="1350">
              <a:solidFill>
                <a:prstClr val="white"/>
              </a:solidFill>
              <a:latin typeface="Calibri" panose="020F0502020204030204"/>
            </a:endParaRPr>
          </a:p>
        </p:txBody>
      </p:sp>
      <p:sp>
        <p:nvSpPr>
          <p:cNvPr id="18" name="TextBox 17">
            <a:extLst>
              <a:ext uri="{FF2B5EF4-FFF2-40B4-BE49-F238E27FC236}">
                <a16:creationId xmlns:a16="http://schemas.microsoft.com/office/drawing/2014/main" id="{39C728B8-70D0-4572-BD08-B698C0686A97}"/>
              </a:ext>
            </a:extLst>
          </p:cNvPr>
          <p:cNvSpPr txBox="1"/>
          <p:nvPr/>
        </p:nvSpPr>
        <p:spPr>
          <a:xfrm>
            <a:off x="6426687" y="4671821"/>
            <a:ext cx="742511" cy="253916"/>
          </a:xfrm>
          <a:prstGeom prst="rect">
            <a:avLst/>
          </a:prstGeom>
          <a:noFill/>
        </p:spPr>
        <p:txBody>
          <a:bodyPr wrap="none" rtlCol="0">
            <a:spAutoFit/>
          </a:bodyPr>
          <a:lstStyle/>
          <a:p>
            <a:pPr defTabSz="685800" fontAlgn="auto">
              <a:spcBef>
                <a:spcPts val="0"/>
              </a:spcBef>
              <a:spcAft>
                <a:spcPts val="0"/>
              </a:spcAft>
            </a:pPr>
            <a:r>
              <a:rPr kumimoji="0" lang="en-US" sz="1050" b="1" dirty="0">
                <a:solidFill>
                  <a:prstClr val="black"/>
                </a:solidFill>
                <a:latin typeface="Calibri" panose="020F0502020204030204"/>
                <a:ea typeface="+mn-ea"/>
              </a:rPr>
              <a:t>Computer</a:t>
            </a:r>
          </a:p>
        </p:txBody>
      </p:sp>
      <p:cxnSp>
        <p:nvCxnSpPr>
          <p:cNvPr id="19" name="Straight Arrow Connector 18">
            <a:extLst>
              <a:ext uri="{FF2B5EF4-FFF2-40B4-BE49-F238E27FC236}">
                <a16:creationId xmlns:a16="http://schemas.microsoft.com/office/drawing/2014/main" id="{DA99E664-FD89-4001-BFAB-654954E30134}"/>
              </a:ext>
            </a:extLst>
          </p:cNvPr>
          <p:cNvCxnSpPr>
            <a:cxnSpLocks/>
          </p:cNvCxnSpPr>
          <p:nvPr/>
        </p:nvCxnSpPr>
        <p:spPr>
          <a:xfrm>
            <a:off x="6048757" y="4673915"/>
            <a:ext cx="327638"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7AA9BC1-BE97-4CCE-ACE5-B5B169416720}"/>
              </a:ext>
            </a:extLst>
          </p:cNvPr>
          <p:cNvCxnSpPr>
            <a:cxnSpLocks/>
          </p:cNvCxnSpPr>
          <p:nvPr/>
        </p:nvCxnSpPr>
        <p:spPr>
          <a:xfrm>
            <a:off x="6050302" y="4911797"/>
            <a:ext cx="327638"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2120C68-7612-4908-97D7-6E1DFE8B24EF}"/>
              </a:ext>
            </a:extLst>
          </p:cNvPr>
          <p:cNvCxnSpPr>
            <a:cxnSpLocks/>
          </p:cNvCxnSpPr>
          <p:nvPr/>
        </p:nvCxnSpPr>
        <p:spPr>
          <a:xfrm>
            <a:off x="7155181" y="4787237"/>
            <a:ext cx="327638" cy="0"/>
          </a:xfrm>
          <a:prstGeom prst="straightConnector1">
            <a:avLst/>
          </a:prstGeom>
          <a:ln w="1905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5AAFDA4-4F92-4047-8C50-2844A2E8FD08}"/>
              </a:ext>
            </a:extLst>
          </p:cNvPr>
          <p:cNvSpPr txBox="1"/>
          <p:nvPr/>
        </p:nvSpPr>
        <p:spPr>
          <a:xfrm>
            <a:off x="5519394" y="4559765"/>
            <a:ext cx="585417" cy="253916"/>
          </a:xfrm>
          <a:prstGeom prst="rect">
            <a:avLst/>
          </a:prstGeom>
          <a:noFill/>
        </p:spPr>
        <p:txBody>
          <a:bodyPr wrap="none" rtlCol="0">
            <a:spAutoFit/>
          </a:bodyPr>
          <a:lstStyle/>
          <a:p>
            <a:pPr defTabSz="685800" fontAlgn="auto">
              <a:spcBef>
                <a:spcPts val="0"/>
              </a:spcBef>
              <a:spcAft>
                <a:spcPts val="0"/>
              </a:spcAft>
            </a:pPr>
            <a:r>
              <a:rPr kumimoji="0" lang="en-US" sz="1050" b="1" dirty="0">
                <a:solidFill>
                  <a:prstClr val="black"/>
                </a:solidFill>
                <a:latin typeface="Calibri" panose="020F0502020204030204"/>
                <a:ea typeface="+mn-ea"/>
              </a:rPr>
              <a:t>Output</a:t>
            </a:r>
          </a:p>
        </p:txBody>
      </p:sp>
      <p:sp>
        <p:nvSpPr>
          <p:cNvPr id="23" name="TextBox 22">
            <a:extLst>
              <a:ext uri="{FF2B5EF4-FFF2-40B4-BE49-F238E27FC236}">
                <a16:creationId xmlns:a16="http://schemas.microsoft.com/office/drawing/2014/main" id="{9130801C-B856-47E0-B698-DE8AFCFD7173}"/>
              </a:ext>
            </a:extLst>
          </p:cNvPr>
          <p:cNvSpPr txBox="1"/>
          <p:nvPr/>
        </p:nvSpPr>
        <p:spPr>
          <a:xfrm>
            <a:off x="5648374" y="4796381"/>
            <a:ext cx="447558" cy="253916"/>
          </a:xfrm>
          <a:prstGeom prst="rect">
            <a:avLst/>
          </a:prstGeom>
          <a:noFill/>
        </p:spPr>
        <p:txBody>
          <a:bodyPr wrap="none" rtlCol="0">
            <a:spAutoFit/>
          </a:bodyPr>
          <a:lstStyle/>
          <a:p>
            <a:pPr defTabSz="685800" fontAlgn="auto">
              <a:spcBef>
                <a:spcPts val="0"/>
              </a:spcBef>
              <a:spcAft>
                <a:spcPts val="0"/>
              </a:spcAft>
            </a:pPr>
            <a:r>
              <a:rPr kumimoji="0" lang="en-US" sz="1050" b="1" dirty="0">
                <a:solidFill>
                  <a:prstClr val="black"/>
                </a:solidFill>
                <a:latin typeface="Calibri" panose="020F0502020204030204"/>
                <a:ea typeface="+mn-ea"/>
              </a:rPr>
              <a:t>Data</a:t>
            </a:r>
          </a:p>
        </p:txBody>
      </p:sp>
      <p:sp>
        <p:nvSpPr>
          <p:cNvPr id="24" name="TextBox 23">
            <a:extLst>
              <a:ext uri="{FF2B5EF4-FFF2-40B4-BE49-F238E27FC236}">
                <a16:creationId xmlns:a16="http://schemas.microsoft.com/office/drawing/2014/main" id="{C5897EF8-D5EF-4E80-B6D1-D30065566A2F}"/>
              </a:ext>
            </a:extLst>
          </p:cNvPr>
          <p:cNvSpPr txBox="1"/>
          <p:nvPr/>
        </p:nvSpPr>
        <p:spPr>
          <a:xfrm>
            <a:off x="7441600" y="4671820"/>
            <a:ext cx="663964" cy="253916"/>
          </a:xfrm>
          <a:prstGeom prst="rect">
            <a:avLst/>
          </a:prstGeom>
          <a:noFill/>
        </p:spPr>
        <p:txBody>
          <a:bodyPr wrap="none" rtlCol="0">
            <a:spAutoFit/>
          </a:bodyPr>
          <a:lstStyle/>
          <a:p>
            <a:pPr defTabSz="685800" fontAlgn="auto">
              <a:spcBef>
                <a:spcPts val="0"/>
              </a:spcBef>
              <a:spcAft>
                <a:spcPts val="0"/>
              </a:spcAft>
            </a:pPr>
            <a:r>
              <a:rPr kumimoji="0" lang="en-US" sz="1050" b="1" dirty="0">
                <a:solidFill>
                  <a:prstClr val="black"/>
                </a:solidFill>
                <a:latin typeface="Calibri" panose="020F0502020204030204"/>
                <a:ea typeface="+mn-ea"/>
              </a:rPr>
              <a:t>Program</a:t>
            </a:r>
          </a:p>
        </p:txBody>
      </p:sp>
      <p:sp>
        <p:nvSpPr>
          <p:cNvPr id="25" name="TextBox 24">
            <a:extLst>
              <a:ext uri="{FF2B5EF4-FFF2-40B4-BE49-F238E27FC236}">
                <a16:creationId xmlns:a16="http://schemas.microsoft.com/office/drawing/2014/main" id="{856C8ED2-813D-4487-8072-F4A64B51DEBF}"/>
              </a:ext>
            </a:extLst>
          </p:cNvPr>
          <p:cNvSpPr txBox="1"/>
          <p:nvPr/>
        </p:nvSpPr>
        <p:spPr>
          <a:xfrm>
            <a:off x="5568696" y="4027212"/>
            <a:ext cx="1463862" cy="300082"/>
          </a:xfrm>
          <a:prstGeom prst="rect">
            <a:avLst/>
          </a:prstGeom>
          <a:noFill/>
        </p:spPr>
        <p:txBody>
          <a:bodyPr wrap="none" rtlCol="0">
            <a:spAutoFit/>
          </a:bodyPr>
          <a:lstStyle/>
          <a:p>
            <a:pPr defTabSz="685800" fontAlgn="auto">
              <a:spcBef>
                <a:spcPts val="0"/>
              </a:spcBef>
              <a:spcAft>
                <a:spcPts val="0"/>
              </a:spcAft>
            </a:pPr>
            <a:r>
              <a:rPr kumimoji="0" lang="en-US" sz="1350" b="1" dirty="0">
                <a:solidFill>
                  <a:prstClr val="black"/>
                </a:solidFill>
                <a:latin typeface="Calibri" panose="020F0502020204030204"/>
                <a:ea typeface="+mn-ea"/>
              </a:rPr>
              <a:t>Machine Learning</a:t>
            </a:r>
          </a:p>
        </p:txBody>
      </p:sp>
      <p:cxnSp>
        <p:nvCxnSpPr>
          <p:cNvPr id="27" name="Straight Arrow Connector 26">
            <a:extLst>
              <a:ext uri="{FF2B5EF4-FFF2-40B4-BE49-F238E27FC236}">
                <a16:creationId xmlns:a16="http://schemas.microsoft.com/office/drawing/2014/main" id="{229C21AE-64E9-43CB-BFBA-34213F58EC86}"/>
              </a:ext>
            </a:extLst>
          </p:cNvPr>
          <p:cNvCxnSpPr>
            <a:cxnSpLocks/>
          </p:cNvCxnSpPr>
          <p:nvPr/>
        </p:nvCxnSpPr>
        <p:spPr>
          <a:xfrm>
            <a:off x="5869172" y="2574408"/>
            <a:ext cx="1685261" cy="202550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B655654-1E19-40A1-80D1-6CADBA5DE480}"/>
              </a:ext>
            </a:extLst>
          </p:cNvPr>
          <p:cNvCxnSpPr>
            <a:cxnSpLocks/>
          </p:cNvCxnSpPr>
          <p:nvPr/>
        </p:nvCxnSpPr>
        <p:spPr>
          <a:xfrm flipH="1">
            <a:off x="5917019" y="2762658"/>
            <a:ext cx="1751714" cy="177490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57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 calcmode="lin" valueType="num">
                                      <p:cBhvr additive="base">
                                        <p:cTn id="1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ppt_x"/>
                                          </p:val>
                                        </p:tav>
                                        <p:tav tm="100000">
                                          <p:val>
                                            <p:strVal val="#ppt_x"/>
                                          </p:val>
                                        </p:tav>
                                      </p:tavLst>
                                    </p:anim>
                                    <p:anim calcmode="lin" valueType="num">
                                      <p:cBhvr additive="base">
                                        <p:cTn id="66" dur="500" fill="hold"/>
                                        <p:tgtEl>
                                          <p:spTgt spid="2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additive="base">
                                        <p:cTn id="69" dur="500" fill="hold"/>
                                        <p:tgtEl>
                                          <p:spTgt spid="23"/>
                                        </p:tgtEl>
                                        <p:attrNameLst>
                                          <p:attrName>ppt_x</p:attrName>
                                        </p:attrNameLst>
                                      </p:cBhvr>
                                      <p:tavLst>
                                        <p:tav tm="0">
                                          <p:val>
                                            <p:strVal val="#ppt_x"/>
                                          </p:val>
                                        </p:tav>
                                        <p:tav tm="100000">
                                          <p:val>
                                            <p:strVal val="#ppt_x"/>
                                          </p:val>
                                        </p:tav>
                                      </p:tavLst>
                                    </p:anim>
                                    <p:anim calcmode="lin" valueType="num">
                                      <p:cBhvr additive="base">
                                        <p:cTn id="70" dur="500" fill="hold"/>
                                        <p:tgtEl>
                                          <p:spTgt spid="23"/>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500" fill="hold"/>
                                        <p:tgtEl>
                                          <p:spTgt spid="18"/>
                                        </p:tgtEl>
                                        <p:attrNameLst>
                                          <p:attrName>ppt_x</p:attrName>
                                        </p:attrNameLst>
                                      </p:cBhvr>
                                      <p:tavLst>
                                        <p:tav tm="0">
                                          <p:val>
                                            <p:strVal val="#ppt_x"/>
                                          </p:val>
                                        </p:tav>
                                        <p:tav tm="100000">
                                          <p:val>
                                            <p:strVal val="#ppt_x"/>
                                          </p:val>
                                        </p:tav>
                                      </p:tavLst>
                                    </p:anim>
                                    <p:anim calcmode="lin" valueType="num">
                                      <p:cBhvr additive="base">
                                        <p:cTn id="78" dur="500" fill="hold"/>
                                        <p:tgtEl>
                                          <p:spTgt spid="18"/>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19"/>
                                        </p:tgtEl>
                                        <p:attrNameLst>
                                          <p:attrName>style.visibility</p:attrName>
                                        </p:attrNameLst>
                                      </p:cBhvr>
                                      <p:to>
                                        <p:strVal val="visible"/>
                                      </p:to>
                                    </p:set>
                                    <p:anim calcmode="lin" valueType="num">
                                      <p:cBhvr additive="base">
                                        <p:cTn id="81" dur="500" fill="hold"/>
                                        <p:tgtEl>
                                          <p:spTgt spid="19"/>
                                        </p:tgtEl>
                                        <p:attrNameLst>
                                          <p:attrName>ppt_x</p:attrName>
                                        </p:attrNameLst>
                                      </p:cBhvr>
                                      <p:tavLst>
                                        <p:tav tm="0">
                                          <p:val>
                                            <p:strVal val="#ppt_x"/>
                                          </p:val>
                                        </p:tav>
                                        <p:tav tm="100000">
                                          <p:val>
                                            <p:strVal val="#ppt_x"/>
                                          </p:val>
                                        </p:tav>
                                      </p:tavLst>
                                    </p:anim>
                                    <p:anim calcmode="lin" valueType="num">
                                      <p:cBhvr additive="base">
                                        <p:cTn id="82" dur="500" fill="hold"/>
                                        <p:tgtEl>
                                          <p:spTgt spid="19"/>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500" fill="hold"/>
                                        <p:tgtEl>
                                          <p:spTgt spid="22"/>
                                        </p:tgtEl>
                                        <p:attrNameLst>
                                          <p:attrName>ppt_x</p:attrName>
                                        </p:attrNameLst>
                                      </p:cBhvr>
                                      <p:tavLst>
                                        <p:tav tm="0">
                                          <p:val>
                                            <p:strVal val="#ppt_x"/>
                                          </p:val>
                                        </p:tav>
                                        <p:tav tm="100000">
                                          <p:val>
                                            <p:strVal val="#ppt_x"/>
                                          </p:val>
                                        </p:tav>
                                      </p:tavLst>
                                    </p:anim>
                                    <p:anim calcmode="lin" valueType="num">
                                      <p:cBhvr additive="base">
                                        <p:cTn id="96" dur="5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nodeType="with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500"/>
                                        <p:tgtEl>
                                          <p:spTgt spid="27"/>
                                        </p:tgtEl>
                                      </p:cBhvr>
                                    </p:animEffect>
                                  </p:childTnLst>
                                </p:cTn>
                              </p:par>
                              <p:par>
                                <p:cTn id="100" presetID="10" presetClass="entr" presetSubtype="0" fill="hold"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3" grpId="0"/>
      <p:bldP spid="14" grpId="0"/>
      <p:bldP spid="15" grpId="0"/>
      <p:bldP spid="16" grpId="0"/>
      <p:bldP spid="17" grpId="0" animBg="1"/>
      <p:bldP spid="18" grpId="0"/>
      <p:bldP spid="22" grpId="0"/>
      <p:bldP spid="23" grpId="0"/>
      <p:bldP spid="24" grpId="0"/>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44138"/>
            <a:ext cx="7886700" cy="1325563"/>
          </a:xfrm>
        </p:spPr>
        <p:txBody>
          <a:bodyPr/>
          <a:lstStyle/>
          <a:p>
            <a:r>
              <a:rPr lang="zh-TW" altLang="en-US" dirty="0">
                <a:latin typeface="微軟正黑體" panose="020B0604030504040204" pitchFamily="34" charset="-120"/>
                <a:ea typeface="微軟正黑體" panose="020B0604030504040204" pitchFamily="34" charset="-120"/>
              </a:rPr>
              <a:t>多</a:t>
            </a:r>
            <a:r>
              <a:rPr lang="zh-TW" altLang="en-US">
                <a:latin typeface="微軟正黑體" panose="020B0604030504040204" pitchFamily="34" charset="-120"/>
                <a:ea typeface="微軟正黑體" panose="020B0604030504040204" pitchFamily="34" charset="-120"/>
              </a:rPr>
              <a:t>類別分類</a:t>
            </a:r>
            <a:r>
              <a:rPr lang="zh-TW" altLang="en-US"/>
              <a:t>（</a:t>
            </a:r>
            <a:r>
              <a:rPr lang="en-US" altLang="zh-TW" b="1"/>
              <a:t>multi-class classification</a:t>
            </a:r>
            <a:r>
              <a:rPr lang="zh-TW" altLang="en-US"/>
              <a:t>）</a:t>
            </a:r>
            <a:endParaRPr lang="zh-TW" altLang="en-US" dirty="0"/>
          </a:p>
        </p:txBody>
      </p:sp>
      <p:sp>
        <p:nvSpPr>
          <p:cNvPr id="4" name="矩形 3"/>
          <p:cNvSpPr/>
          <p:nvPr/>
        </p:nvSpPr>
        <p:spPr>
          <a:xfrm>
            <a:off x="2115045" y="3391847"/>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Function</a:t>
            </a:r>
            <a:endParaRPr lang="zh-TW" altLang="en-US" sz="2800" dirty="0"/>
          </a:p>
        </p:txBody>
      </p:sp>
      <p:sp>
        <p:nvSpPr>
          <p:cNvPr id="5" name="向右箭號 4"/>
          <p:cNvSpPr/>
          <p:nvPr/>
        </p:nvSpPr>
        <p:spPr>
          <a:xfrm>
            <a:off x="3921407" y="3733327"/>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2"/>
          <a:stretch>
            <a:fillRect/>
          </a:stretch>
        </p:blipFill>
        <p:spPr>
          <a:xfrm>
            <a:off x="1283414" y="3266525"/>
            <a:ext cx="274307" cy="1494693"/>
          </a:xfrm>
          <a:prstGeom prst="rect">
            <a:avLst/>
          </a:prstGeom>
        </p:spPr>
      </p:pic>
      <p:sp>
        <p:nvSpPr>
          <p:cNvPr id="7" name="向右箭號 6"/>
          <p:cNvSpPr/>
          <p:nvPr/>
        </p:nvSpPr>
        <p:spPr>
          <a:xfrm>
            <a:off x="1615728" y="3733328"/>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 name="圖片 7"/>
          <p:cNvPicPr>
            <a:picLocks noChangeAspect="1"/>
          </p:cNvPicPr>
          <p:nvPr/>
        </p:nvPicPr>
        <p:blipFill>
          <a:blip r:embed="rId3"/>
          <a:stretch>
            <a:fillRect/>
          </a:stretch>
        </p:blipFill>
        <p:spPr>
          <a:xfrm>
            <a:off x="4382920" y="3304328"/>
            <a:ext cx="292260" cy="1510931"/>
          </a:xfrm>
          <a:prstGeom prst="rect">
            <a:avLst/>
          </a:prstGeom>
        </p:spPr>
      </p:pic>
      <p:sp>
        <p:nvSpPr>
          <p:cNvPr id="9" name="矩形 8"/>
          <p:cNvSpPr/>
          <p:nvPr/>
        </p:nvSpPr>
        <p:spPr>
          <a:xfrm>
            <a:off x="7450806" y="2848898"/>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10" name="圖片 9"/>
          <p:cNvPicPr>
            <a:picLocks noChangeAspect="1"/>
          </p:cNvPicPr>
          <p:nvPr/>
        </p:nvPicPr>
        <p:blipFill>
          <a:blip r:embed="rId4"/>
          <a:stretch>
            <a:fillRect/>
          </a:stretch>
        </p:blipFill>
        <p:spPr>
          <a:xfrm>
            <a:off x="6549550" y="2595440"/>
            <a:ext cx="931280" cy="1051432"/>
          </a:xfrm>
          <a:prstGeom prst="rect">
            <a:avLst/>
          </a:prstGeom>
        </p:spPr>
      </p:pic>
      <p:pic>
        <p:nvPicPr>
          <p:cNvPr id="11" name="圖片 10"/>
          <p:cNvPicPr>
            <a:picLocks noChangeAspect="1"/>
          </p:cNvPicPr>
          <p:nvPr/>
        </p:nvPicPr>
        <p:blipFill>
          <a:blip r:embed="rId5"/>
          <a:stretch>
            <a:fillRect/>
          </a:stretch>
        </p:blipFill>
        <p:spPr>
          <a:xfrm>
            <a:off x="6549550" y="3852215"/>
            <a:ext cx="899978" cy="1075096"/>
          </a:xfrm>
          <a:prstGeom prst="rect">
            <a:avLst/>
          </a:prstGeom>
        </p:spPr>
      </p:pic>
      <p:sp>
        <p:nvSpPr>
          <p:cNvPr id="13" name="文字方塊 12"/>
          <p:cNvSpPr txBox="1"/>
          <p:nvPr/>
        </p:nvSpPr>
        <p:spPr>
          <a:xfrm>
            <a:off x="7468744" y="4197487"/>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14" name="文字方塊 13"/>
          <p:cNvSpPr txBox="1"/>
          <p:nvPr/>
        </p:nvSpPr>
        <p:spPr>
          <a:xfrm>
            <a:off x="7480830" y="5492762"/>
            <a:ext cx="7980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15" name="Picture 12" descr="https://encrypted-tbn1.gstatic.com/images?q=tbn:ANd9GcRcwlRKAlSIaCI4W5PRYVbuBQQXifF-56bFqAjh9DMe-_3Lh8_YK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3414" y="5243016"/>
            <a:ext cx="1351186" cy="1025734"/>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p:cNvPicPr>
            <a:picLocks noChangeAspect="1"/>
          </p:cNvPicPr>
          <p:nvPr/>
        </p:nvPicPr>
        <p:blipFill>
          <a:blip r:embed="rId7"/>
          <a:stretch>
            <a:fillRect/>
          </a:stretch>
        </p:blipFill>
        <p:spPr>
          <a:xfrm>
            <a:off x="6553051" y="5132654"/>
            <a:ext cx="915693" cy="1181883"/>
          </a:xfrm>
          <a:prstGeom prst="rect">
            <a:avLst/>
          </a:prstGeom>
        </p:spPr>
      </p:pic>
      <p:sp>
        <p:nvSpPr>
          <p:cNvPr id="17" name="弧形向右箭號 16"/>
          <p:cNvSpPr/>
          <p:nvPr/>
        </p:nvSpPr>
        <p:spPr>
          <a:xfrm flipV="1">
            <a:off x="628650" y="3908080"/>
            <a:ext cx="630014" cy="191730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文字方塊 17"/>
          <p:cNvSpPr txBox="1"/>
          <p:nvPr/>
        </p:nvSpPr>
        <p:spPr>
          <a:xfrm>
            <a:off x="4795571" y="2594812"/>
            <a:ext cx="1397000" cy="461665"/>
          </a:xfrm>
          <a:prstGeom prst="rect">
            <a:avLst/>
          </a:prstGeom>
          <a:noFill/>
        </p:spPr>
        <p:txBody>
          <a:bodyPr wrap="square" rtlCol="0">
            <a:spAutoFit/>
          </a:bodyPr>
          <a:lstStyle/>
          <a:p>
            <a:r>
              <a:rPr lang="en-US" altLang="zh-TW" sz="2400" dirty="0"/>
              <a:t>“monkey”</a:t>
            </a:r>
            <a:endParaRPr lang="zh-TW" altLang="en-US" sz="2400" dirty="0"/>
          </a:p>
        </p:txBody>
      </p:sp>
      <p:sp>
        <p:nvSpPr>
          <p:cNvPr id="19" name="文字方塊 18"/>
          <p:cNvSpPr txBox="1"/>
          <p:nvPr/>
        </p:nvSpPr>
        <p:spPr>
          <a:xfrm>
            <a:off x="5223436" y="3307293"/>
            <a:ext cx="1397000" cy="461665"/>
          </a:xfrm>
          <a:prstGeom prst="rect">
            <a:avLst/>
          </a:prstGeom>
          <a:noFill/>
        </p:spPr>
        <p:txBody>
          <a:bodyPr wrap="square" rtlCol="0">
            <a:spAutoFit/>
          </a:bodyPr>
          <a:lstStyle/>
          <a:p>
            <a:r>
              <a:rPr lang="en-US" altLang="zh-TW" sz="2400" dirty="0"/>
              <a:t>“cat”</a:t>
            </a:r>
            <a:endParaRPr lang="zh-TW" altLang="en-US" sz="2400" dirty="0"/>
          </a:p>
        </p:txBody>
      </p:sp>
      <p:sp>
        <p:nvSpPr>
          <p:cNvPr id="20" name="文字方塊 19"/>
          <p:cNvSpPr txBox="1"/>
          <p:nvPr/>
        </p:nvSpPr>
        <p:spPr>
          <a:xfrm>
            <a:off x="5073802" y="4768947"/>
            <a:ext cx="1221423" cy="461665"/>
          </a:xfrm>
          <a:prstGeom prst="rect">
            <a:avLst/>
          </a:prstGeom>
          <a:noFill/>
        </p:spPr>
        <p:txBody>
          <a:bodyPr wrap="square" rtlCol="0">
            <a:spAutoFit/>
          </a:bodyPr>
          <a:lstStyle/>
          <a:p>
            <a:r>
              <a:rPr lang="en-US" altLang="zh-TW" sz="2400" dirty="0"/>
              <a:t>“dog”</a:t>
            </a:r>
            <a:endParaRPr lang="zh-TW" altLang="en-US" sz="2400" dirty="0"/>
          </a:p>
        </p:txBody>
      </p:sp>
      <p:cxnSp>
        <p:nvCxnSpPr>
          <p:cNvPr id="22" name="直線單箭頭接點 21"/>
          <p:cNvCxnSpPr/>
          <p:nvPr/>
        </p:nvCxnSpPr>
        <p:spPr>
          <a:xfrm flipV="1">
            <a:off x="4552300" y="3056477"/>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cxnSpLocks/>
          </p:cNvCxnSpPr>
          <p:nvPr/>
        </p:nvCxnSpPr>
        <p:spPr>
          <a:xfrm flipV="1">
            <a:off x="4539268" y="3648488"/>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4552300" y="4635959"/>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6160094" y="1877973"/>
            <a:ext cx="2641471" cy="523220"/>
          </a:xfrm>
          <a:prstGeom prst="rect">
            <a:avLst/>
          </a:prstGeom>
          <a:noFill/>
        </p:spPr>
        <p:txBody>
          <a:bodyPr wrap="square" rtlCol="0">
            <a:spAutoFit/>
          </a:bodyPr>
          <a:lstStyle/>
          <a:p>
            <a:pPr algn="ctr"/>
            <a:r>
              <a:rPr lang="en-US" altLang="zh-TW" sz="2800" dirty="0">
                <a:solidFill>
                  <a:srgbClr val="0070C0"/>
                </a:solidFill>
              </a:rPr>
              <a:t>Training Data</a:t>
            </a:r>
            <a:endParaRPr lang="zh-TW" altLang="en-US" sz="2800" dirty="0">
              <a:solidFill>
                <a:srgbClr val="0070C0"/>
              </a:solidFill>
            </a:endParaRPr>
          </a:p>
        </p:txBody>
      </p:sp>
      <p:sp>
        <p:nvSpPr>
          <p:cNvPr id="26" name="矩形 25"/>
          <p:cNvSpPr/>
          <p:nvPr/>
        </p:nvSpPr>
        <p:spPr>
          <a:xfrm>
            <a:off x="6339375" y="2465542"/>
            <a:ext cx="2582156" cy="40078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p:cNvSpPr txBox="1"/>
          <p:nvPr/>
        </p:nvSpPr>
        <p:spPr>
          <a:xfrm>
            <a:off x="3166252" y="5331658"/>
            <a:ext cx="2641471" cy="954107"/>
          </a:xfrm>
          <a:prstGeom prst="rect">
            <a:avLst/>
          </a:prstGeom>
          <a:noFill/>
        </p:spPr>
        <p:txBody>
          <a:bodyPr wrap="square" rtlCol="0">
            <a:spAutoFit/>
          </a:bodyPr>
          <a:lstStyle/>
          <a:p>
            <a:pPr algn="ctr"/>
            <a:r>
              <a:rPr lang="en-US" altLang="zh-TW" sz="2800" dirty="0">
                <a:solidFill>
                  <a:srgbClr val="0070C0"/>
                </a:solidFill>
              </a:rPr>
              <a:t>Each possible object is a class</a:t>
            </a:r>
            <a:endParaRPr lang="zh-TW" altLang="en-US" sz="2800" dirty="0">
              <a:solidFill>
                <a:srgbClr val="0070C0"/>
              </a:solidFill>
            </a:endParaRPr>
          </a:p>
        </p:txBody>
      </p:sp>
      <p:sp>
        <p:nvSpPr>
          <p:cNvPr id="28" name="矩形 27">
            <a:extLst>
              <a:ext uri="{FF2B5EF4-FFF2-40B4-BE49-F238E27FC236}">
                <a16:creationId xmlns:a16="http://schemas.microsoft.com/office/drawing/2014/main" id="{AA70F89B-4712-49DC-90EA-C5835AA1E43D}"/>
              </a:ext>
            </a:extLst>
          </p:cNvPr>
          <p:cNvSpPr/>
          <p:nvPr/>
        </p:nvSpPr>
        <p:spPr>
          <a:xfrm>
            <a:off x="766191" y="1920316"/>
            <a:ext cx="2947025" cy="523220"/>
          </a:xfrm>
          <a:prstGeom prst="rect">
            <a:avLst/>
          </a:prstGeom>
        </p:spPr>
        <p:txBody>
          <a:bodyPr wrap="none">
            <a:spAutoFit/>
          </a:bodyPr>
          <a:lstStyle/>
          <a:p>
            <a:r>
              <a:rPr lang="en-US" altLang="zh-TW" sz="2800" b="1" i="1" u="sng" dirty="0"/>
              <a:t>Image</a:t>
            </a:r>
            <a:r>
              <a:rPr lang="zh-TW" altLang="en-US" sz="2800" b="1" i="1" u="sng" dirty="0"/>
              <a:t> </a:t>
            </a:r>
            <a:r>
              <a:rPr lang="en-US" altLang="zh-TW" sz="2800" b="1" i="1" u="sng" dirty="0"/>
              <a:t>Recognition</a:t>
            </a:r>
            <a:endParaRPr lang="zh-TW" altLang="en-US" sz="2800" b="1" i="1" u="sng" dirty="0"/>
          </a:p>
        </p:txBody>
      </p:sp>
    </p:spTree>
    <p:extLst>
      <p:ext uri="{BB962C8B-B14F-4D97-AF65-F5344CB8AC3E}">
        <p14:creationId xmlns:p14="http://schemas.microsoft.com/office/powerpoint/2010/main" val="3000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7" grpId="0" animBg="1"/>
      <p:bldP spid="18" grpId="0"/>
      <p:bldP spid="19" grpId="0"/>
      <p:bldP spid="20" grpId="0"/>
      <p:bldP spid="24" grpId="0"/>
      <p:bldP spid="26" grpId="0" animBg="1"/>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80AF95-91CB-4FD6-9C49-B21D054F8BB9}"/>
              </a:ext>
            </a:extLst>
          </p:cNvPr>
          <p:cNvSpPr>
            <a:spLocks noGrp="1"/>
          </p:cNvSpPr>
          <p:nvPr>
            <p:ph type="title"/>
          </p:nvPr>
        </p:nvSpPr>
        <p:spPr>
          <a:xfrm>
            <a:off x="342867" y="-40934"/>
            <a:ext cx="7886700" cy="1325563"/>
          </a:xfrm>
        </p:spPr>
        <p:txBody>
          <a:bodyPr/>
          <a:lstStyle/>
          <a:p>
            <a:r>
              <a:rPr lang="zh-TW" altLang="en-US" dirty="0">
                <a:latin typeface="微軟正黑體" panose="020B0604030504040204" pitchFamily="34" charset="-120"/>
                <a:ea typeface="微軟正黑體" panose="020B0604030504040204" pitchFamily="34" charset="-120"/>
              </a:rPr>
              <a:t>多</a:t>
            </a:r>
            <a:r>
              <a:rPr lang="zh-TW" altLang="en-US">
                <a:latin typeface="微軟正黑體" panose="020B0604030504040204" pitchFamily="34" charset="-120"/>
                <a:ea typeface="微軟正黑體" panose="020B0604030504040204" pitchFamily="34" charset="-120"/>
              </a:rPr>
              <a:t>類別分類</a:t>
            </a:r>
            <a:r>
              <a:rPr lang="zh-TW" altLang="en-US"/>
              <a:t>（</a:t>
            </a:r>
            <a:r>
              <a:rPr lang="en-US" altLang="zh-TW" b="1"/>
              <a:t>multi-class classification</a:t>
            </a:r>
            <a:r>
              <a:rPr lang="zh-TW" altLang="en-US"/>
              <a:t>）</a:t>
            </a:r>
            <a:endParaRPr lang="zh-TW" altLang="en-US" dirty="0"/>
          </a:p>
        </p:txBody>
      </p:sp>
      <p:sp>
        <p:nvSpPr>
          <p:cNvPr id="4" name="矩形 3">
            <a:extLst>
              <a:ext uri="{FF2B5EF4-FFF2-40B4-BE49-F238E27FC236}">
                <a16:creationId xmlns:a16="http://schemas.microsoft.com/office/drawing/2014/main" id="{635AFEDE-8278-4E34-A8BA-7121016F304A}"/>
              </a:ext>
            </a:extLst>
          </p:cNvPr>
          <p:cNvSpPr/>
          <p:nvPr/>
        </p:nvSpPr>
        <p:spPr>
          <a:xfrm>
            <a:off x="738960" y="1825625"/>
            <a:ext cx="1838965" cy="523220"/>
          </a:xfrm>
          <a:prstGeom prst="rect">
            <a:avLst/>
          </a:prstGeom>
        </p:spPr>
        <p:txBody>
          <a:bodyPr wrap="none">
            <a:spAutoFit/>
          </a:bodyPr>
          <a:lstStyle/>
          <a:p>
            <a:r>
              <a:rPr lang="en-US" altLang="zh-TW" sz="2800" b="1" i="1" u="sng" dirty="0"/>
              <a:t>Playing GO</a:t>
            </a:r>
            <a:endParaRPr lang="zh-TW" altLang="en-US" sz="2800" b="1" i="1" u="sng" dirty="0"/>
          </a:p>
        </p:txBody>
      </p:sp>
      <p:pic>
        <p:nvPicPr>
          <p:cNvPr id="5" name="Picture 6" descr="http://lgs.tw/img/xp1.png.pagespeed.ic.NzL0vritbc.jpg">
            <a:extLst>
              <a:ext uri="{FF2B5EF4-FFF2-40B4-BE49-F238E27FC236}">
                <a16:creationId xmlns:a16="http://schemas.microsoft.com/office/drawing/2014/main" id="{D946D0FF-9161-4D8A-8D2B-EAEE6AA2D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8960" y="2720935"/>
            <a:ext cx="3124176" cy="336717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E346C3BB-A14D-43EF-BCC6-03E2A939E01B}"/>
              </a:ext>
            </a:extLst>
          </p:cNvPr>
          <p:cNvSpPr/>
          <p:nvPr/>
        </p:nvSpPr>
        <p:spPr>
          <a:xfrm>
            <a:off x="4274838" y="3796733"/>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Function</a:t>
            </a:r>
            <a:endParaRPr lang="zh-TW" altLang="en-US" sz="2800" dirty="0"/>
          </a:p>
        </p:txBody>
      </p:sp>
      <p:sp>
        <p:nvSpPr>
          <p:cNvPr id="7" name="向右箭號 5">
            <a:extLst>
              <a:ext uri="{FF2B5EF4-FFF2-40B4-BE49-F238E27FC236}">
                <a16:creationId xmlns:a16="http://schemas.microsoft.com/office/drawing/2014/main" id="{E7511E2A-80C9-49AE-9A6B-B773F2290D03}"/>
              </a:ext>
            </a:extLst>
          </p:cNvPr>
          <p:cNvSpPr/>
          <p:nvPr/>
        </p:nvSpPr>
        <p:spPr>
          <a:xfrm>
            <a:off x="3863136" y="41239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向右箭號 6">
            <a:extLst>
              <a:ext uri="{FF2B5EF4-FFF2-40B4-BE49-F238E27FC236}">
                <a16:creationId xmlns:a16="http://schemas.microsoft.com/office/drawing/2014/main" id="{57A7BE4A-4F22-4A05-BDCB-85A95659D0E9}"/>
              </a:ext>
            </a:extLst>
          </p:cNvPr>
          <p:cNvSpPr/>
          <p:nvPr/>
        </p:nvSpPr>
        <p:spPr>
          <a:xfrm>
            <a:off x="6008971" y="4145518"/>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CDF766F1-CBF3-44E4-953B-93EA70B41B35}"/>
              </a:ext>
            </a:extLst>
          </p:cNvPr>
          <p:cNvSpPr txBox="1"/>
          <p:nvPr/>
        </p:nvSpPr>
        <p:spPr>
          <a:xfrm>
            <a:off x="6108652" y="2563053"/>
            <a:ext cx="2469243" cy="461665"/>
          </a:xfrm>
          <a:prstGeom prst="rect">
            <a:avLst/>
          </a:prstGeom>
          <a:noFill/>
        </p:spPr>
        <p:txBody>
          <a:bodyPr wrap="square" rtlCol="0">
            <a:spAutoFit/>
          </a:bodyPr>
          <a:lstStyle/>
          <a:p>
            <a:pPr algn="ctr"/>
            <a:r>
              <a:rPr lang="en-US" altLang="zh-TW" sz="2400" dirty="0"/>
              <a:t>(19 x 19 classes)</a:t>
            </a:r>
            <a:endParaRPr lang="zh-TW" altLang="en-US" sz="2400" dirty="0"/>
          </a:p>
        </p:txBody>
      </p:sp>
      <p:sp>
        <p:nvSpPr>
          <p:cNvPr id="10" name="文字方塊 9">
            <a:extLst>
              <a:ext uri="{FF2B5EF4-FFF2-40B4-BE49-F238E27FC236}">
                <a16:creationId xmlns:a16="http://schemas.microsoft.com/office/drawing/2014/main" id="{39A69B76-BE7E-4440-B81C-337E07823FD3}"/>
              </a:ext>
            </a:extLst>
          </p:cNvPr>
          <p:cNvSpPr txBox="1"/>
          <p:nvPr/>
        </p:nvSpPr>
        <p:spPr>
          <a:xfrm>
            <a:off x="6362294" y="5679418"/>
            <a:ext cx="2042746" cy="523220"/>
          </a:xfrm>
          <a:prstGeom prst="rect">
            <a:avLst/>
          </a:prstGeom>
          <a:noFill/>
        </p:spPr>
        <p:txBody>
          <a:bodyPr wrap="square" rtlCol="0">
            <a:spAutoFit/>
          </a:bodyPr>
          <a:lstStyle/>
          <a:p>
            <a:pPr algn="ctr"/>
            <a:r>
              <a:rPr lang="en-US" altLang="zh-TW" sz="2800" dirty="0"/>
              <a:t>Next move</a:t>
            </a:r>
            <a:endParaRPr lang="zh-TW" altLang="en-US" sz="2800" dirty="0"/>
          </a:p>
        </p:txBody>
      </p:sp>
      <p:sp>
        <p:nvSpPr>
          <p:cNvPr id="11" name="文字方塊 10">
            <a:extLst>
              <a:ext uri="{FF2B5EF4-FFF2-40B4-BE49-F238E27FC236}">
                <a16:creationId xmlns:a16="http://schemas.microsoft.com/office/drawing/2014/main" id="{BD8B398E-2878-4070-9A92-A5112910100E}"/>
              </a:ext>
            </a:extLst>
          </p:cNvPr>
          <p:cNvSpPr txBox="1"/>
          <p:nvPr/>
        </p:nvSpPr>
        <p:spPr>
          <a:xfrm>
            <a:off x="6217261" y="1684888"/>
            <a:ext cx="2252027" cy="954107"/>
          </a:xfrm>
          <a:prstGeom prst="rect">
            <a:avLst/>
          </a:prstGeom>
          <a:noFill/>
        </p:spPr>
        <p:txBody>
          <a:bodyPr wrap="square" rtlCol="0">
            <a:spAutoFit/>
          </a:bodyPr>
          <a:lstStyle/>
          <a:p>
            <a:pPr algn="ctr"/>
            <a:r>
              <a:rPr lang="en-US" altLang="zh-TW" sz="2800" dirty="0">
                <a:solidFill>
                  <a:srgbClr val="0070C0"/>
                </a:solidFill>
              </a:rPr>
              <a:t>Each position is a class</a:t>
            </a:r>
            <a:endParaRPr lang="zh-TW" altLang="en-US" sz="2800" dirty="0">
              <a:solidFill>
                <a:srgbClr val="0070C0"/>
              </a:solidFill>
            </a:endParaRPr>
          </a:p>
        </p:txBody>
      </p:sp>
      <p:pic>
        <p:nvPicPr>
          <p:cNvPr id="12" name="圖片 11">
            <a:extLst>
              <a:ext uri="{FF2B5EF4-FFF2-40B4-BE49-F238E27FC236}">
                <a16:creationId xmlns:a16="http://schemas.microsoft.com/office/drawing/2014/main" id="{06B2BE3B-2AF5-4D9E-A63A-8FECD5108A68}"/>
              </a:ext>
            </a:extLst>
          </p:cNvPr>
          <p:cNvPicPr>
            <a:picLocks noChangeAspect="1"/>
          </p:cNvPicPr>
          <p:nvPr/>
        </p:nvPicPr>
        <p:blipFill>
          <a:blip r:embed="rId4"/>
          <a:stretch>
            <a:fillRect/>
          </a:stretch>
        </p:blipFill>
        <p:spPr>
          <a:xfrm>
            <a:off x="6457470" y="3658412"/>
            <a:ext cx="292260" cy="1510931"/>
          </a:xfrm>
          <a:prstGeom prst="rect">
            <a:avLst/>
          </a:prstGeom>
        </p:spPr>
      </p:pic>
      <p:sp>
        <p:nvSpPr>
          <p:cNvPr id="13" name="文字方塊 12">
            <a:extLst>
              <a:ext uri="{FF2B5EF4-FFF2-40B4-BE49-F238E27FC236}">
                <a16:creationId xmlns:a16="http://schemas.microsoft.com/office/drawing/2014/main" id="{D4CE496D-99D4-4EE2-BCE5-2F28CA24830E}"/>
              </a:ext>
            </a:extLst>
          </p:cNvPr>
          <p:cNvSpPr txBox="1"/>
          <p:nvPr/>
        </p:nvSpPr>
        <p:spPr>
          <a:xfrm>
            <a:off x="7031115" y="3168004"/>
            <a:ext cx="1727055"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右上星位</a:t>
            </a:r>
          </a:p>
        </p:txBody>
      </p:sp>
      <p:sp>
        <p:nvSpPr>
          <p:cNvPr id="14" name="文字方塊 13">
            <a:extLst>
              <a:ext uri="{FF2B5EF4-FFF2-40B4-BE49-F238E27FC236}">
                <a16:creationId xmlns:a16="http://schemas.microsoft.com/office/drawing/2014/main" id="{A2E2B50D-BE7B-4CCF-84AE-F1E541ED1999}"/>
              </a:ext>
            </a:extLst>
          </p:cNvPr>
          <p:cNvSpPr txBox="1"/>
          <p:nvPr/>
        </p:nvSpPr>
        <p:spPr>
          <a:xfrm>
            <a:off x="7118904" y="5040784"/>
            <a:ext cx="1221423"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天元</a:t>
            </a:r>
          </a:p>
        </p:txBody>
      </p:sp>
      <p:cxnSp>
        <p:nvCxnSpPr>
          <p:cNvPr id="15" name="直線單箭頭接點 14">
            <a:extLst>
              <a:ext uri="{FF2B5EF4-FFF2-40B4-BE49-F238E27FC236}">
                <a16:creationId xmlns:a16="http://schemas.microsoft.com/office/drawing/2014/main" id="{72492C6F-8F43-414D-AC38-447459B7286C}"/>
              </a:ext>
            </a:extLst>
          </p:cNvPr>
          <p:cNvCxnSpPr/>
          <p:nvPr/>
        </p:nvCxnSpPr>
        <p:spPr>
          <a:xfrm flipV="1">
            <a:off x="6626850" y="3410561"/>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2A2A4F3E-E9BD-4136-8A70-8D5124FD39B5}"/>
              </a:ext>
            </a:extLst>
          </p:cNvPr>
          <p:cNvCxnSpPr>
            <a:cxnSpLocks/>
            <a:endCxn id="18" idx="1"/>
          </p:cNvCxnSpPr>
          <p:nvPr/>
        </p:nvCxnSpPr>
        <p:spPr>
          <a:xfrm flipV="1">
            <a:off x="6613818" y="4145518"/>
            <a:ext cx="417298" cy="7284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BEA3C2D-AECE-4274-AE78-1EE31391B18B}"/>
              </a:ext>
            </a:extLst>
          </p:cNvPr>
          <p:cNvCxnSpPr/>
          <p:nvPr/>
        </p:nvCxnSpPr>
        <p:spPr>
          <a:xfrm>
            <a:off x="6626850" y="4990043"/>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F3DF99E2-3D5E-42DF-BAEF-B8C98DDF9BCE}"/>
              </a:ext>
            </a:extLst>
          </p:cNvPr>
          <p:cNvSpPr txBox="1"/>
          <p:nvPr/>
        </p:nvSpPr>
        <p:spPr>
          <a:xfrm>
            <a:off x="7031116" y="3914685"/>
            <a:ext cx="1729832"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左下星位</a:t>
            </a:r>
          </a:p>
        </p:txBody>
      </p:sp>
    </p:spTree>
    <p:extLst>
      <p:ext uri="{BB962C8B-B14F-4D97-AF65-F5344CB8AC3E}">
        <p14:creationId xmlns:p14="http://schemas.microsoft.com/office/powerpoint/2010/main" val="52981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P spid="13" grpId="0"/>
      <p:bldP spid="14"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4DBD018-05CE-613E-36B1-159551E9B85A}"/>
              </a:ext>
            </a:extLst>
          </p:cNvPr>
          <p:cNvSpPr>
            <a:spLocks noGrp="1"/>
          </p:cNvSpPr>
          <p:nvPr>
            <p:ph type="title"/>
          </p:nvPr>
        </p:nvSpPr>
        <p:spPr/>
        <p:txBody>
          <a:bodyPr/>
          <a:lstStyle/>
          <a:p>
            <a:r>
              <a:rPr lang="zh-TW" altLang="en-US" b="1"/>
              <a:t>多標籤分類</a:t>
            </a:r>
            <a:r>
              <a:rPr lang="zh-TW" altLang="en-US"/>
              <a:t>（</a:t>
            </a:r>
            <a:r>
              <a:rPr lang="en-US" altLang="zh-TW" b="1"/>
              <a:t>multi-label classification</a:t>
            </a:r>
            <a:r>
              <a:rPr lang="zh-TW" altLang="en-US"/>
              <a:t>）</a:t>
            </a:r>
          </a:p>
        </p:txBody>
      </p:sp>
      <p:sp>
        <p:nvSpPr>
          <p:cNvPr id="5" name="內容版面配置區 4">
            <a:extLst>
              <a:ext uri="{FF2B5EF4-FFF2-40B4-BE49-F238E27FC236}">
                <a16:creationId xmlns:a16="http://schemas.microsoft.com/office/drawing/2014/main" id="{3C18D92E-2C8C-B0FC-42D3-B20D852677BD}"/>
              </a:ext>
            </a:extLst>
          </p:cNvPr>
          <p:cNvSpPr>
            <a:spLocks noGrp="1"/>
          </p:cNvSpPr>
          <p:nvPr>
            <p:ph idx="1"/>
          </p:nvPr>
        </p:nvSpPr>
        <p:spPr>
          <a:xfrm>
            <a:off x="188995" y="1114496"/>
            <a:ext cx="8847501" cy="5040312"/>
          </a:xfrm>
        </p:spPr>
        <p:txBody>
          <a:bodyPr/>
          <a:lstStyle/>
          <a:p>
            <a:r>
              <a:rPr lang="zh-TW" altLang="en-US" sz="1800"/>
              <a:t>舉個例子，多類別分類是單選題，而多標籤分類則是複選題。</a:t>
            </a:r>
            <a:endParaRPr lang="en-US" altLang="zh-TW" sz="1800"/>
          </a:p>
          <a:p>
            <a:endParaRPr lang="en-US" altLang="zh-TW" sz="1800"/>
          </a:p>
          <a:p>
            <a:r>
              <a:rPr lang="zh-TW" altLang="en-US" sz="1800"/>
              <a:t>既然任務形式變複雜了，那與之對應的評估指標也可分成兩種 </a:t>
            </a:r>
            <a:r>
              <a:rPr lang="en-US" altLang="zh-TW" sz="1800"/>
              <a:t>(</a:t>
            </a:r>
            <a:r>
              <a:rPr lang="zh-TW" altLang="en-US" sz="1800"/>
              <a:t>複選題如何計分</a:t>
            </a:r>
            <a:r>
              <a:rPr lang="en-US" altLang="zh-TW" sz="1800"/>
              <a:t> )</a:t>
            </a:r>
            <a:r>
              <a:rPr lang="zh-TW" altLang="en-US" sz="1800"/>
              <a:t>：</a:t>
            </a:r>
            <a:endParaRPr lang="en-US" altLang="zh-TW" sz="1800"/>
          </a:p>
          <a:p>
            <a:pPr marL="742950" lvl="2" indent="-285750">
              <a:buFont typeface="Arial" panose="020B0604020202020204" pitchFamily="34" charset="0"/>
              <a:buChar char="•"/>
            </a:pPr>
            <a:r>
              <a:rPr lang="zh-TW" altLang="en-US" sz="1800"/>
              <a:t>不考慮部份正確的情況</a:t>
            </a:r>
            <a:endParaRPr lang="en-US" altLang="zh-TW" sz="1800"/>
          </a:p>
          <a:p>
            <a:pPr marL="742950" lvl="2" indent="-285750">
              <a:buFont typeface="Arial" panose="020B0604020202020204" pitchFamily="34" charset="0"/>
              <a:buChar char="•"/>
            </a:pPr>
            <a:r>
              <a:rPr lang="zh-TW" altLang="en-US" sz="1800"/>
              <a:t>考慮部份正確的情況 </a:t>
            </a:r>
            <a:endParaRPr lang="en-US" altLang="zh-TW" sz="1800"/>
          </a:p>
          <a:p>
            <a:pPr lvl="1"/>
            <a:r>
              <a:rPr lang="zh-TW" altLang="en-US" sz="1800"/>
              <a:t>當然，以分數計算的角度來看，前者遠比後者嚴苛。</a:t>
            </a:r>
          </a:p>
        </p:txBody>
      </p:sp>
      <p:pic>
        <p:nvPicPr>
          <p:cNvPr id="8" name="圖片 7">
            <a:extLst>
              <a:ext uri="{FF2B5EF4-FFF2-40B4-BE49-F238E27FC236}">
                <a16:creationId xmlns:a16="http://schemas.microsoft.com/office/drawing/2014/main" id="{339AEF7E-E9AE-3796-50C7-2643B6A4282F}"/>
              </a:ext>
            </a:extLst>
          </p:cNvPr>
          <p:cNvPicPr>
            <a:picLocks noChangeAspect="1"/>
          </p:cNvPicPr>
          <p:nvPr/>
        </p:nvPicPr>
        <p:blipFill>
          <a:blip r:embed="rId2"/>
          <a:stretch>
            <a:fillRect/>
          </a:stretch>
        </p:blipFill>
        <p:spPr>
          <a:xfrm>
            <a:off x="475156" y="3223457"/>
            <a:ext cx="3312368" cy="2208245"/>
          </a:xfrm>
          <a:prstGeom prst="rect">
            <a:avLst/>
          </a:prstGeom>
        </p:spPr>
      </p:pic>
      <p:pic>
        <p:nvPicPr>
          <p:cNvPr id="10" name="圖片 9">
            <a:extLst>
              <a:ext uri="{FF2B5EF4-FFF2-40B4-BE49-F238E27FC236}">
                <a16:creationId xmlns:a16="http://schemas.microsoft.com/office/drawing/2014/main" id="{86BDE879-B371-4B5D-E6BD-C6C654351996}"/>
              </a:ext>
            </a:extLst>
          </p:cNvPr>
          <p:cNvPicPr>
            <a:picLocks noChangeAspect="1"/>
          </p:cNvPicPr>
          <p:nvPr/>
        </p:nvPicPr>
        <p:blipFill>
          <a:blip r:embed="rId3"/>
          <a:stretch>
            <a:fillRect/>
          </a:stretch>
        </p:blipFill>
        <p:spPr>
          <a:xfrm>
            <a:off x="827584" y="5517232"/>
            <a:ext cx="6705981" cy="833637"/>
          </a:xfrm>
          <a:prstGeom prst="rect">
            <a:avLst/>
          </a:prstGeom>
        </p:spPr>
      </p:pic>
      <p:sp>
        <p:nvSpPr>
          <p:cNvPr id="12" name="文字方塊 11">
            <a:extLst>
              <a:ext uri="{FF2B5EF4-FFF2-40B4-BE49-F238E27FC236}">
                <a16:creationId xmlns:a16="http://schemas.microsoft.com/office/drawing/2014/main" id="{D261B660-9F1A-1947-6462-BBF862F73D85}"/>
              </a:ext>
            </a:extLst>
          </p:cNvPr>
          <p:cNvSpPr txBox="1"/>
          <p:nvPr/>
        </p:nvSpPr>
        <p:spPr>
          <a:xfrm>
            <a:off x="4073684" y="3253234"/>
            <a:ext cx="4572000" cy="1477328"/>
          </a:xfrm>
          <a:prstGeom prst="rect">
            <a:avLst/>
          </a:prstGeom>
          <a:noFill/>
        </p:spPr>
        <p:txBody>
          <a:bodyPr wrap="square">
            <a:spAutoFit/>
          </a:bodyPr>
          <a:lstStyle/>
          <a:p>
            <a:r>
              <a:rPr lang="zh-TW" altLang="en-US" sz="1800">
                <a:latin typeface="+mj-ea"/>
                <a:ea typeface="+mj-ea"/>
              </a:rPr>
              <a:t>如果我問你這幅圖中有一棟房子，你會怎樣回答</a:t>
            </a:r>
            <a:r>
              <a:rPr lang="en-US" altLang="zh-TW" sz="1800">
                <a:latin typeface="+mj-ea"/>
                <a:ea typeface="+mj-ea"/>
              </a:rPr>
              <a:t>? </a:t>
            </a:r>
            <a:r>
              <a:rPr lang="zh-TW" altLang="en-US" sz="1800">
                <a:latin typeface="+mj-ea"/>
                <a:ea typeface="+mj-ea"/>
              </a:rPr>
              <a:t>選項為“</a:t>
            </a:r>
            <a:r>
              <a:rPr lang="en-US" altLang="zh-TW" sz="1800">
                <a:latin typeface="+mj-ea"/>
                <a:ea typeface="+mj-ea"/>
              </a:rPr>
              <a:t>Yes”</a:t>
            </a:r>
            <a:r>
              <a:rPr lang="zh-TW" altLang="en-US" sz="1800">
                <a:latin typeface="+mj-ea"/>
                <a:ea typeface="+mj-ea"/>
              </a:rPr>
              <a:t>或“</a:t>
            </a:r>
            <a:r>
              <a:rPr lang="en-US" altLang="zh-TW" sz="1800">
                <a:latin typeface="+mj-ea"/>
                <a:ea typeface="+mj-ea"/>
              </a:rPr>
              <a:t>No”</a:t>
            </a:r>
            <a:r>
              <a:rPr lang="zh-TW" altLang="en-US" sz="1800">
                <a:latin typeface="+mj-ea"/>
                <a:ea typeface="+mj-ea"/>
              </a:rPr>
              <a:t>。</a:t>
            </a:r>
          </a:p>
          <a:p>
            <a:endParaRPr lang="zh-TW" altLang="en-US" sz="1800">
              <a:latin typeface="+mj-ea"/>
              <a:ea typeface="+mj-ea"/>
            </a:endParaRPr>
          </a:p>
          <a:p>
            <a:r>
              <a:rPr lang="zh-TW" altLang="en-US" sz="1800">
                <a:latin typeface="+mj-ea"/>
                <a:ea typeface="+mj-ea"/>
              </a:rPr>
              <a:t>或者這樣問，所有的東西</a:t>
            </a:r>
            <a:r>
              <a:rPr lang="en-US" altLang="zh-TW" sz="1800">
                <a:latin typeface="+mj-ea"/>
                <a:ea typeface="+mj-ea"/>
              </a:rPr>
              <a:t>(</a:t>
            </a:r>
            <a:r>
              <a:rPr lang="zh-TW" altLang="en-US" sz="1800">
                <a:latin typeface="+mj-ea"/>
                <a:ea typeface="+mj-ea"/>
              </a:rPr>
              <a:t>或標籤</a:t>
            </a:r>
            <a:r>
              <a:rPr lang="en-US" altLang="zh-TW" sz="1800">
                <a:latin typeface="+mj-ea"/>
                <a:ea typeface="+mj-ea"/>
              </a:rPr>
              <a:t>)</a:t>
            </a:r>
            <a:r>
              <a:rPr lang="zh-TW" altLang="en-US" sz="1800">
                <a:latin typeface="+mj-ea"/>
                <a:ea typeface="+mj-ea"/>
              </a:rPr>
              <a:t>與這幅圖有什麼關係</a:t>
            </a:r>
            <a:r>
              <a:rPr lang="en-US" altLang="zh-TW" sz="1800">
                <a:latin typeface="+mj-ea"/>
                <a:ea typeface="+mj-ea"/>
              </a:rPr>
              <a:t>?</a:t>
            </a:r>
            <a:endParaRPr lang="zh-TW" altLang="en-US" sz="1800">
              <a:latin typeface="+mj-ea"/>
              <a:ea typeface="+mj-ea"/>
            </a:endParaRPr>
          </a:p>
        </p:txBody>
      </p:sp>
    </p:spTree>
    <p:extLst>
      <p:ext uri="{BB962C8B-B14F-4D97-AF65-F5344CB8AC3E}">
        <p14:creationId xmlns:p14="http://schemas.microsoft.com/office/powerpoint/2010/main" val="291224273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797C8A-8D3C-8204-3B23-2C2E9EA2DEE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9C7BACD-EB14-4605-9C37-D962153FA604}"/>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90509657-075F-34A0-E4F6-5AFC96BDE23C}"/>
              </a:ext>
            </a:extLst>
          </p:cNvPr>
          <p:cNvPicPr>
            <a:picLocks noChangeAspect="1"/>
          </p:cNvPicPr>
          <p:nvPr/>
        </p:nvPicPr>
        <p:blipFill>
          <a:blip r:embed="rId2"/>
          <a:stretch>
            <a:fillRect/>
          </a:stretch>
        </p:blipFill>
        <p:spPr>
          <a:xfrm>
            <a:off x="217854" y="1196752"/>
            <a:ext cx="8478433" cy="3734321"/>
          </a:xfrm>
          <a:prstGeom prst="rect">
            <a:avLst/>
          </a:prstGeom>
        </p:spPr>
      </p:pic>
    </p:spTree>
    <p:extLst>
      <p:ext uri="{BB962C8B-B14F-4D97-AF65-F5344CB8AC3E}">
        <p14:creationId xmlns:p14="http://schemas.microsoft.com/office/powerpoint/2010/main" val="392739967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F3128-93DB-ECDB-F4F7-8429906D4E8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A12FC86-AF31-18CB-EBE4-8C21CA017A6D}"/>
              </a:ext>
            </a:extLst>
          </p:cNvPr>
          <p:cNvSpPr>
            <a:spLocks noGrp="1"/>
          </p:cNvSpPr>
          <p:nvPr>
            <p:ph type="title"/>
          </p:nvPr>
        </p:nvSpPr>
        <p:spPr/>
        <p:txBody>
          <a:bodyPr/>
          <a:lstStyle/>
          <a:p>
            <a:r>
              <a:rPr lang="zh-TW" altLang="en-US" dirty="0"/>
              <a:t>邏輯回歸</a:t>
            </a:r>
            <a:r>
              <a:rPr lang="en-US" altLang="zh-TW" dirty="0"/>
              <a:t>(Logistic Regression)</a:t>
            </a:r>
            <a:endParaRPr lang="zh-TW" altLang="en-US" dirty="0"/>
          </a:p>
        </p:txBody>
      </p:sp>
      <p:sp>
        <p:nvSpPr>
          <p:cNvPr id="3" name="內容版面配置區 2">
            <a:extLst>
              <a:ext uri="{FF2B5EF4-FFF2-40B4-BE49-F238E27FC236}">
                <a16:creationId xmlns:a16="http://schemas.microsoft.com/office/drawing/2014/main" id="{B74AE987-D8DD-B75C-9925-6C97EE68FF7A}"/>
              </a:ext>
            </a:extLst>
          </p:cNvPr>
          <p:cNvSpPr>
            <a:spLocks noGrp="1"/>
          </p:cNvSpPr>
          <p:nvPr>
            <p:ph idx="1"/>
          </p:nvPr>
        </p:nvSpPr>
        <p:spPr/>
        <p:txBody>
          <a:bodyPr/>
          <a:lstStyle/>
          <a:p>
            <a:r>
              <a:rPr lang="en-US" altLang="zh-TW" dirty="0"/>
              <a:t>Logistic Regression(</a:t>
            </a:r>
            <a:r>
              <a:rPr lang="zh-TW" altLang="en-US" dirty="0"/>
              <a:t>邏輯斯回歸</a:t>
            </a:r>
            <a:r>
              <a:rPr lang="en-US" altLang="zh-TW" dirty="0"/>
              <a:t>)</a:t>
            </a:r>
            <a:r>
              <a:rPr lang="zh-TW" altLang="en-US" dirty="0"/>
              <a:t>很多人看名字以為是回歸的模型，但其實是一個分類的模型，名字取的不好很容易讓人誤解</a:t>
            </a:r>
            <a:endParaRPr lang="en-US" altLang="zh-TW" dirty="0"/>
          </a:p>
          <a:p>
            <a:endParaRPr lang="en-US" altLang="zh-TW" dirty="0"/>
          </a:p>
          <a:p>
            <a:r>
              <a:rPr lang="zh-TW" altLang="en-US" b="0" dirty="0"/>
              <a:t>這個分類的模型大致跟</a:t>
            </a:r>
            <a:r>
              <a:rPr lang="en-US" altLang="zh-TW" b="0" dirty="0">
                <a:solidFill>
                  <a:srgbClr val="FF0000"/>
                </a:solidFill>
              </a:rPr>
              <a:t>Perceptron</a:t>
            </a:r>
            <a:r>
              <a:rPr lang="zh-TW" altLang="en-US" b="0" dirty="0"/>
              <a:t>類似，只是</a:t>
            </a:r>
            <a:r>
              <a:rPr lang="en-US" altLang="zh-TW" b="0" dirty="0"/>
              <a:t>Perceptron</a:t>
            </a:r>
            <a:r>
              <a:rPr lang="zh-TW" altLang="en-US" b="0" dirty="0"/>
              <a:t>是根據 </a:t>
            </a:r>
            <a:r>
              <a:rPr lang="en-US" altLang="zh-TW" b="0" dirty="0">
                <a:solidFill>
                  <a:schemeClr val="tx1"/>
                </a:solidFill>
              </a:rPr>
              <a:t>w</a:t>
            </a:r>
            <a:r>
              <a:rPr lang="en-US" altLang="zh-TW" b="0" baseline="-25000" dirty="0">
                <a:solidFill>
                  <a:schemeClr val="tx1"/>
                </a:solidFill>
              </a:rPr>
              <a:t>0</a:t>
            </a:r>
            <a:r>
              <a:rPr lang="en-US" altLang="zh-TW" b="0" dirty="0">
                <a:solidFill>
                  <a:schemeClr val="tx1"/>
                </a:solidFill>
              </a:rPr>
              <a:t>*x</a:t>
            </a:r>
            <a:r>
              <a:rPr lang="en-US" altLang="zh-TW" b="0" baseline="-25000" dirty="0">
                <a:solidFill>
                  <a:schemeClr val="tx1"/>
                </a:solidFill>
              </a:rPr>
              <a:t>0</a:t>
            </a:r>
            <a:r>
              <a:rPr lang="en-US" altLang="zh-TW" b="0" dirty="0">
                <a:solidFill>
                  <a:schemeClr val="tx1"/>
                </a:solidFill>
              </a:rPr>
              <a:t>+w</a:t>
            </a:r>
            <a:r>
              <a:rPr lang="en-US" altLang="zh-TW" b="0" baseline="-25000" dirty="0">
                <a:solidFill>
                  <a:schemeClr val="tx1"/>
                </a:solidFill>
              </a:rPr>
              <a:t>1</a:t>
            </a:r>
            <a:r>
              <a:rPr lang="en-US" altLang="zh-TW" b="0" dirty="0">
                <a:solidFill>
                  <a:schemeClr val="tx1"/>
                </a:solidFill>
              </a:rPr>
              <a:t>*x</a:t>
            </a:r>
            <a:r>
              <a:rPr lang="en-US" altLang="zh-TW" b="0" baseline="-25000" dirty="0">
                <a:solidFill>
                  <a:schemeClr val="tx1"/>
                </a:solidFill>
              </a:rPr>
              <a:t>1</a:t>
            </a:r>
            <a:r>
              <a:rPr lang="en-US" altLang="zh-TW" b="0" dirty="0">
                <a:solidFill>
                  <a:schemeClr val="tx1"/>
                </a:solidFill>
              </a:rPr>
              <a:t>+…+</a:t>
            </a:r>
            <a:r>
              <a:rPr lang="en-US" altLang="zh-TW" b="0" dirty="0" err="1">
                <a:solidFill>
                  <a:schemeClr val="tx1"/>
                </a:solidFill>
              </a:rPr>
              <a:t>w</a:t>
            </a:r>
            <a:r>
              <a:rPr lang="en-US" altLang="zh-TW" b="0" baseline="-25000" dirty="0" err="1">
                <a:solidFill>
                  <a:schemeClr val="tx1"/>
                </a:solidFill>
              </a:rPr>
              <a:t>n</a:t>
            </a:r>
            <a:r>
              <a:rPr lang="en-US" altLang="zh-TW" b="0" dirty="0">
                <a:solidFill>
                  <a:schemeClr val="tx1"/>
                </a:solidFill>
              </a:rPr>
              <a:t>*</a:t>
            </a:r>
            <a:r>
              <a:rPr lang="en-US" altLang="zh-TW" b="0" dirty="0" err="1">
                <a:solidFill>
                  <a:schemeClr val="tx1"/>
                </a:solidFill>
              </a:rPr>
              <a:t>x</a:t>
            </a:r>
            <a:r>
              <a:rPr lang="en-US" altLang="zh-TW" b="0" baseline="-25000" dirty="0" err="1">
                <a:solidFill>
                  <a:schemeClr val="tx1"/>
                </a:solidFill>
              </a:rPr>
              <a:t>n</a:t>
            </a:r>
            <a:r>
              <a:rPr lang="en-US" altLang="zh-TW" b="0" dirty="0">
                <a:solidFill>
                  <a:schemeClr val="tx1"/>
                </a:solidFill>
              </a:rPr>
              <a:t>  </a:t>
            </a:r>
            <a:r>
              <a:rPr lang="en-US" altLang="zh-TW" b="0" dirty="0">
                <a:solidFill>
                  <a:srgbClr val="FF0000"/>
                </a:solidFill>
              </a:rPr>
              <a:t>&gt;0 </a:t>
            </a:r>
            <a:r>
              <a:rPr lang="zh-TW" altLang="en-US" b="0" dirty="0">
                <a:solidFill>
                  <a:srgbClr val="FF0000"/>
                </a:solidFill>
              </a:rPr>
              <a:t>或≤</a:t>
            </a:r>
            <a:r>
              <a:rPr lang="en-US" altLang="zh-TW" b="0" dirty="0">
                <a:solidFill>
                  <a:srgbClr val="FF0000"/>
                </a:solidFill>
              </a:rPr>
              <a:t>0 </a:t>
            </a:r>
            <a:r>
              <a:rPr lang="zh-TW" altLang="en-US" b="0" dirty="0"/>
              <a:t>來判斷成</a:t>
            </a:r>
            <a:r>
              <a:rPr lang="en-US" altLang="zh-TW" b="0" dirty="0"/>
              <a:t>A</a:t>
            </a:r>
            <a:r>
              <a:rPr lang="zh-TW" altLang="en-US" b="0" dirty="0"/>
              <a:t>或</a:t>
            </a:r>
            <a:r>
              <a:rPr lang="en-US" altLang="zh-TW" b="0" dirty="0"/>
              <a:t>B</a:t>
            </a:r>
            <a:r>
              <a:rPr lang="zh-TW" altLang="en-US" b="0" dirty="0"/>
              <a:t>類</a:t>
            </a:r>
            <a:endParaRPr lang="en-US" altLang="zh-TW" b="0" dirty="0"/>
          </a:p>
          <a:p>
            <a:endParaRPr lang="en-US" altLang="zh-TW" b="0" dirty="0"/>
          </a:p>
          <a:p>
            <a:r>
              <a:rPr lang="zh-TW" altLang="en-US" b="0" dirty="0"/>
              <a:t>而</a:t>
            </a:r>
            <a:r>
              <a:rPr lang="en-US" altLang="zh-TW" b="0" dirty="0"/>
              <a:t>Logistic Regression</a:t>
            </a:r>
            <a:r>
              <a:rPr lang="zh-TW" altLang="en-US" b="0" dirty="0"/>
              <a:t>則是一個平滑的曲線，當</a:t>
            </a:r>
            <a:r>
              <a:rPr lang="en-US" altLang="zh-TW" b="0" dirty="0"/>
              <a:t>w</a:t>
            </a:r>
            <a:r>
              <a:rPr lang="en-US" altLang="zh-TW" b="0" baseline="-25000" dirty="0"/>
              <a:t>0</a:t>
            </a:r>
            <a:r>
              <a:rPr lang="en-US" altLang="zh-TW" b="0" dirty="0"/>
              <a:t>*x</a:t>
            </a:r>
            <a:r>
              <a:rPr lang="en-US" altLang="zh-TW" b="0" baseline="-25000" dirty="0"/>
              <a:t>0</a:t>
            </a:r>
            <a:r>
              <a:rPr lang="en-US" altLang="zh-TW" b="0" dirty="0"/>
              <a:t>+w</a:t>
            </a:r>
            <a:r>
              <a:rPr lang="en-US" altLang="zh-TW" b="0" baseline="-25000" dirty="0"/>
              <a:t>1</a:t>
            </a:r>
            <a:r>
              <a:rPr lang="en-US" altLang="zh-TW" b="0" dirty="0"/>
              <a:t>*x</a:t>
            </a:r>
            <a:r>
              <a:rPr lang="en-US" altLang="zh-TW" b="0" baseline="-25000" dirty="0"/>
              <a:t>1</a:t>
            </a:r>
            <a:r>
              <a:rPr lang="en-US" altLang="zh-TW" b="0" dirty="0"/>
              <a:t>+…+</a:t>
            </a:r>
            <a:r>
              <a:rPr lang="en-US" altLang="zh-TW" b="0" dirty="0" err="1"/>
              <a:t>w</a:t>
            </a:r>
            <a:r>
              <a:rPr lang="en-US" altLang="zh-TW" b="0" baseline="-25000" dirty="0" err="1"/>
              <a:t>n</a:t>
            </a:r>
            <a:r>
              <a:rPr lang="en-US" altLang="zh-TW" b="0" dirty="0"/>
              <a:t>*</a:t>
            </a:r>
            <a:r>
              <a:rPr lang="en-US" altLang="zh-TW" b="0" dirty="0" err="1"/>
              <a:t>x</a:t>
            </a:r>
            <a:r>
              <a:rPr lang="en-US" altLang="zh-TW" b="0" baseline="-25000" dirty="0" err="1"/>
              <a:t>n</a:t>
            </a:r>
            <a:r>
              <a:rPr lang="en-US" altLang="zh-TW" b="0" baseline="-25000" dirty="0"/>
              <a:t>  </a:t>
            </a:r>
            <a:r>
              <a:rPr lang="zh-TW" altLang="en-US" b="0" dirty="0"/>
              <a:t>越大時判斷成</a:t>
            </a:r>
            <a:r>
              <a:rPr lang="en-US" altLang="zh-TW" b="0" dirty="0"/>
              <a:t>A</a:t>
            </a:r>
            <a:r>
              <a:rPr lang="zh-TW" altLang="en-US" b="0" dirty="0"/>
              <a:t>類的</a:t>
            </a:r>
            <a:r>
              <a:rPr lang="zh-TW" altLang="en-US" b="0" dirty="0">
                <a:solidFill>
                  <a:srgbClr val="FF0000"/>
                </a:solidFill>
              </a:rPr>
              <a:t>機率</a:t>
            </a:r>
            <a:r>
              <a:rPr lang="zh-TW" altLang="en-US" b="0" dirty="0"/>
              <a:t>越大，越小時判斷成</a:t>
            </a:r>
            <a:r>
              <a:rPr lang="en-US" altLang="zh-TW" b="0" dirty="0"/>
              <a:t>A</a:t>
            </a:r>
            <a:r>
              <a:rPr lang="zh-TW" altLang="en-US" b="0" dirty="0"/>
              <a:t>類的機率越小。</a:t>
            </a:r>
            <a:endParaRPr lang="en-US" altLang="zh-TW" b="0" dirty="0"/>
          </a:p>
          <a:p>
            <a:endParaRPr lang="en-US" altLang="zh-TW" b="0" dirty="0"/>
          </a:p>
          <a:p>
            <a:r>
              <a:rPr lang="en-US" altLang="zh-TW" b="0"/>
              <a:t> </a:t>
            </a:r>
            <a:endParaRPr lang="zh-TW" altLang="en-US" dirty="0"/>
          </a:p>
        </p:txBody>
      </p:sp>
    </p:spTree>
    <p:extLst>
      <p:ext uri="{BB962C8B-B14F-4D97-AF65-F5344CB8AC3E}">
        <p14:creationId xmlns:p14="http://schemas.microsoft.com/office/powerpoint/2010/main" val="18861620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55CB6-289B-D85C-CB46-9173B61FB8B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441E81A-753B-0FB2-030C-28F467FDC03B}"/>
              </a:ext>
            </a:extLst>
          </p:cNvPr>
          <p:cNvSpPr>
            <a:spLocks noGrp="1"/>
          </p:cNvSpPr>
          <p:nvPr>
            <p:ph type="title"/>
          </p:nvPr>
        </p:nvSpPr>
        <p:spPr/>
        <p:txBody>
          <a:bodyPr/>
          <a:lstStyle/>
          <a:p>
            <a:r>
              <a:rPr lang="zh-TW" altLang="en-US" dirty="0"/>
              <a:t>感知器 </a:t>
            </a:r>
            <a:r>
              <a:rPr lang="en-US" altLang="zh-TW" dirty="0"/>
              <a:t>PLA (Perceptron) </a:t>
            </a:r>
            <a:endParaRPr lang="zh-TW" altLang="en-US" dirty="0"/>
          </a:p>
        </p:txBody>
      </p:sp>
      <p:sp>
        <p:nvSpPr>
          <p:cNvPr id="3" name="內容版面配置區 2">
            <a:extLst>
              <a:ext uri="{FF2B5EF4-FFF2-40B4-BE49-F238E27FC236}">
                <a16:creationId xmlns:a16="http://schemas.microsoft.com/office/drawing/2014/main" id="{B5B33F51-047C-90D0-023F-B7D9153507CC}"/>
              </a:ext>
            </a:extLst>
          </p:cNvPr>
          <p:cNvSpPr>
            <a:spLocks noGrp="1"/>
          </p:cNvSpPr>
          <p:nvPr>
            <p:ph idx="1"/>
          </p:nvPr>
        </p:nvSpPr>
        <p:spPr/>
        <p:txBody>
          <a:bodyPr/>
          <a:lstStyle/>
          <a:p>
            <a:r>
              <a:rPr lang="zh-TW" altLang="en-US" sz="2000" dirty="0"/>
              <a:t>機器學習領域最早被開發出來的演算法：感知器</a:t>
            </a:r>
            <a:r>
              <a:rPr lang="en-US" altLang="zh-TW" sz="2000" dirty="0"/>
              <a:t>Perceptron</a:t>
            </a:r>
            <a:r>
              <a:rPr lang="zh-TW" altLang="en-US" sz="2000" dirty="0"/>
              <a:t>（也稱為</a:t>
            </a:r>
            <a:r>
              <a:rPr lang="en-US" altLang="zh-TW" sz="2000" dirty="0"/>
              <a:t>Perceptron Learning Algorithm</a:t>
            </a:r>
            <a:r>
              <a:rPr lang="zh-TW" altLang="en-US" sz="2000" dirty="0"/>
              <a:t>簡稱</a:t>
            </a:r>
            <a:r>
              <a:rPr lang="en-US" altLang="zh-TW" sz="2000" dirty="0"/>
              <a:t>PLA</a:t>
            </a:r>
            <a:r>
              <a:rPr lang="zh-TW" altLang="en-US" sz="2000" dirty="0"/>
              <a:t>）</a:t>
            </a:r>
            <a:endParaRPr lang="en-US" altLang="zh-TW" sz="2000" dirty="0"/>
          </a:p>
          <a:p>
            <a:endParaRPr lang="en-US" altLang="zh-TW" sz="2000" dirty="0"/>
          </a:p>
          <a:p>
            <a:r>
              <a:rPr lang="en-US" altLang="zh-TW" sz="2000" dirty="0"/>
              <a:t>Perceptron</a:t>
            </a:r>
            <a:r>
              <a:rPr lang="zh-TW" altLang="en-US" sz="2000" dirty="0"/>
              <a:t>這個演算法只有在</a:t>
            </a:r>
            <a:r>
              <a:rPr lang="zh-TW" altLang="en-US" sz="2000" u="sng" dirty="0">
                <a:solidFill>
                  <a:srgbClr val="FF0000"/>
                </a:solidFill>
              </a:rPr>
              <a:t>資料是線性可分的形況下</a:t>
            </a:r>
            <a:r>
              <a:rPr lang="zh-TW" altLang="en-US" sz="2000" dirty="0"/>
              <a:t>才能正確分類（演算法才會停止）</a:t>
            </a:r>
            <a:r>
              <a:rPr lang="zh-TW" altLang="en-US" sz="2000" b="0" dirty="0"/>
              <a:t>。</a:t>
            </a:r>
            <a:endParaRPr lang="en-US" altLang="zh-TW" sz="2000" b="0" dirty="0"/>
          </a:p>
          <a:p>
            <a:endParaRPr lang="en-US" altLang="zh-TW" sz="2000" b="0" dirty="0"/>
          </a:p>
          <a:p>
            <a:r>
              <a:rPr lang="zh-TW" altLang="en-US" sz="2000" b="0" dirty="0"/>
              <a:t>什麼是資料是線性可分呢？以</a:t>
            </a:r>
            <a:r>
              <a:rPr lang="en-US" altLang="zh-TW" sz="2000" b="0" dirty="0"/>
              <a:t>2D</a:t>
            </a:r>
            <a:r>
              <a:rPr lang="zh-TW" altLang="en-US" sz="2000" b="0" dirty="0"/>
              <a:t>的情況簡單來說就是可以在平面上找一條線去完全切出這兩群，</a:t>
            </a:r>
            <a:r>
              <a:rPr lang="en-US" altLang="zh-TW" sz="2000" b="0" dirty="0"/>
              <a:t>3D</a:t>
            </a:r>
            <a:r>
              <a:rPr lang="zh-TW" altLang="en-US" sz="2000" b="0" dirty="0"/>
              <a:t>的話就是可以在空間中找一個平面去切出兩群</a:t>
            </a:r>
            <a:endParaRPr lang="zh-TW" altLang="en-US" sz="2000" dirty="0"/>
          </a:p>
        </p:txBody>
      </p:sp>
      <p:pic>
        <p:nvPicPr>
          <p:cNvPr id="4" name="圖片 3">
            <a:extLst>
              <a:ext uri="{FF2B5EF4-FFF2-40B4-BE49-F238E27FC236}">
                <a16:creationId xmlns:a16="http://schemas.microsoft.com/office/drawing/2014/main" id="{C96998DF-5687-4A53-22DE-82CA8F81DDE3}"/>
              </a:ext>
            </a:extLst>
          </p:cNvPr>
          <p:cNvPicPr>
            <a:picLocks noChangeAspect="1"/>
          </p:cNvPicPr>
          <p:nvPr/>
        </p:nvPicPr>
        <p:blipFill>
          <a:blip r:embed="rId2"/>
          <a:stretch>
            <a:fillRect/>
          </a:stretch>
        </p:blipFill>
        <p:spPr>
          <a:xfrm>
            <a:off x="759157" y="4105613"/>
            <a:ext cx="7684756" cy="2195645"/>
          </a:xfrm>
          <a:prstGeom prst="rect">
            <a:avLst/>
          </a:prstGeom>
        </p:spPr>
      </p:pic>
    </p:spTree>
    <p:extLst>
      <p:ext uri="{BB962C8B-B14F-4D97-AF65-F5344CB8AC3E}">
        <p14:creationId xmlns:p14="http://schemas.microsoft.com/office/powerpoint/2010/main" val="35857055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0525D-95BF-5081-4549-C6BBDC6F1FF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DE5EF34-AC5B-D77F-EF88-D20419507AE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6FBCF6B-4239-7DED-E710-483A674B81D8}"/>
              </a:ext>
            </a:extLst>
          </p:cNvPr>
          <p:cNvSpPr>
            <a:spLocks noGrp="1"/>
          </p:cNvSpPr>
          <p:nvPr>
            <p:ph idx="1"/>
          </p:nvPr>
        </p:nvSpPr>
        <p:spPr/>
        <p:txBody>
          <a:bodyPr/>
          <a:lstStyle/>
          <a:p>
            <a:r>
              <a:rPr lang="zh-TW" altLang="en-US" sz="2000" dirty="0"/>
              <a:t>感知器</a:t>
            </a:r>
            <a:r>
              <a:rPr lang="en-US" altLang="zh-TW" sz="2000" dirty="0"/>
              <a:t>PLA </a:t>
            </a:r>
            <a:r>
              <a:rPr lang="zh-TW" altLang="en-US" sz="2000" dirty="0"/>
              <a:t>是以生物的“神經元模型”為基礎所開發出來的演算法</a:t>
            </a:r>
            <a:endParaRPr lang="en-US" altLang="zh-TW" sz="2000" dirty="0"/>
          </a:p>
          <a:p>
            <a:r>
              <a:rPr lang="zh-TW" altLang="en-US" sz="2000" b="0" dirty="0"/>
              <a:t>左邊的突觸是神經接收訊息的地方</a:t>
            </a:r>
            <a:r>
              <a:rPr lang="en-US" altLang="zh-TW" sz="2000" b="0" dirty="0"/>
              <a:t>(input)</a:t>
            </a:r>
            <a:r>
              <a:rPr lang="zh-TW" altLang="en-US" sz="2000" b="0" dirty="0"/>
              <a:t>，若</a:t>
            </a:r>
            <a:r>
              <a:rPr lang="en-US" altLang="zh-TW" sz="2000" b="0" dirty="0"/>
              <a:t>input</a:t>
            </a:r>
            <a:r>
              <a:rPr lang="zh-TW" altLang="en-US" sz="2000" b="0" dirty="0"/>
              <a:t>的訊號總和強度大於等於某一個值</a:t>
            </a:r>
            <a:r>
              <a:rPr lang="en-US" altLang="zh-TW" sz="2000" b="0" dirty="0"/>
              <a:t>(threshold)</a:t>
            </a:r>
            <a:r>
              <a:rPr lang="zh-TW" altLang="en-US" sz="2000" b="0" dirty="0"/>
              <a:t>，這個神經元就會透過軸突</a:t>
            </a:r>
            <a:r>
              <a:rPr lang="en-US" altLang="zh-TW" sz="2000" b="0" dirty="0"/>
              <a:t>(axon)</a:t>
            </a:r>
            <a:r>
              <a:rPr lang="zh-TW" altLang="en-US" sz="2000" b="0" dirty="0"/>
              <a:t>發送訊息到右邊的突觸給下一個神經元</a:t>
            </a:r>
            <a:r>
              <a:rPr lang="zh-TW" altLang="en-US" b="0" dirty="0"/>
              <a:t>。</a:t>
            </a:r>
            <a:endParaRPr lang="zh-TW" altLang="en-US" dirty="0"/>
          </a:p>
        </p:txBody>
      </p:sp>
      <p:pic>
        <p:nvPicPr>
          <p:cNvPr id="4" name="圖片 3">
            <a:extLst>
              <a:ext uri="{FF2B5EF4-FFF2-40B4-BE49-F238E27FC236}">
                <a16:creationId xmlns:a16="http://schemas.microsoft.com/office/drawing/2014/main" id="{72725CF0-6602-687F-9152-AD1B1C85EC1D}"/>
              </a:ext>
            </a:extLst>
          </p:cNvPr>
          <p:cNvPicPr>
            <a:picLocks noChangeAspect="1"/>
          </p:cNvPicPr>
          <p:nvPr/>
        </p:nvPicPr>
        <p:blipFill>
          <a:blip r:embed="rId2"/>
          <a:stretch>
            <a:fillRect/>
          </a:stretch>
        </p:blipFill>
        <p:spPr>
          <a:xfrm>
            <a:off x="1609725" y="2752723"/>
            <a:ext cx="5226843" cy="2896953"/>
          </a:xfrm>
          <a:prstGeom prst="rect">
            <a:avLst/>
          </a:prstGeom>
        </p:spPr>
      </p:pic>
    </p:spTree>
    <p:extLst>
      <p:ext uri="{BB962C8B-B14F-4D97-AF65-F5344CB8AC3E}">
        <p14:creationId xmlns:p14="http://schemas.microsoft.com/office/powerpoint/2010/main" val="375530390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571C6-27F1-11C3-5443-5ABD739DE73D}"/>
            </a:ext>
          </a:extLst>
        </p:cNvPr>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6CAFA7E-0B80-C535-D1AE-270B9F71548C}"/>
              </a:ext>
            </a:extLst>
          </p:cNvPr>
          <p:cNvSpPr>
            <a:spLocks noGrp="1"/>
          </p:cNvSpPr>
          <p:nvPr>
            <p:ph idx="1"/>
          </p:nvPr>
        </p:nvSpPr>
        <p:spPr>
          <a:xfrm>
            <a:off x="122238" y="217960"/>
            <a:ext cx="8928893" cy="5040312"/>
          </a:xfrm>
        </p:spPr>
        <p:txBody>
          <a:bodyPr/>
          <a:lstStyle/>
          <a:p>
            <a:r>
              <a:rPr lang="zh-TW" altLang="en-US" sz="2000" dirty="0"/>
              <a:t>假設左邊的突觸有</a:t>
            </a:r>
            <a:r>
              <a:rPr lang="en-US" altLang="zh-TW" sz="2000" dirty="0"/>
              <a:t>n</a:t>
            </a:r>
            <a:r>
              <a:rPr lang="zh-TW" altLang="en-US" sz="2000" dirty="0"/>
              <a:t>個，每一個</a:t>
            </a:r>
            <a:r>
              <a:rPr lang="en-US" altLang="zh-TW" sz="2000" dirty="0"/>
              <a:t>input</a:t>
            </a:r>
            <a:r>
              <a:rPr lang="zh-TW" altLang="en-US" sz="2000" dirty="0"/>
              <a:t>以 </a:t>
            </a:r>
            <a:r>
              <a:rPr lang="en-US" altLang="zh-TW" sz="2000" dirty="0"/>
              <a:t>x1, x2, x3,…</a:t>
            </a:r>
            <a:r>
              <a:rPr lang="en-US" altLang="zh-TW" sz="2000" dirty="0" err="1"/>
              <a:t>xn</a:t>
            </a:r>
            <a:r>
              <a:rPr lang="zh-TW" altLang="en-US" sz="2000" dirty="0"/>
              <a:t>來表示的話，當</a:t>
            </a:r>
            <a:r>
              <a:rPr lang="en-US" altLang="zh-TW" sz="2000" dirty="0"/>
              <a:t>w1*x1 + w2*x2 + w3*x3 +…. </a:t>
            </a:r>
            <a:r>
              <a:rPr lang="en-US" altLang="zh-TW" sz="2000" dirty="0" err="1"/>
              <a:t>wn</a:t>
            </a:r>
            <a:r>
              <a:rPr lang="en-US" altLang="zh-TW" sz="2000" dirty="0"/>
              <a:t>*</a:t>
            </a:r>
            <a:r>
              <a:rPr lang="en-US" altLang="zh-TW" sz="2000" dirty="0" err="1"/>
              <a:t>xn</a:t>
            </a:r>
            <a:r>
              <a:rPr lang="en-US" altLang="zh-TW" sz="2000" dirty="0"/>
              <a:t> &gt;</a:t>
            </a:r>
            <a:r>
              <a:rPr lang="zh-TW" altLang="en-US" sz="2000" dirty="0"/>
              <a:t>某一個定值，就會出發神經元發送信號出去。</a:t>
            </a:r>
            <a:endParaRPr lang="en-US" altLang="zh-TW" sz="2000" dirty="0"/>
          </a:p>
          <a:p>
            <a:endParaRPr lang="en-US" altLang="zh-TW" sz="2000" dirty="0"/>
          </a:p>
          <a:p>
            <a:r>
              <a:rPr lang="zh-TW" altLang="en-US" sz="2000" dirty="0"/>
              <a:t>圖中的</a:t>
            </a:r>
            <a:r>
              <a:rPr lang="en-US" altLang="zh-TW" sz="2000" dirty="0"/>
              <a:t>Activation function(</a:t>
            </a:r>
            <a:r>
              <a:rPr lang="zh-TW" altLang="en-US" sz="2000" dirty="0"/>
              <a:t>激勵函數</a:t>
            </a:r>
            <a:r>
              <a:rPr lang="en-US" altLang="zh-TW" sz="2000" dirty="0"/>
              <a:t>)</a:t>
            </a:r>
            <a:r>
              <a:rPr lang="zh-TW" altLang="en-US" sz="2000" dirty="0"/>
              <a:t>，就是大於</a:t>
            </a:r>
            <a:r>
              <a:rPr lang="en-US" altLang="zh-TW" sz="2000" dirty="0"/>
              <a:t>0</a:t>
            </a:r>
            <a:r>
              <a:rPr lang="zh-TW" altLang="en-US" sz="2000" dirty="0"/>
              <a:t>就判斷</a:t>
            </a:r>
            <a:r>
              <a:rPr lang="en-US" altLang="zh-TW" sz="2000" dirty="0"/>
              <a:t>1</a:t>
            </a:r>
            <a:r>
              <a:rPr lang="zh-TW" altLang="en-US" sz="2000" dirty="0"/>
              <a:t>、小於等於</a:t>
            </a:r>
            <a:r>
              <a:rPr lang="en-US" altLang="zh-TW" sz="2000" dirty="0"/>
              <a:t>0</a:t>
            </a:r>
            <a:r>
              <a:rPr lang="zh-TW" altLang="en-US" sz="2000" dirty="0"/>
              <a:t>就判斷成是</a:t>
            </a:r>
            <a:r>
              <a:rPr lang="en-US" altLang="zh-TW" sz="2000" dirty="0"/>
              <a:t>-1</a:t>
            </a:r>
            <a:r>
              <a:rPr lang="zh-TW" altLang="en-US" sz="1800" dirty="0"/>
              <a:t>。</a:t>
            </a:r>
          </a:p>
        </p:txBody>
      </p:sp>
      <p:pic>
        <p:nvPicPr>
          <p:cNvPr id="4" name="圖片 3">
            <a:extLst>
              <a:ext uri="{FF2B5EF4-FFF2-40B4-BE49-F238E27FC236}">
                <a16:creationId xmlns:a16="http://schemas.microsoft.com/office/drawing/2014/main" id="{32420233-EE92-21CF-73C5-FD9DD6B7E1D3}"/>
              </a:ext>
            </a:extLst>
          </p:cNvPr>
          <p:cNvPicPr>
            <a:picLocks noChangeAspect="1"/>
          </p:cNvPicPr>
          <p:nvPr/>
        </p:nvPicPr>
        <p:blipFill>
          <a:blip r:embed="rId2"/>
          <a:stretch>
            <a:fillRect/>
          </a:stretch>
        </p:blipFill>
        <p:spPr>
          <a:xfrm>
            <a:off x="1138236" y="2484610"/>
            <a:ext cx="6491289" cy="3509468"/>
          </a:xfrm>
          <a:prstGeom prst="rect">
            <a:avLst/>
          </a:prstGeom>
        </p:spPr>
      </p:pic>
    </p:spTree>
    <p:extLst>
      <p:ext uri="{BB962C8B-B14F-4D97-AF65-F5344CB8AC3E}">
        <p14:creationId xmlns:p14="http://schemas.microsoft.com/office/powerpoint/2010/main" val="319020789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17470-E806-E73A-5F7D-3D55DD4499A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0DCFFC7-5DCC-CA81-A0BE-F1B63451360C}"/>
              </a:ext>
            </a:extLst>
          </p:cNvPr>
          <p:cNvSpPr>
            <a:spLocks noGrp="1"/>
          </p:cNvSpPr>
          <p:nvPr>
            <p:ph type="title"/>
          </p:nvPr>
        </p:nvSpPr>
        <p:spPr/>
        <p:txBody>
          <a:bodyPr/>
          <a:lstStyle/>
          <a:p>
            <a:r>
              <a:rPr lang="en-US" altLang="zh-TW" dirty="0"/>
              <a:t>Perceptron</a:t>
            </a:r>
            <a:r>
              <a:rPr lang="zh-TW" altLang="en-US" dirty="0"/>
              <a:t>如何學習</a:t>
            </a:r>
            <a:r>
              <a:rPr lang="en-US" altLang="zh-TW" dirty="0"/>
              <a:t>?</a:t>
            </a:r>
            <a:endParaRPr lang="zh-TW" altLang="en-US" dirty="0"/>
          </a:p>
        </p:txBody>
      </p:sp>
      <p:sp>
        <p:nvSpPr>
          <p:cNvPr id="3" name="內容版面配置區 2">
            <a:extLst>
              <a:ext uri="{FF2B5EF4-FFF2-40B4-BE49-F238E27FC236}">
                <a16:creationId xmlns:a16="http://schemas.microsoft.com/office/drawing/2014/main" id="{090F2A17-BE08-CC32-08ED-BE58F14B761C}"/>
              </a:ext>
            </a:extLst>
          </p:cNvPr>
          <p:cNvSpPr>
            <a:spLocks noGrp="1"/>
          </p:cNvSpPr>
          <p:nvPr>
            <p:ph idx="1"/>
          </p:nvPr>
        </p:nvSpPr>
        <p:spPr>
          <a:xfrm>
            <a:off x="179388" y="1153790"/>
            <a:ext cx="8264525" cy="5484515"/>
          </a:xfrm>
        </p:spPr>
        <p:txBody>
          <a:bodyPr/>
          <a:lstStyle/>
          <a:p>
            <a:r>
              <a:rPr lang="en-US" altLang="zh-TW" dirty="0"/>
              <a:t>Perceptron</a:t>
            </a:r>
            <a:r>
              <a:rPr lang="zh-TW" altLang="en-US" dirty="0"/>
              <a:t>演算法需要去看一個一個的資料點來做更新</a:t>
            </a:r>
            <a:r>
              <a:rPr lang="en-US" altLang="zh-TW" dirty="0"/>
              <a:t>(</a:t>
            </a:r>
            <a:r>
              <a:rPr lang="zh-TW" altLang="en-US" dirty="0">
                <a:solidFill>
                  <a:srgbClr val="FF0000"/>
                </a:solidFill>
              </a:rPr>
              <a:t>學習</a:t>
            </a:r>
            <a:r>
              <a:rPr lang="en-US" altLang="zh-TW" dirty="0"/>
              <a:t>)</a:t>
            </a:r>
          </a:p>
          <a:p>
            <a:r>
              <a:rPr lang="zh-TW" altLang="en-US" b="0" dirty="0"/>
              <a:t>開始我們可以隨意給</a:t>
            </a:r>
            <a:r>
              <a:rPr lang="en-US" altLang="zh-TW" b="0" dirty="0"/>
              <a:t>w</a:t>
            </a:r>
            <a:r>
              <a:rPr lang="en-US" altLang="zh-TW" b="0" baseline="-25000" dirty="0"/>
              <a:t>0</a:t>
            </a:r>
            <a:r>
              <a:rPr lang="en-US" altLang="zh-TW" b="0" dirty="0"/>
              <a:t>,w</a:t>
            </a:r>
            <a:r>
              <a:rPr lang="en-US" altLang="zh-TW" b="0" baseline="-25000" dirty="0"/>
              <a:t>1</a:t>
            </a:r>
            <a:r>
              <a:rPr lang="en-US" altLang="zh-TW" b="0" dirty="0"/>
              <a:t>,w</a:t>
            </a:r>
            <a:r>
              <a:rPr lang="en-US" altLang="zh-TW" b="0" baseline="-25000" dirty="0"/>
              <a:t>2</a:t>
            </a:r>
            <a:r>
              <a:rPr lang="en-US" altLang="zh-TW" b="0" dirty="0"/>
              <a:t>….</a:t>
            </a:r>
            <a:r>
              <a:rPr lang="zh-TW" altLang="en-US" b="0" dirty="0"/>
              <a:t>一組任意的數字，像是</a:t>
            </a:r>
            <a:r>
              <a:rPr lang="en-US" altLang="zh-TW" b="0" dirty="0"/>
              <a:t>[0,0,0]</a:t>
            </a:r>
            <a:r>
              <a:rPr lang="zh-TW" altLang="en-US" b="0" dirty="0"/>
              <a:t>然後再透過過往資料去更新，更新的規則如下</a:t>
            </a:r>
            <a:r>
              <a:rPr lang="en-US" altLang="zh-TW" b="0" dirty="0"/>
              <a:t>: </a:t>
            </a:r>
            <a:endParaRPr lang="zh-TW" altLang="en-US" b="0" dirty="0"/>
          </a:p>
          <a:p>
            <a:r>
              <a:rPr lang="zh-TW" altLang="en-US" b="0" dirty="0"/>
              <a:t>如果預測錯誤則做如下更新</a:t>
            </a:r>
            <a:endParaRPr lang="en-US" altLang="zh-TW" b="0" dirty="0"/>
          </a:p>
          <a:p>
            <a:endParaRPr lang="en-US" altLang="zh-TW" b="0" dirty="0"/>
          </a:p>
          <a:p>
            <a:endParaRPr lang="en-US" altLang="zh-TW" b="0" dirty="0"/>
          </a:p>
          <a:p>
            <a:endParaRPr lang="en-US" altLang="zh-TW" b="0" dirty="0"/>
          </a:p>
          <a:p>
            <a:endParaRPr lang="en-US" altLang="zh-TW" b="0" dirty="0"/>
          </a:p>
          <a:p>
            <a:endParaRPr lang="en-US" altLang="zh-TW" b="0" dirty="0"/>
          </a:p>
          <a:p>
            <a:endParaRPr lang="en-US" altLang="zh-TW" b="0" dirty="0"/>
          </a:p>
          <a:p>
            <a:r>
              <a:rPr lang="zh-TW" altLang="en-US" b="0" dirty="0"/>
              <a:t>台大林軒田教授</a:t>
            </a:r>
            <a:r>
              <a:rPr lang="en-US" altLang="zh-TW" b="0" dirty="0"/>
              <a:t>PLA</a:t>
            </a:r>
            <a:r>
              <a:rPr lang="zh-TW" altLang="en-US" b="0" dirty="0"/>
              <a:t>影片</a:t>
            </a:r>
            <a:r>
              <a:rPr lang="en-US" altLang="zh-TW" b="0" dirty="0"/>
              <a:t>(10:17</a:t>
            </a:r>
            <a:r>
              <a:rPr lang="zh-TW" altLang="en-US" b="0" dirty="0"/>
              <a:t>開始</a:t>
            </a:r>
            <a:r>
              <a:rPr lang="en-US" altLang="zh-TW" b="0" dirty="0"/>
              <a:t>)</a:t>
            </a:r>
          </a:p>
          <a:p>
            <a:r>
              <a:rPr lang="en-US" altLang="zh-TW" dirty="0">
                <a:hlinkClick r:id="rId2"/>
              </a:rPr>
              <a:t>https://www.youtube.com/watch?v=1xnUlrgJJGo</a:t>
            </a:r>
            <a:endParaRPr lang="en-US" altLang="zh-TW" dirty="0"/>
          </a:p>
          <a:p>
            <a:r>
              <a:rPr lang="en-US" altLang="zh-TW" b="0" dirty="0"/>
              <a:t>Perceptron Learning Algorithm</a:t>
            </a:r>
          </a:p>
          <a:p>
            <a:r>
              <a:rPr lang="en-US" altLang="zh-TW" dirty="0">
                <a:hlinkClick r:id="rId3"/>
              </a:rPr>
              <a:t>https://www.youtube.com/watch?v=gKwar6nETqo</a:t>
            </a:r>
            <a:endParaRPr lang="zh-TW" altLang="en-US" b="0" dirty="0"/>
          </a:p>
          <a:p>
            <a:endParaRPr lang="zh-TW" altLang="en-US" dirty="0"/>
          </a:p>
        </p:txBody>
      </p:sp>
      <p:pic>
        <p:nvPicPr>
          <p:cNvPr id="4" name="圖片 3">
            <a:extLst>
              <a:ext uri="{FF2B5EF4-FFF2-40B4-BE49-F238E27FC236}">
                <a16:creationId xmlns:a16="http://schemas.microsoft.com/office/drawing/2014/main" id="{AEE6F7C9-F219-30D2-209C-1CF9D43B6844}"/>
              </a:ext>
            </a:extLst>
          </p:cNvPr>
          <p:cNvPicPr>
            <a:picLocks noChangeAspect="1"/>
          </p:cNvPicPr>
          <p:nvPr/>
        </p:nvPicPr>
        <p:blipFill>
          <a:blip r:embed="rId4"/>
          <a:stretch>
            <a:fillRect/>
          </a:stretch>
        </p:blipFill>
        <p:spPr>
          <a:xfrm>
            <a:off x="3325932" y="2929203"/>
            <a:ext cx="1850690" cy="1204309"/>
          </a:xfrm>
          <a:prstGeom prst="rect">
            <a:avLst/>
          </a:prstGeom>
        </p:spPr>
      </p:pic>
    </p:spTree>
    <p:extLst>
      <p:ext uri="{BB962C8B-B14F-4D97-AF65-F5344CB8AC3E}">
        <p14:creationId xmlns:p14="http://schemas.microsoft.com/office/powerpoint/2010/main" val="274654065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0EDB2-D745-9898-F084-A91CB8A113C5}"/>
            </a:ext>
          </a:extLst>
        </p:cNvPr>
        <p:cNvGrpSpPr/>
        <p:nvPr/>
      </p:nvGrpSpPr>
      <p:grpSpPr>
        <a:xfrm>
          <a:off x="0" y="0"/>
          <a:ext cx="0" cy="0"/>
          <a:chOff x="0" y="0"/>
          <a:chExt cx="0" cy="0"/>
        </a:xfrm>
      </p:grpSpPr>
      <p:sp>
        <p:nvSpPr>
          <p:cNvPr id="5" name="標題 4">
            <a:extLst>
              <a:ext uri="{FF2B5EF4-FFF2-40B4-BE49-F238E27FC236}">
                <a16:creationId xmlns:a16="http://schemas.microsoft.com/office/drawing/2014/main" id="{64251D5F-E2FA-764B-2CD6-C1969AA37659}"/>
              </a:ext>
            </a:extLst>
          </p:cNvPr>
          <p:cNvSpPr>
            <a:spLocks noGrp="1"/>
          </p:cNvSpPr>
          <p:nvPr>
            <p:ph type="title"/>
          </p:nvPr>
        </p:nvSpPr>
        <p:spPr/>
        <p:txBody>
          <a:bodyPr/>
          <a:lstStyle/>
          <a:p>
            <a:r>
              <a:rPr lang="zh-TW" altLang="en-US" dirty="0"/>
              <a:t>機器學習</a:t>
            </a:r>
            <a:r>
              <a:rPr lang="en-US" altLang="zh-TW" dirty="0"/>
              <a:t>-</a:t>
            </a:r>
            <a:r>
              <a:rPr lang="zh-TW" altLang="en-US" dirty="0"/>
              <a:t>邏輯回歸</a:t>
            </a:r>
            <a:r>
              <a:rPr lang="en-US" altLang="zh-TW" dirty="0"/>
              <a:t>(Logistic Regression)</a:t>
            </a:r>
            <a:endParaRPr lang="zh-TW" altLang="en-US" dirty="0"/>
          </a:p>
        </p:txBody>
      </p:sp>
      <p:sp>
        <p:nvSpPr>
          <p:cNvPr id="6" name="內容版面配置區 5">
            <a:extLst>
              <a:ext uri="{FF2B5EF4-FFF2-40B4-BE49-F238E27FC236}">
                <a16:creationId xmlns:a16="http://schemas.microsoft.com/office/drawing/2014/main" id="{E288AE63-BF3A-2ACD-E3DF-E17E0D75D395}"/>
              </a:ext>
            </a:extLst>
          </p:cNvPr>
          <p:cNvSpPr>
            <a:spLocks noGrp="1"/>
          </p:cNvSpPr>
          <p:nvPr>
            <p:ph idx="1"/>
          </p:nvPr>
        </p:nvSpPr>
        <p:spPr/>
        <p:txBody>
          <a:bodyPr/>
          <a:lstStyle/>
          <a:p>
            <a:pPr marL="342900" indent="-342900">
              <a:buFont typeface="Arial" panose="020B0604020202020204" pitchFamily="34" charset="0"/>
              <a:buChar char="•"/>
            </a:pPr>
            <a:r>
              <a:rPr lang="zh-TW" altLang="en-US" sz="2000" dirty="0"/>
              <a:t>邏輯</a:t>
            </a:r>
            <a:r>
              <a:rPr lang="en-US" altLang="zh-TW" sz="2000" dirty="0"/>
              <a:t>(</a:t>
            </a:r>
            <a:r>
              <a:rPr lang="zh-TW" altLang="en-US" sz="2000" dirty="0"/>
              <a:t>斯</a:t>
            </a:r>
            <a:r>
              <a:rPr lang="en-US" altLang="zh-TW" sz="2000" dirty="0"/>
              <a:t>)</a:t>
            </a:r>
            <a:r>
              <a:rPr lang="zh-TW" altLang="en-US" sz="2000" dirty="0"/>
              <a:t>回歸（</a:t>
            </a:r>
            <a:r>
              <a:rPr lang="en-US" altLang="zh-TW" sz="2000" dirty="0"/>
              <a:t>Logistic regression </a:t>
            </a:r>
            <a:r>
              <a:rPr lang="zh-TW" altLang="en-US" sz="2000" dirty="0"/>
              <a:t>或</a:t>
            </a:r>
            <a:r>
              <a:rPr lang="en-US" altLang="zh-TW" sz="2000" dirty="0"/>
              <a:t>logit regression</a:t>
            </a:r>
            <a:r>
              <a:rPr lang="zh-TW" altLang="en-US" sz="2000" dirty="0"/>
              <a:t>），即對數機率模型（英語：</a:t>
            </a:r>
            <a:r>
              <a:rPr lang="en-US" altLang="zh-TW" sz="2000" dirty="0"/>
              <a:t>Logit model</a:t>
            </a:r>
            <a:r>
              <a:rPr lang="zh-TW" altLang="en-US" sz="2000" dirty="0"/>
              <a:t>，也譯作「邏輯模型」、「評定模型」、「分類評定模型」）是離散選擇法模型之一</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邏輯迴歸為一種線性迴歸，不同於簡單線性迴歸，邏輯迴歸採用</a:t>
            </a:r>
            <a:r>
              <a:rPr lang="zh-TW" altLang="en-US" sz="2000" dirty="0">
                <a:solidFill>
                  <a:srgbClr val="FF0000"/>
                </a:solidFill>
              </a:rPr>
              <a:t>多變數</a:t>
            </a:r>
            <a:r>
              <a:rPr lang="zh-TW" altLang="en-US" sz="2000" dirty="0"/>
              <a:t>進行評估，若自變數只有一個，則稱為</a:t>
            </a:r>
            <a:r>
              <a:rPr lang="zh-TW" altLang="en-US" sz="2000" dirty="0">
                <a:solidFill>
                  <a:srgbClr val="FF0000"/>
                </a:solidFill>
              </a:rPr>
              <a:t>簡單羅吉斯迴歸分析</a:t>
            </a:r>
            <a:r>
              <a:rPr lang="zh-TW" altLang="en-US" sz="2000" dirty="0"/>
              <a:t>。 </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使用二元邏輯迴歸時，應變數</a:t>
            </a:r>
            <a:r>
              <a:rPr lang="en-US" altLang="zh-TW" sz="2000" dirty="0"/>
              <a:t>(Y)</a:t>
            </a:r>
            <a:r>
              <a:rPr lang="zh-TW" altLang="en-US" sz="2000" dirty="0"/>
              <a:t>是二元分類的變項</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邏輯回歸（</a:t>
            </a:r>
            <a:r>
              <a:rPr lang="en-US" altLang="zh-TW" sz="2000" dirty="0"/>
              <a:t>Logistic regression</a:t>
            </a:r>
            <a:r>
              <a:rPr lang="zh-TW" altLang="en-US" sz="2000" dirty="0"/>
              <a:t>）是機器學習分類算法的其中一種，核心思想是利用現有數據對分類邊界建立回歸方程，以此</a:t>
            </a:r>
            <a:r>
              <a:rPr lang="zh-TW" altLang="en-US" sz="2000" dirty="0">
                <a:solidFill>
                  <a:srgbClr val="FF0000"/>
                </a:solidFill>
              </a:rPr>
              <a:t>進行分類</a:t>
            </a:r>
            <a:r>
              <a:rPr lang="zh-TW" altLang="en-US" sz="2000" dirty="0"/>
              <a:t>。</a:t>
            </a:r>
            <a:endParaRPr lang="en-US" altLang="zh-TW" sz="2000" dirty="0"/>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回歸可以理解為</a:t>
            </a:r>
            <a:r>
              <a:rPr lang="zh-TW" altLang="en-US" sz="2000" dirty="0">
                <a:solidFill>
                  <a:srgbClr val="FF0000"/>
                </a:solidFill>
              </a:rPr>
              <a:t>最佳擬合</a:t>
            </a:r>
            <a:r>
              <a:rPr lang="en-US" altLang="zh-TW" sz="2000" dirty="0">
                <a:solidFill>
                  <a:srgbClr val="FF0000"/>
                </a:solidFill>
              </a:rPr>
              <a:t>(Best fit)</a:t>
            </a:r>
            <a:r>
              <a:rPr lang="zh-TW" altLang="en-US" sz="2000" dirty="0"/>
              <a:t>，是一種選擇最優</a:t>
            </a:r>
            <a:r>
              <a:rPr lang="en-US" altLang="zh-TW" sz="2000" dirty="0"/>
              <a:t>(</a:t>
            </a:r>
            <a:r>
              <a:rPr lang="en-US" altLang="zh-TW" sz="2000" dirty="0" err="1"/>
              <a:t>optimazation</a:t>
            </a:r>
            <a:r>
              <a:rPr lang="en-US" altLang="zh-TW" sz="2000" dirty="0"/>
              <a:t>)</a:t>
            </a:r>
            <a:r>
              <a:rPr lang="zh-TW" altLang="en-US" sz="2000" dirty="0"/>
              <a:t>分類的算法。</a:t>
            </a:r>
          </a:p>
          <a:p>
            <a:r>
              <a:rPr lang="en-US" altLang="zh-TW" sz="2000" dirty="0"/>
              <a:t> </a:t>
            </a:r>
            <a:endParaRPr lang="zh-TW" altLang="en-US" sz="2000" dirty="0"/>
          </a:p>
        </p:txBody>
      </p:sp>
    </p:spTree>
    <p:extLst>
      <p:ext uri="{BB962C8B-B14F-4D97-AF65-F5344CB8AC3E}">
        <p14:creationId xmlns:p14="http://schemas.microsoft.com/office/powerpoint/2010/main" val="228152399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8DA6-35F9-4086-AAC8-B46EB25E86D8}"/>
              </a:ext>
            </a:extLst>
          </p:cNvPr>
          <p:cNvSpPr>
            <a:spLocks noGrp="1"/>
          </p:cNvSpPr>
          <p:nvPr>
            <p:ph type="title"/>
          </p:nvPr>
        </p:nvSpPr>
        <p:spPr>
          <a:xfrm>
            <a:off x="683568" y="443840"/>
            <a:ext cx="7886700" cy="994172"/>
          </a:xfrm>
        </p:spPr>
        <p:txBody>
          <a:bodyPr>
            <a:normAutofit fontScale="90000"/>
          </a:bodyPr>
          <a:lstStyle/>
          <a:p>
            <a:r>
              <a:rPr lang="en-US" dirty="0"/>
              <a:t>Why </a:t>
            </a:r>
            <a:r>
              <a:rPr lang="en-US"/>
              <a:t>Machine Learning</a:t>
            </a:r>
            <a:br>
              <a:rPr lang="en-US"/>
            </a:br>
            <a:r>
              <a:rPr lang="zh-TW" altLang="zh-TW"/>
              <a:t>什麼</a:t>
            </a:r>
            <a:r>
              <a:rPr lang="en-US" altLang="zh-TW"/>
              <a:t> </a:t>
            </a:r>
            <a:r>
              <a:rPr lang="zh-TW" altLang="en-US"/>
              <a:t>適合</a:t>
            </a:r>
            <a:r>
              <a:rPr lang="en-US" altLang="zh-TW"/>
              <a:t> </a:t>
            </a:r>
            <a:r>
              <a:rPr lang="zh-TW" altLang="zh-TW"/>
              <a:t>機器學習？</a:t>
            </a:r>
            <a:endParaRPr lang="en-US" dirty="0"/>
          </a:p>
        </p:txBody>
      </p:sp>
      <p:sp>
        <p:nvSpPr>
          <p:cNvPr id="4" name="Content Placeholder 3">
            <a:extLst>
              <a:ext uri="{FF2B5EF4-FFF2-40B4-BE49-F238E27FC236}">
                <a16:creationId xmlns:a16="http://schemas.microsoft.com/office/drawing/2014/main" id="{CE83D26A-2432-488F-A141-B913B9321340}"/>
              </a:ext>
            </a:extLst>
          </p:cNvPr>
          <p:cNvSpPr>
            <a:spLocks noGrp="1"/>
          </p:cNvSpPr>
          <p:nvPr>
            <p:ph sz="half" idx="2"/>
          </p:nvPr>
        </p:nvSpPr>
        <p:spPr>
          <a:xfrm>
            <a:off x="4818336" y="1975403"/>
            <a:ext cx="3886200" cy="3514570"/>
          </a:xfrm>
        </p:spPr>
        <p:txBody>
          <a:bodyPr>
            <a:normAutofit fontScale="85000" lnSpcReduction="20000"/>
          </a:bodyPr>
          <a:lstStyle/>
          <a:p>
            <a:r>
              <a:rPr lang="en-US" dirty="0"/>
              <a:t>Time </a:t>
            </a:r>
            <a:r>
              <a:rPr lang="en-US"/>
              <a:t>changing problems</a:t>
            </a:r>
            <a:r>
              <a:rPr lang="zh-TW" altLang="zh-TW"/>
              <a:t>時變問題</a:t>
            </a:r>
          </a:p>
          <a:p>
            <a:endParaRPr lang="en-US" dirty="0"/>
          </a:p>
          <a:p>
            <a:pPr lvl="1"/>
            <a:endParaRPr lang="en-US" dirty="0"/>
          </a:p>
          <a:p>
            <a:endParaRPr lang="en-US" dirty="0"/>
          </a:p>
          <a:p>
            <a:pPr marL="0" indent="0">
              <a:buNone/>
            </a:pPr>
            <a:endParaRPr lang="en-US" dirty="0"/>
          </a:p>
          <a:p>
            <a:pPr marL="0" indent="0">
              <a:buNone/>
            </a:pPr>
            <a:endParaRPr lang="en-US" dirty="0"/>
          </a:p>
          <a:p>
            <a:endParaRPr lang="en-US" dirty="0"/>
          </a:p>
          <a:p>
            <a:r>
              <a:rPr lang="en-US" dirty="0"/>
              <a:t>Intrinsically </a:t>
            </a:r>
            <a:r>
              <a:rPr lang="en-US"/>
              <a:t>hard problems </a:t>
            </a:r>
            <a:r>
              <a:rPr lang="zh-TW" altLang="zh-TW"/>
              <a:t>本質上困難的問題</a:t>
            </a:r>
          </a:p>
          <a:p>
            <a:pPr lvl="1"/>
            <a:r>
              <a:rPr lang="en-US"/>
              <a:t>Human </a:t>
            </a:r>
            <a:r>
              <a:rPr lang="en-US" dirty="0"/>
              <a:t>Level Perception</a:t>
            </a:r>
          </a:p>
          <a:p>
            <a:pPr lvl="2"/>
            <a:r>
              <a:rPr lang="en-US" dirty="0"/>
              <a:t>First speech recognition 1952</a:t>
            </a:r>
          </a:p>
          <a:p>
            <a:pPr lvl="1"/>
            <a:r>
              <a:rPr lang="en-US" dirty="0"/>
              <a:t>Complex Open-ended games</a:t>
            </a:r>
          </a:p>
          <a:p>
            <a:pPr lvl="2"/>
            <a:r>
              <a:rPr lang="en-US" dirty="0"/>
              <a:t>First chess program 1957</a:t>
            </a:r>
          </a:p>
          <a:p>
            <a:pPr lvl="2"/>
            <a:r>
              <a:rPr lang="en-US" dirty="0"/>
              <a:t>Deep Blue 1997 beat Kasparov</a:t>
            </a:r>
          </a:p>
          <a:p>
            <a:pPr marL="0" indent="0">
              <a:buNone/>
            </a:pPr>
            <a:endParaRPr lang="en-US" dirty="0"/>
          </a:p>
        </p:txBody>
      </p:sp>
      <p:sp>
        <p:nvSpPr>
          <p:cNvPr id="6" name="Content Placeholder 5">
            <a:extLst>
              <a:ext uri="{FF2B5EF4-FFF2-40B4-BE49-F238E27FC236}">
                <a16:creationId xmlns:a16="http://schemas.microsoft.com/office/drawing/2014/main" id="{5DA6C60A-6CAF-40E6-A2A6-A0B8EC599296}"/>
              </a:ext>
            </a:extLst>
          </p:cNvPr>
          <p:cNvSpPr>
            <a:spLocks noGrp="1"/>
          </p:cNvSpPr>
          <p:nvPr>
            <p:ph sz="half" idx="1"/>
          </p:nvPr>
        </p:nvSpPr>
        <p:spPr>
          <a:xfrm>
            <a:off x="628650" y="1975403"/>
            <a:ext cx="3886200" cy="3514570"/>
          </a:xfrm>
        </p:spPr>
        <p:txBody>
          <a:bodyPr>
            <a:normAutofit fontScale="85000" lnSpcReduction="20000"/>
          </a:bodyPr>
          <a:lstStyle/>
          <a:p>
            <a:r>
              <a:rPr lang="en-US" dirty="0"/>
              <a:t>Big problems</a:t>
            </a:r>
          </a:p>
          <a:p>
            <a:pPr lvl="1"/>
            <a:r>
              <a:rPr lang="en-US" dirty="0"/>
              <a:t>~100 million songs</a:t>
            </a:r>
          </a:p>
          <a:p>
            <a:pPr lvl="1"/>
            <a:r>
              <a:rPr lang="en-US" dirty="0"/>
              <a:t>~130 million books</a:t>
            </a:r>
          </a:p>
          <a:p>
            <a:pPr lvl="1"/>
            <a:r>
              <a:rPr lang="en-US" dirty="0"/>
              <a:t>~644 million websites </a:t>
            </a:r>
          </a:p>
          <a:p>
            <a:endParaRPr lang="en-US" dirty="0"/>
          </a:p>
          <a:p>
            <a:endParaRPr lang="en-US" dirty="0"/>
          </a:p>
          <a:p>
            <a:r>
              <a:rPr lang="en-US" dirty="0"/>
              <a:t>Open </a:t>
            </a:r>
            <a:r>
              <a:rPr lang="en-US"/>
              <a:t>ended problems</a:t>
            </a:r>
            <a:r>
              <a:rPr lang="zh-TW" altLang="zh-TW"/>
              <a:t>開放式問題</a:t>
            </a:r>
          </a:p>
          <a:p>
            <a:pPr lvl="1"/>
            <a:r>
              <a:rPr lang="en-US"/>
              <a:t>8.6k </a:t>
            </a:r>
            <a:r>
              <a:rPr lang="en-US" dirty="0"/>
              <a:t>tweets per second</a:t>
            </a:r>
          </a:p>
          <a:p>
            <a:pPr lvl="1"/>
            <a:r>
              <a:rPr lang="en-US" dirty="0"/>
              <a:t>2.4 billion active Facebook users</a:t>
            </a:r>
          </a:p>
          <a:p>
            <a:pPr lvl="1"/>
            <a:r>
              <a:rPr lang="en-US" dirty="0"/>
              <a:t>~66k new web pages per day</a:t>
            </a:r>
          </a:p>
        </p:txBody>
      </p:sp>
      <p:sp>
        <p:nvSpPr>
          <p:cNvPr id="7" name="TextBox 6">
            <a:extLst>
              <a:ext uri="{FF2B5EF4-FFF2-40B4-BE49-F238E27FC236}">
                <a16:creationId xmlns:a16="http://schemas.microsoft.com/office/drawing/2014/main" id="{BD569B3A-0E11-418C-A737-440879737AC8}"/>
              </a:ext>
            </a:extLst>
          </p:cNvPr>
          <p:cNvSpPr txBox="1"/>
          <p:nvPr/>
        </p:nvSpPr>
        <p:spPr>
          <a:xfrm>
            <a:off x="253447" y="5726906"/>
            <a:ext cx="6906058" cy="253916"/>
          </a:xfrm>
          <a:prstGeom prst="rect">
            <a:avLst/>
          </a:prstGeom>
          <a:noFill/>
        </p:spPr>
        <p:txBody>
          <a:bodyPr wrap="none" rtlCol="0">
            <a:spAutoFit/>
          </a:bodyPr>
          <a:lstStyle/>
          <a:p>
            <a:pPr defTabSz="685800" fontAlgn="auto">
              <a:spcBef>
                <a:spcPts val="0"/>
              </a:spcBef>
              <a:spcAft>
                <a:spcPts val="0"/>
              </a:spcAft>
            </a:pPr>
            <a:r>
              <a:rPr kumimoji="0" lang="en-US" sz="1050" dirty="0">
                <a:solidFill>
                  <a:prstClr val="white">
                    <a:lumMod val="65000"/>
                  </a:prstClr>
                </a:solidFill>
                <a:latin typeface="Calibri" panose="020F0502020204030204"/>
                <a:ea typeface="+mn-ea"/>
              </a:rPr>
              <a:t>These things are hard to count. Numbers came from web searches and vague estimates. I’m sure they aren’t super precise.</a:t>
            </a:r>
          </a:p>
        </p:txBody>
      </p:sp>
      <p:pic>
        <p:nvPicPr>
          <p:cNvPr id="8" name="Picture 7">
            <a:extLst>
              <a:ext uri="{FF2B5EF4-FFF2-40B4-BE49-F238E27FC236}">
                <a16:creationId xmlns:a16="http://schemas.microsoft.com/office/drawing/2014/main" id="{90B7821D-2332-49EE-BB26-57A3D4B4B3D2}"/>
              </a:ext>
            </a:extLst>
          </p:cNvPr>
          <p:cNvPicPr>
            <a:picLocks noChangeAspect="1"/>
          </p:cNvPicPr>
          <p:nvPr/>
        </p:nvPicPr>
        <p:blipFill>
          <a:blip r:embed="rId2"/>
          <a:stretch>
            <a:fillRect/>
          </a:stretch>
        </p:blipFill>
        <p:spPr>
          <a:xfrm>
            <a:off x="5203963" y="2281108"/>
            <a:ext cx="2431464" cy="1451579"/>
          </a:xfrm>
          <a:prstGeom prst="rect">
            <a:avLst/>
          </a:prstGeom>
        </p:spPr>
      </p:pic>
      <p:sp>
        <p:nvSpPr>
          <p:cNvPr id="3" name="Oval 2">
            <a:extLst>
              <a:ext uri="{FF2B5EF4-FFF2-40B4-BE49-F238E27FC236}">
                <a16:creationId xmlns:a16="http://schemas.microsoft.com/office/drawing/2014/main" id="{28494FB4-0D20-44B3-9849-14712C547F6E}"/>
              </a:ext>
            </a:extLst>
          </p:cNvPr>
          <p:cNvSpPr/>
          <p:nvPr/>
        </p:nvSpPr>
        <p:spPr>
          <a:xfrm>
            <a:off x="5626744" y="2973129"/>
            <a:ext cx="185533" cy="455871"/>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en-US" sz="1350">
              <a:solidFill>
                <a:prstClr val="white"/>
              </a:solidFill>
              <a:latin typeface="Calibri" panose="020F0502020204030204"/>
            </a:endParaRPr>
          </a:p>
        </p:txBody>
      </p:sp>
      <p:sp>
        <p:nvSpPr>
          <p:cNvPr id="9" name="Oval 8">
            <a:extLst>
              <a:ext uri="{FF2B5EF4-FFF2-40B4-BE49-F238E27FC236}">
                <a16:creationId xmlns:a16="http://schemas.microsoft.com/office/drawing/2014/main" id="{C95645EB-905C-4D07-94AD-C6890E641D22}"/>
              </a:ext>
            </a:extLst>
          </p:cNvPr>
          <p:cNvSpPr/>
          <p:nvPr/>
        </p:nvSpPr>
        <p:spPr>
          <a:xfrm>
            <a:off x="6943061" y="2445391"/>
            <a:ext cx="236574" cy="596729"/>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en-US" sz="1350">
              <a:solidFill>
                <a:prstClr val="white"/>
              </a:solidFill>
              <a:latin typeface="Calibri" panose="020F0502020204030204"/>
            </a:endParaRPr>
          </a:p>
        </p:txBody>
      </p:sp>
    </p:spTree>
    <p:extLst>
      <p:ext uri="{BB962C8B-B14F-4D97-AF65-F5344CB8AC3E}">
        <p14:creationId xmlns:p14="http://schemas.microsoft.com/office/powerpoint/2010/main" val="169656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 calcmode="lin" valueType="num">
                                      <p:cBhvr additive="base">
                                        <p:cTn id="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anim calcmode="lin" valueType="num">
                                      <p:cBhvr additive="base">
                                        <p:cTn id="1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anim calcmode="lin" valueType="num">
                                      <p:cBhvr additive="base">
                                        <p:cTn id="15"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anim calcmode="lin" valueType="num">
                                      <p:cBhvr additive="base">
                                        <p:cTn id="19"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anim calcmode="lin" valueType="num">
                                      <p:cBhvr additive="base">
                                        <p:cTn id="4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anim calcmode="lin" valueType="num">
                                      <p:cBhvr additive="base">
                                        <p:cTn id="5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 calcmode="lin" valueType="num">
                                      <p:cBhvr additive="base">
                                        <p:cTn id="5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anim calcmode="lin" valueType="num">
                                      <p:cBhvr additive="base">
                                        <p:cTn id="6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
                                            <p:txEl>
                                              <p:pRg st="12" end="12"/>
                                            </p:txEl>
                                          </p:spTgt>
                                        </p:tgtEl>
                                        <p:attrNameLst>
                                          <p:attrName>style.visibility</p:attrName>
                                        </p:attrNameLst>
                                      </p:cBhvr>
                                      <p:to>
                                        <p:strVal val="visible"/>
                                      </p:to>
                                    </p:set>
                                    <p:anim calcmode="lin" valueType="num">
                                      <p:cBhvr additive="base">
                                        <p:cTn id="6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C98D3-7E46-E9D6-D917-B50FD261DBE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073943C-C6DC-503D-EB65-5E8C9CA594AD}"/>
              </a:ext>
            </a:extLst>
          </p:cNvPr>
          <p:cNvSpPr>
            <a:spLocks noGrp="1"/>
          </p:cNvSpPr>
          <p:nvPr>
            <p:ph type="title"/>
          </p:nvPr>
        </p:nvSpPr>
        <p:spPr>
          <a:xfrm>
            <a:off x="179388" y="-35483"/>
            <a:ext cx="8264525" cy="588217"/>
          </a:xfrm>
        </p:spPr>
        <p:txBody>
          <a:bodyPr/>
          <a:lstStyle/>
          <a:p>
            <a:endParaRPr lang="zh-TW" altLang="en-US" dirty="0"/>
          </a:p>
        </p:txBody>
      </p:sp>
      <p:sp>
        <p:nvSpPr>
          <p:cNvPr id="3" name="內容版面配置區 2">
            <a:extLst>
              <a:ext uri="{FF2B5EF4-FFF2-40B4-BE49-F238E27FC236}">
                <a16:creationId xmlns:a16="http://schemas.microsoft.com/office/drawing/2014/main" id="{23C8568F-CB1D-EDCB-EC8E-8E771F9D6F54}"/>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3FCC8CB7-9CAE-80B8-F2FF-840BC934A548}"/>
              </a:ext>
            </a:extLst>
          </p:cNvPr>
          <p:cNvPicPr>
            <a:picLocks noChangeAspect="1"/>
          </p:cNvPicPr>
          <p:nvPr/>
        </p:nvPicPr>
        <p:blipFill>
          <a:blip r:embed="rId2"/>
          <a:stretch>
            <a:fillRect/>
          </a:stretch>
        </p:blipFill>
        <p:spPr>
          <a:xfrm>
            <a:off x="493286" y="780467"/>
            <a:ext cx="7533279" cy="5920583"/>
          </a:xfrm>
          <a:prstGeom prst="rect">
            <a:avLst/>
          </a:prstGeom>
        </p:spPr>
      </p:pic>
    </p:spTree>
    <p:extLst>
      <p:ext uri="{BB962C8B-B14F-4D97-AF65-F5344CB8AC3E}">
        <p14:creationId xmlns:p14="http://schemas.microsoft.com/office/powerpoint/2010/main" val="391117972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11148-B148-2093-15C6-592E7BE634B7}"/>
            </a:ext>
          </a:extLst>
        </p:cNvPr>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95C3C1A2-5C6A-90A4-5552-EF28DF1B7BD4}"/>
              </a:ext>
            </a:extLst>
          </p:cNvPr>
          <p:cNvSpPr>
            <a:spLocks noGrp="1"/>
          </p:cNvSpPr>
          <p:nvPr>
            <p:ph idx="1"/>
          </p:nvPr>
        </p:nvSpPr>
        <p:spPr>
          <a:xfrm>
            <a:off x="117973" y="253039"/>
            <a:ext cx="8684833" cy="5040312"/>
          </a:xfrm>
        </p:spPr>
        <p:txBody>
          <a:bodyPr/>
          <a:lstStyle/>
          <a:p>
            <a:r>
              <a:rPr lang="en-US" altLang="zh-TW" sz="1800" dirty="0"/>
              <a:t>Sigmoid</a:t>
            </a:r>
            <a:r>
              <a:rPr lang="zh-TW" altLang="en-US" sz="1800" dirty="0"/>
              <a:t>函數，也稱為 </a:t>
            </a:r>
            <a:r>
              <a:rPr lang="en-US" altLang="zh-TW" sz="1800" dirty="0">
                <a:solidFill>
                  <a:srgbClr val="00B0F0"/>
                </a:solidFill>
              </a:rPr>
              <a:t>logistic function</a:t>
            </a:r>
            <a:r>
              <a:rPr lang="zh-TW" altLang="en-US" sz="1800" dirty="0"/>
              <a:t>，這個函數的</a:t>
            </a:r>
            <a:r>
              <a:rPr lang="en-US" altLang="zh-TW" sz="1800" dirty="0"/>
              <a:t>y </a:t>
            </a:r>
            <a:r>
              <a:rPr lang="zh-TW" altLang="en-US" sz="1800" dirty="0"/>
              <a:t>的值介於 </a:t>
            </a:r>
            <a:r>
              <a:rPr lang="en-US" altLang="zh-TW" sz="1800" dirty="0"/>
              <a:t>0~1</a:t>
            </a:r>
            <a:r>
              <a:rPr lang="zh-TW" altLang="en-US" sz="1800" dirty="0"/>
              <a:t>，這樣的分布也符合機率是在</a:t>
            </a:r>
            <a:r>
              <a:rPr lang="en-US" altLang="zh-TW" sz="1800" dirty="0"/>
              <a:t>0~1</a:t>
            </a:r>
            <a:r>
              <a:rPr lang="zh-TW" altLang="en-US" sz="1800" dirty="0"/>
              <a:t>的範圍中。</a:t>
            </a:r>
            <a:endParaRPr lang="en-US" altLang="zh-TW" sz="1800" dirty="0"/>
          </a:p>
          <a:p>
            <a:r>
              <a:rPr lang="zh-TW" altLang="en-US" sz="1800" dirty="0"/>
              <a:t>或許有人會覺得疑惑，</a:t>
            </a:r>
            <a:r>
              <a:rPr lang="en-US" altLang="zh-TW" sz="1800" dirty="0"/>
              <a:t>Logistic Regression</a:t>
            </a:r>
            <a:r>
              <a:rPr lang="zh-TW" altLang="en-US" sz="1800" dirty="0"/>
              <a:t>為什麼要用這個</a:t>
            </a:r>
            <a:r>
              <a:rPr lang="en-US" altLang="zh-TW" sz="1800" dirty="0"/>
              <a:t>Logistic</a:t>
            </a:r>
            <a:r>
              <a:rPr lang="zh-TW" altLang="en-US" sz="1800" dirty="0"/>
              <a:t>函數？其實也可以改用其他符合</a:t>
            </a:r>
            <a:r>
              <a:rPr lang="en-US" altLang="zh-TW" sz="1800" dirty="0"/>
              <a:t>0~1</a:t>
            </a:r>
            <a:r>
              <a:rPr lang="zh-TW" altLang="en-US" sz="1800" dirty="0"/>
              <a:t>的函數（因為機率的值是介於</a:t>
            </a:r>
            <a:r>
              <a:rPr lang="en-US" altLang="zh-TW" sz="1800" dirty="0"/>
              <a:t>0~1</a:t>
            </a:r>
            <a:r>
              <a:rPr lang="zh-TW" altLang="en-US" sz="1800" dirty="0"/>
              <a:t>），只是</a:t>
            </a:r>
            <a:r>
              <a:rPr lang="en-US" altLang="zh-TW" sz="1800" dirty="0"/>
              <a:t>Logistic </a:t>
            </a:r>
            <a:r>
              <a:rPr lang="zh-TW" altLang="en-US" sz="1800" dirty="0"/>
              <a:t>函數是這種介於</a:t>
            </a:r>
            <a:r>
              <a:rPr lang="en-US" altLang="zh-TW" sz="1800" dirty="0"/>
              <a:t>0~1</a:t>
            </a:r>
            <a:r>
              <a:rPr lang="zh-TW" altLang="en-US" sz="1800" dirty="0"/>
              <a:t>的平滑函數中相對簡單的。</a:t>
            </a:r>
          </a:p>
        </p:txBody>
      </p:sp>
      <p:pic>
        <p:nvPicPr>
          <p:cNvPr id="4" name="圖片 3">
            <a:extLst>
              <a:ext uri="{FF2B5EF4-FFF2-40B4-BE49-F238E27FC236}">
                <a16:creationId xmlns:a16="http://schemas.microsoft.com/office/drawing/2014/main" id="{E0D77137-C90A-7D7F-604C-F7F89D5A0D05}"/>
              </a:ext>
            </a:extLst>
          </p:cNvPr>
          <p:cNvPicPr>
            <a:picLocks noChangeAspect="1"/>
          </p:cNvPicPr>
          <p:nvPr/>
        </p:nvPicPr>
        <p:blipFill>
          <a:blip r:embed="rId2"/>
          <a:stretch>
            <a:fillRect/>
          </a:stretch>
        </p:blipFill>
        <p:spPr>
          <a:xfrm>
            <a:off x="179388" y="2083141"/>
            <a:ext cx="8856502" cy="4110962"/>
          </a:xfrm>
          <a:prstGeom prst="rect">
            <a:avLst/>
          </a:prstGeom>
        </p:spPr>
      </p:pic>
    </p:spTree>
    <p:extLst>
      <p:ext uri="{BB962C8B-B14F-4D97-AF65-F5344CB8AC3E}">
        <p14:creationId xmlns:p14="http://schemas.microsoft.com/office/powerpoint/2010/main" val="329766940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FE7A7-9E62-783A-6742-6A0F5AC2F30F}"/>
            </a:ext>
          </a:extLst>
        </p:cNvPr>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0F00404-303E-CCCB-73D3-915F54BC810F}"/>
              </a:ext>
            </a:extLst>
          </p:cNvPr>
          <p:cNvSpPr>
            <a:spLocks noGrp="1"/>
          </p:cNvSpPr>
          <p:nvPr>
            <p:ph idx="1"/>
          </p:nvPr>
        </p:nvSpPr>
        <p:spPr>
          <a:xfrm>
            <a:off x="193675" y="189385"/>
            <a:ext cx="8264525" cy="5040312"/>
          </a:xfrm>
        </p:spPr>
        <p:txBody>
          <a:bodyPr/>
          <a:lstStyle/>
          <a:p>
            <a:pPr marL="342900" indent="-342900">
              <a:buFont typeface="Arial" panose="020B0604020202020204" pitchFamily="34" charset="0"/>
              <a:buChar char="•"/>
            </a:pPr>
            <a:r>
              <a:rPr lang="zh-TW" altLang="en-US" sz="2000" dirty="0"/>
              <a:t>邏輯回歸是一種分類</a:t>
            </a:r>
            <a:r>
              <a:rPr lang="en-US" altLang="zh-TW" sz="2000" dirty="0"/>
              <a:t>(</a:t>
            </a:r>
            <a:r>
              <a:rPr lang="en-US" altLang="zh-TW" sz="2000" dirty="0" err="1"/>
              <a:t>classfication</a:t>
            </a:r>
            <a:r>
              <a:rPr lang="en-US" altLang="zh-TW" sz="2000" dirty="0"/>
              <a:t>)</a:t>
            </a:r>
            <a:r>
              <a:rPr lang="zh-TW" altLang="en-US" sz="2000" dirty="0"/>
              <a:t>演算法，由線性回歸變化而來的</a:t>
            </a:r>
            <a:endParaRPr lang="en-US" altLang="zh-TW" sz="2000" dirty="0"/>
          </a:p>
          <a:p>
            <a:pPr marL="342900" indent="-342900">
              <a:buFont typeface="Arial" panose="020B0604020202020204" pitchFamily="34" charset="0"/>
              <a:buChar char="•"/>
            </a:pPr>
            <a:r>
              <a:rPr lang="zh-TW" altLang="en-US" sz="2000" dirty="0"/>
              <a:t>求解能夠讓模型對數據擬合程度最高的參數</a:t>
            </a:r>
            <a:r>
              <a:rPr lang="en-US" altLang="zh-TW" sz="2000" dirty="0"/>
              <a:t>w</a:t>
            </a:r>
            <a:r>
              <a:rPr lang="zh-TW" altLang="en-US" sz="2000" dirty="0"/>
              <a:t>的值</a:t>
            </a:r>
            <a:endParaRPr lang="en-US" altLang="zh-TW" sz="2000" dirty="0"/>
          </a:p>
          <a:p>
            <a:pPr marL="342900" indent="-342900">
              <a:buFont typeface="Arial" panose="020B0604020202020204" pitchFamily="34" charset="0"/>
              <a:buChar char="•"/>
            </a:pPr>
            <a:r>
              <a:rPr lang="zh-TW" altLang="en-US" sz="2000" dirty="0"/>
              <a:t>與</a:t>
            </a:r>
            <a:r>
              <a:rPr lang="en-US" altLang="zh-TW" sz="2000" dirty="0"/>
              <a:t>linear regression</a:t>
            </a:r>
            <a:r>
              <a:rPr lang="zh-TW" altLang="en-US" sz="2000" dirty="0"/>
              <a:t>一樣為一迭代演算法，存在</a:t>
            </a:r>
            <a:r>
              <a:rPr lang="en-US" altLang="zh-TW" sz="2000" dirty="0"/>
              <a:t>cost function</a:t>
            </a:r>
            <a:r>
              <a:rPr lang="zh-TW" altLang="en-US" sz="2000" dirty="0"/>
              <a:t>　不斷的迭代優化並更新權重</a:t>
            </a:r>
            <a:r>
              <a:rPr lang="en-US" altLang="zh-TW" sz="2000" dirty="0"/>
              <a:t>w</a:t>
            </a:r>
          </a:p>
          <a:p>
            <a:pPr marL="342900" indent="-342900">
              <a:buFont typeface="Arial" panose="020B0604020202020204" pitchFamily="34" charset="0"/>
              <a:buChar char="•"/>
            </a:pPr>
            <a:r>
              <a:rPr lang="zh-TW" altLang="en-US" sz="2000" dirty="0"/>
              <a:t>通過引入</a:t>
            </a:r>
            <a:r>
              <a:rPr lang="en-US" altLang="zh-TW" sz="2000" dirty="0"/>
              <a:t>Sigmoid</a:t>
            </a:r>
            <a:r>
              <a:rPr lang="zh-TW" altLang="en-US" sz="2000" dirty="0"/>
              <a:t>函數，將線性回歸方程</a:t>
            </a:r>
            <a:r>
              <a:rPr lang="en-US" altLang="zh-TW" sz="2000" dirty="0"/>
              <a:t>Z(x)</a:t>
            </a:r>
            <a:r>
              <a:rPr lang="zh-TW" altLang="en-US" sz="2000" dirty="0"/>
              <a:t>轉換為</a:t>
            </a:r>
            <a:r>
              <a:rPr lang="en-US" altLang="zh-TW" sz="2000" dirty="0"/>
              <a:t>g(z)</a:t>
            </a:r>
          </a:p>
          <a:p>
            <a:pPr marL="342900" indent="-342900">
              <a:buFont typeface="Arial" panose="020B0604020202020204" pitchFamily="34" charset="0"/>
              <a:buChar char="•"/>
            </a:pPr>
            <a:r>
              <a:rPr lang="zh-TW" altLang="en-US" sz="2000" dirty="0"/>
              <a:t>令</a:t>
            </a:r>
            <a:r>
              <a:rPr lang="en-US" altLang="zh-TW" sz="2000" dirty="0"/>
              <a:t>g(z)</a:t>
            </a:r>
            <a:r>
              <a:rPr lang="zh-TW" altLang="en-US" sz="2000" dirty="0"/>
              <a:t>的值分布在 </a:t>
            </a:r>
            <a:r>
              <a:rPr lang="en-US" altLang="zh-TW" sz="2000" dirty="0"/>
              <a:t>0-1 </a:t>
            </a:r>
            <a:r>
              <a:rPr lang="zh-TW" altLang="en-US" sz="2000" dirty="0"/>
              <a:t>之間，而得到分類模型；當</a:t>
            </a:r>
            <a:r>
              <a:rPr lang="en-US" altLang="zh-TW" sz="2000" dirty="0"/>
              <a:t>g(z)</a:t>
            </a:r>
            <a:r>
              <a:rPr lang="zh-TW" altLang="en-US" sz="2000" dirty="0"/>
              <a:t>接近</a:t>
            </a:r>
            <a:r>
              <a:rPr lang="en-US" altLang="zh-TW" sz="2000" dirty="0"/>
              <a:t>0</a:t>
            </a:r>
            <a:r>
              <a:rPr lang="zh-TW" altLang="en-US" sz="2000" dirty="0"/>
              <a:t>時樣本的</a:t>
            </a:r>
            <a:r>
              <a:rPr lang="en-US" altLang="zh-TW" sz="2000" dirty="0"/>
              <a:t>label</a:t>
            </a:r>
            <a:r>
              <a:rPr lang="zh-TW" altLang="en-US" sz="2000" dirty="0"/>
              <a:t>為</a:t>
            </a:r>
            <a:r>
              <a:rPr lang="en-US" altLang="zh-TW" sz="2000" dirty="0"/>
              <a:t>0; </a:t>
            </a:r>
            <a:r>
              <a:rPr lang="zh-TW" altLang="en-US" sz="2000" dirty="0"/>
              <a:t>　</a:t>
            </a:r>
            <a:r>
              <a:rPr lang="en-US" altLang="zh-TW" sz="2000" dirty="0"/>
              <a:t>g(z)</a:t>
            </a:r>
            <a:r>
              <a:rPr lang="zh-TW" altLang="en-US" sz="2000" dirty="0"/>
              <a:t>接近</a:t>
            </a:r>
            <a:r>
              <a:rPr lang="en-US" altLang="zh-TW" sz="2000" dirty="0"/>
              <a:t>1</a:t>
            </a:r>
            <a:r>
              <a:rPr lang="zh-TW" altLang="en-US" sz="2000" dirty="0"/>
              <a:t>時樣本的</a:t>
            </a:r>
            <a:r>
              <a:rPr lang="en-US" altLang="zh-TW" sz="2000" dirty="0"/>
              <a:t>label</a:t>
            </a:r>
            <a:r>
              <a:rPr lang="zh-TW" altLang="en-US" sz="2000" dirty="0"/>
              <a:t>為</a:t>
            </a:r>
            <a:r>
              <a:rPr lang="en-US" altLang="zh-TW" sz="2000" dirty="0"/>
              <a:t>1</a:t>
            </a:r>
          </a:p>
          <a:p>
            <a:endParaRPr lang="en-US" altLang="zh-TW" sz="1800" dirty="0"/>
          </a:p>
          <a:p>
            <a:r>
              <a:rPr lang="zh-TW" altLang="en-US" sz="1800" dirty="0"/>
              <a:t>　</a:t>
            </a:r>
          </a:p>
        </p:txBody>
      </p:sp>
      <p:pic>
        <p:nvPicPr>
          <p:cNvPr id="4" name="圖片 3">
            <a:extLst>
              <a:ext uri="{FF2B5EF4-FFF2-40B4-BE49-F238E27FC236}">
                <a16:creationId xmlns:a16="http://schemas.microsoft.com/office/drawing/2014/main" id="{FCE09D1F-00BD-8944-807B-CD135BFFDA9D}"/>
              </a:ext>
            </a:extLst>
          </p:cNvPr>
          <p:cNvPicPr>
            <a:picLocks noChangeAspect="1"/>
          </p:cNvPicPr>
          <p:nvPr/>
        </p:nvPicPr>
        <p:blipFill>
          <a:blip r:embed="rId2"/>
          <a:stretch>
            <a:fillRect/>
          </a:stretch>
        </p:blipFill>
        <p:spPr>
          <a:xfrm>
            <a:off x="4325937" y="3508801"/>
            <a:ext cx="4451410" cy="2926494"/>
          </a:xfrm>
          <a:prstGeom prst="rect">
            <a:avLst/>
          </a:prstGeom>
        </p:spPr>
      </p:pic>
      <p:pic>
        <p:nvPicPr>
          <p:cNvPr id="5" name="圖片 4">
            <a:extLst>
              <a:ext uri="{FF2B5EF4-FFF2-40B4-BE49-F238E27FC236}">
                <a16:creationId xmlns:a16="http://schemas.microsoft.com/office/drawing/2014/main" id="{E0AB106F-9D6F-4036-276A-C07B87DCF234}"/>
              </a:ext>
            </a:extLst>
          </p:cNvPr>
          <p:cNvPicPr>
            <a:picLocks noChangeAspect="1"/>
          </p:cNvPicPr>
          <p:nvPr/>
        </p:nvPicPr>
        <p:blipFill>
          <a:blip r:embed="rId3"/>
          <a:stretch>
            <a:fillRect/>
          </a:stretch>
        </p:blipFill>
        <p:spPr>
          <a:xfrm>
            <a:off x="139342" y="2587640"/>
            <a:ext cx="4912493" cy="3068607"/>
          </a:xfrm>
          <a:prstGeom prst="rect">
            <a:avLst/>
          </a:prstGeom>
        </p:spPr>
      </p:pic>
    </p:spTree>
    <p:extLst>
      <p:ext uri="{BB962C8B-B14F-4D97-AF65-F5344CB8AC3E}">
        <p14:creationId xmlns:p14="http://schemas.microsoft.com/office/powerpoint/2010/main" val="217230860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FD283-FBFA-8380-651A-8CFC344E112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60F483E-12A7-2DD9-57DA-6B6D8CDF0D2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45AA211-254C-27CC-9412-2028BADA509D}"/>
              </a:ext>
            </a:extLst>
          </p:cNvPr>
          <p:cNvSpPr>
            <a:spLocks noGrp="1"/>
          </p:cNvSpPr>
          <p:nvPr>
            <p:ph idx="1"/>
          </p:nvPr>
        </p:nvSpPr>
        <p:spPr/>
        <p:txBody>
          <a:bodyPr/>
          <a:lstStyle/>
          <a:p>
            <a:pPr marL="342900" indent="-342900">
              <a:buFont typeface="Arial" panose="020B0604020202020204" pitchFamily="34" charset="0"/>
              <a:buChar char="•"/>
            </a:pPr>
            <a:r>
              <a:rPr lang="zh-TW" altLang="en-US" sz="2000" dirty="0"/>
              <a:t>邏輯回歸</a:t>
            </a:r>
            <a:r>
              <a:rPr lang="zh-TW" altLang="en-US" sz="2000" dirty="0">
                <a:solidFill>
                  <a:srgbClr val="00B050"/>
                </a:solidFill>
              </a:rPr>
              <a:t>通常</a:t>
            </a:r>
            <a:r>
              <a:rPr lang="zh-TW" altLang="en-US" sz="2000" dirty="0">
                <a:solidFill>
                  <a:srgbClr val="FF0000"/>
                </a:solidFill>
              </a:rPr>
              <a:t>只適用於二元分類</a:t>
            </a:r>
            <a:r>
              <a:rPr lang="zh-TW" altLang="en-US" sz="2000" dirty="0"/>
              <a:t>，邏輯回歸是解決二分類問題的利器</a:t>
            </a:r>
          </a:p>
          <a:p>
            <a:pPr marL="342900" indent="-342900">
              <a:buFont typeface="Arial" panose="020B0604020202020204" pitchFamily="34" charset="0"/>
              <a:buChar char="•"/>
            </a:pPr>
            <a:endParaRPr lang="en-US" altLang="zh-TW" sz="2000" dirty="0"/>
          </a:p>
          <a:p>
            <a:pPr marL="342900" indent="-342900">
              <a:buFont typeface="Arial" panose="020B0604020202020204" pitchFamily="34" charset="0"/>
              <a:buChar char="•"/>
            </a:pPr>
            <a:r>
              <a:rPr lang="zh-TW" altLang="en-US" sz="2000" dirty="0"/>
              <a:t>邏輯回歸也可以做多分類的問題</a:t>
            </a:r>
          </a:p>
          <a:p>
            <a:pPr marL="800100" lvl="2" indent="-342900">
              <a:buFont typeface="Arial" panose="020B0604020202020204" pitchFamily="34" charset="0"/>
              <a:buChar char="•"/>
            </a:pPr>
            <a:r>
              <a:rPr lang="zh-TW" altLang="en-US" sz="2000" dirty="0"/>
              <a:t>一對多</a:t>
            </a:r>
            <a:r>
              <a:rPr lang="en-US" altLang="zh-TW" sz="2000" dirty="0"/>
              <a:t>(</a:t>
            </a:r>
            <a:r>
              <a:rPr lang="en-US" altLang="zh-TW" sz="2000" dirty="0" err="1"/>
              <a:t>One-vs-rest;OvR</a:t>
            </a:r>
            <a:r>
              <a:rPr lang="en-US" altLang="zh-TW" sz="2000" dirty="0"/>
              <a:t>)</a:t>
            </a:r>
          </a:p>
          <a:p>
            <a:pPr lvl="2" indent="0"/>
            <a:r>
              <a:rPr lang="zh-TW" altLang="en-US" sz="2000" dirty="0"/>
              <a:t>把某種分類看作</a:t>
            </a:r>
            <a:r>
              <a:rPr lang="en-US" altLang="zh-TW" sz="2000" dirty="0"/>
              <a:t>1</a:t>
            </a:r>
            <a:r>
              <a:rPr lang="zh-TW" altLang="en-US" sz="2000" dirty="0"/>
              <a:t>，剩下的分類類型都為</a:t>
            </a:r>
            <a:r>
              <a:rPr lang="en-US" altLang="zh-TW" sz="2000" dirty="0"/>
              <a:t>0</a:t>
            </a:r>
          </a:p>
          <a:p>
            <a:pPr marL="800100" lvl="2" indent="-342900">
              <a:buFont typeface="Arial" panose="020B0604020202020204" pitchFamily="34" charset="0"/>
              <a:buChar char="•"/>
            </a:pPr>
            <a:r>
              <a:rPr lang="zh-TW" altLang="en-US" sz="2000" dirty="0"/>
              <a:t>多對多</a:t>
            </a:r>
            <a:r>
              <a:rPr lang="en-US" altLang="zh-TW" sz="2000" dirty="0"/>
              <a:t>(</a:t>
            </a:r>
            <a:r>
              <a:rPr lang="en-US" altLang="zh-TW" sz="2000" dirty="0" err="1"/>
              <a:t>Many-vs-Many;MvM</a:t>
            </a:r>
            <a:r>
              <a:rPr lang="en-US" altLang="zh-TW" sz="2000" dirty="0"/>
              <a:t>)</a:t>
            </a:r>
          </a:p>
          <a:p>
            <a:pPr lvl="2" indent="0"/>
            <a:r>
              <a:rPr lang="zh-TW" altLang="en-US" sz="2000" dirty="0"/>
              <a:t>把好幾個分類劃為</a:t>
            </a:r>
            <a:r>
              <a:rPr lang="en-US" altLang="zh-TW" sz="2000" dirty="0"/>
              <a:t>1</a:t>
            </a:r>
            <a:r>
              <a:rPr lang="zh-TW" altLang="en-US" sz="2000" dirty="0"/>
              <a:t>，剩下的分類類型劃為</a:t>
            </a:r>
            <a:r>
              <a:rPr lang="en-US" altLang="zh-TW" sz="2000" dirty="0"/>
              <a:t>0</a:t>
            </a:r>
          </a:p>
          <a:p>
            <a:r>
              <a:rPr lang="zh-TW" altLang="en-US" sz="2000" dirty="0"/>
              <a:t>　</a:t>
            </a:r>
          </a:p>
          <a:p>
            <a:pPr marL="342900" indent="-342900">
              <a:buFont typeface="Arial" panose="020B0604020202020204" pitchFamily="34" charset="0"/>
              <a:buChar char="•"/>
            </a:pPr>
            <a:r>
              <a:rPr lang="zh-TW" altLang="en-US" sz="2000" dirty="0"/>
              <a:t>對邏輯回歸中過擬合的控制，通過正則化來實現，配合</a:t>
            </a:r>
            <a:r>
              <a:rPr lang="en-US" altLang="zh-TW" sz="2000" dirty="0"/>
              <a:t>L1, L2</a:t>
            </a:r>
            <a:r>
              <a:rPr lang="zh-TW" altLang="en-US" sz="2000" dirty="0"/>
              <a:t>正則項使用，也能得出具體的概率值</a:t>
            </a:r>
          </a:p>
        </p:txBody>
      </p:sp>
    </p:spTree>
    <p:extLst>
      <p:ext uri="{BB962C8B-B14F-4D97-AF65-F5344CB8AC3E}">
        <p14:creationId xmlns:p14="http://schemas.microsoft.com/office/powerpoint/2010/main" val="244005988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04A42-DA9A-B34E-F15B-D7873B3F140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C6036BE-0FE8-F59A-D5CD-AB88BC2A9D25}"/>
              </a:ext>
            </a:extLst>
          </p:cNvPr>
          <p:cNvSpPr>
            <a:spLocks noGrp="1"/>
          </p:cNvSpPr>
          <p:nvPr>
            <p:ph type="title"/>
          </p:nvPr>
        </p:nvSpPr>
        <p:spPr>
          <a:xfrm>
            <a:off x="179388" y="431371"/>
            <a:ext cx="8855430" cy="720725"/>
          </a:xfrm>
        </p:spPr>
        <p:txBody>
          <a:bodyPr/>
          <a:lstStyle/>
          <a:p>
            <a:r>
              <a:rPr lang="zh-TW" altLang="en-US" dirty="0"/>
              <a:t>二元邏輯回歸的損失函數</a:t>
            </a:r>
            <a:r>
              <a:rPr lang="en-US" altLang="zh-TW" dirty="0"/>
              <a:t>(cost/loss function)</a:t>
            </a:r>
            <a:endParaRPr lang="zh-TW" altLang="en-US" dirty="0"/>
          </a:p>
        </p:txBody>
      </p:sp>
      <p:sp>
        <p:nvSpPr>
          <p:cNvPr id="3" name="內容版面配置區 2">
            <a:extLst>
              <a:ext uri="{FF2B5EF4-FFF2-40B4-BE49-F238E27FC236}">
                <a16:creationId xmlns:a16="http://schemas.microsoft.com/office/drawing/2014/main" id="{68E6AFF6-CC7A-928D-462D-E3DDCB00F814}"/>
              </a:ext>
            </a:extLst>
          </p:cNvPr>
          <p:cNvSpPr>
            <a:spLocks noGrp="1"/>
          </p:cNvSpPr>
          <p:nvPr>
            <p:ph idx="1"/>
          </p:nvPr>
        </p:nvSpPr>
        <p:spPr>
          <a:xfrm>
            <a:off x="179388" y="1153791"/>
            <a:ext cx="8750300" cy="5040312"/>
          </a:xfrm>
        </p:spPr>
        <p:txBody>
          <a:bodyPr/>
          <a:lstStyle/>
          <a:p>
            <a:r>
              <a:rPr lang="zh-TW" altLang="en-US" dirty="0"/>
              <a:t>其與</a:t>
            </a:r>
            <a:r>
              <a:rPr lang="en-US" altLang="zh-TW" dirty="0"/>
              <a:t>linear regression</a:t>
            </a:r>
            <a:r>
              <a:rPr lang="zh-TW" altLang="en-US" dirty="0"/>
              <a:t>原理相同，但由於是分類問題，損失函數固然不一樣，只能通過梯度下降求解</a:t>
            </a:r>
          </a:p>
          <a:p>
            <a:endParaRPr lang="zh-TW" altLang="en-US" dirty="0"/>
          </a:p>
          <a:p>
            <a:pPr marL="342900" indent="-342900">
              <a:buFont typeface="Arial" panose="020B0604020202020204" pitchFamily="34" charset="0"/>
              <a:buChar char="•"/>
            </a:pPr>
            <a:r>
              <a:rPr lang="zh-TW" altLang="en-US" dirty="0"/>
              <a:t>衡量參數</a:t>
            </a:r>
            <a:r>
              <a:rPr lang="en-US" altLang="zh-TW" dirty="0"/>
              <a:t>θ(w)</a:t>
            </a:r>
            <a:r>
              <a:rPr lang="zh-TW" altLang="en-US" dirty="0"/>
              <a:t>重要的評估指標，用來求解最優參數</a:t>
            </a:r>
            <a:r>
              <a:rPr lang="en-US" altLang="zh-TW" dirty="0"/>
              <a:t>θ(w)</a:t>
            </a:r>
            <a:r>
              <a:rPr lang="zh-TW" altLang="en-US" dirty="0"/>
              <a:t>的工具</a:t>
            </a:r>
          </a:p>
          <a:p>
            <a:pPr marL="342900" indent="-342900">
              <a:buFont typeface="Arial" panose="020B0604020202020204" pitchFamily="34" charset="0"/>
              <a:buChar char="•"/>
            </a:pPr>
            <a:r>
              <a:rPr lang="zh-TW" altLang="en-US" dirty="0"/>
              <a:t>衡量參數為</a:t>
            </a:r>
            <a:r>
              <a:rPr lang="en-US" altLang="zh-TW" dirty="0"/>
              <a:t>θ(w)</a:t>
            </a:r>
            <a:r>
              <a:rPr lang="zh-TW" altLang="en-US" dirty="0"/>
              <a:t>的模型 擬訓練集時產生的信息損失大小，並以此衡量參數</a:t>
            </a:r>
            <a:r>
              <a:rPr lang="en-US" altLang="zh-TW" dirty="0"/>
              <a:t>θ(w)</a:t>
            </a:r>
            <a:r>
              <a:rPr lang="zh-TW" altLang="en-US" dirty="0"/>
              <a:t>的優劣</a:t>
            </a:r>
            <a:r>
              <a:rPr lang="en-US" altLang="zh-TW" dirty="0"/>
              <a:t>(</a:t>
            </a:r>
            <a:r>
              <a:rPr lang="zh-TW" altLang="en-US" dirty="0"/>
              <a:t>損失越大，</a:t>
            </a:r>
            <a:r>
              <a:rPr lang="en-US" altLang="zh-TW" dirty="0"/>
              <a:t>θ(w)</a:t>
            </a:r>
            <a:r>
              <a:rPr lang="zh-TW" altLang="en-US" dirty="0"/>
              <a:t>就越差；損失越小，</a:t>
            </a:r>
            <a:r>
              <a:rPr lang="en-US" altLang="zh-TW" dirty="0"/>
              <a:t>θ(w)</a:t>
            </a:r>
            <a:r>
              <a:rPr lang="zh-TW" altLang="en-US" dirty="0"/>
              <a:t>就越好</a:t>
            </a:r>
            <a:r>
              <a:rPr lang="en-US" altLang="zh-TW" dirty="0"/>
              <a:t>)</a:t>
            </a:r>
          </a:p>
          <a:p>
            <a:pPr marL="342900" indent="-342900">
              <a:buFont typeface="Arial" panose="020B0604020202020204" pitchFamily="34" charset="0"/>
              <a:buChar char="•"/>
            </a:pPr>
            <a:r>
              <a:rPr lang="zh-TW" altLang="en-US" dirty="0"/>
              <a:t>在求解參數</a:t>
            </a:r>
            <a:r>
              <a:rPr lang="en-US" altLang="zh-TW" dirty="0"/>
              <a:t>θ(w)</a:t>
            </a:r>
            <a:r>
              <a:rPr lang="zh-TW" altLang="en-US" dirty="0"/>
              <a:t>時，追求損失函數</a:t>
            </a:r>
            <a:r>
              <a:rPr lang="en-US" altLang="zh-TW" dirty="0"/>
              <a:t>(cost or loss function)</a:t>
            </a:r>
            <a:r>
              <a:rPr lang="zh-TW" altLang="en-US" dirty="0"/>
              <a:t>最小，讓模型在訓練數據上的擬合效果最優</a:t>
            </a:r>
          </a:p>
          <a:p>
            <a:pPr marL="342900" indent="-342900">
              <a:buFont typeface="Arial" panose="020B0604020202020204" pitchFamily="34" charset="0"/>
              <a:buChar char="•"/>
            </a:pPr>
            <a:r>
              <a:rPr lang="zh-TW" altLang="en-US" dirty="0"/>
              <a:t>模型預測的準確率在訓練集上需盡量接近</a:t>
            </a:r>
            <a:r>
              <a:rPr lang="en-US" altLang="zh-TW" dirty="0"/>
              <a:t>100%</a:t>
            </a:r>
          </a:p>
          <a:p>
            <a:pPr marL="342900" indent="-342900">
              <a:buFont typeface="Arial" panose="020B0604020202020204" pitchFamily="34" charset="0"/>
              <a:buChar char="•"/>
            </a:pPr>
            <a:r>
              <a:rPr lang="zh-TW" altLang="en-US" dirty="0"/>
              <a:t>旨在追求能夠讓損失函數最小化的</a:t>
            </a:r>
            <a:r>
              <a:rPr lang="en-US" altLang="zh-TW" dirty="0"/>
              <a:t>θ(w)</a:t>
            </a:r>
            <a:r>
              <a:rPr lang="zh-TW" altLang="en-US" dirty="0"/>
              <a:t>的組合，</a:t>
            </a:r>
            <a:endParaRPr lang="en-US" altLang="zh-TW" dirty="0"/>
          </a:p>
          <a:p>
            <a:endParaRPr lang="en-US" altLang="zh-TW" dirty="0"/>
          </a:p>
          <a:p>
            <a:r>
              <a:rPr lang="zh-TW" altLang="en-US" dirty="0"/>
              <a:t>注意！！ 沒有求解參數</a:t>
            </a:r>
            <a:r>
              <a:rPr lang="en-US" altLang="zh-TW" dirty="0"/>
              <a:t>θ(w)</a:t>
            </a:r>
            <a:r>
              <a:rPr lang="zh-TW" altLang="en-US" dirty="0"/>
              <a:t>需求的模型就沒有損失函數，例如</a:t>
            </a:r>
            <a:r>
              <a:rPr lang="en-US" altLang="zh-TW" dirty="0"/>
              <a:t>KNN</a:t>
            </a:r>
            <a:r>
              <a:rPr lang="zh-TW" altLang="en-US" dirty="0"/>
              <a:t>，決策樹等模型</a:t>
            </a:r>
          </a:p>
        </p:txBody>
      </p:sp>
    </p:spTree>
    <p:extLst>
      <p:ext uri="{BB962C8B-B14F-4D97-AF65-F5344CB8AC3E}">
        <p14:creationId xmlns:p14="http://schemas.microsoft.com/office/powerpoint/2010/main" val="292409264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BC5FB-EAAA-2773-368B-37DB733F329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FB304C0-9DDD-9267-FEC9-A36E6496C96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FF7C5517-2FC0-0072-173B-731990B6B676}"/>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E9E9EE74-8CDB-98F7-9100-0A52FD350F3C}"/>
              </a:ext>
            </a:extLst>
          </p:cNvPr>
          <p:cNvPicPr>
            <a:picLocks noChangeAspect="1"/>
          </p:cNvPicPr>
          <p:nvPr/>
        </p:nvPicPr>
        <p:blipFill>
          <a:blip r:embed="rId2"/>
          <a:stretch>
            <a:fillRect/>
          </a:stretch>
        </p:blipFill>
        <p:spPr>
          <a:xfrm>
            <a:off x="379413" y="193433"/>
            <a:ext cx="8014493" cy="6129948"/>
          </a:xfrm>
          <a:prstGeom prst="rect">
            <a:avLst/>
          </a:prstGeom>
        </p:spPr>
      </p:pic>
      <p:sp>
        <p:nvSpPr>
          <p:cNvPr id="5" name="文字方塊 4">
            <a:extLst>
              <a:ext uri="{FF2B5EF4-FFF2-40B4-BE49-F238E27FC236}">
                <a16:creationId xmlns:a16="http://schemas.microsoft.com/office/drawing/2014/main" id="{3D0F2572-F407-A776-BAB1-2169E1250FCE}"/>
              </a:ext>
            </a:extLst>
          </p:cNvPr>
          <p:cNvSpPr txBox="1"/>
          <p:nvPr/>
        </p:nvSpPr>
        <p:spPr>
          <a:xfrm flipH="1">
            <a:off x="7446644" y="1635919"/>
            <a:ext cx="447199" cy="369332"/>
          </a:xfrm>
          <a:prstGeom prst="rect">
            <a:avLst/>
          </a:prstGeom>
          <a:solidFill>
            <a:schemeClr val="bg1">
              <a:lumMod val="95000"/>
            </a:schemeClr>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０</a:t>
            </a:r>
          </a:p>
        </p:txBody>
      </p:sp>
    </p:spTree>
    <p:extLst>
      <p:ext uri="{BB962C8B-B14F-4D97-AF65-F5344CB8AC3E}">
        <p14:creationId xmlns:p14="http://schemas.microsoft.com/office/powerpoint/2010/main" val="237572423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31032-24F3-4D6F-9A0F-376DFDFB488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C87A415-6538-6F46-6E5F-8C113183D66B}"/>
              </a:ext>
            </a:extLst>
          </p:cNvPr>
          <p:cNvSpPr>
            <a:spLocks noGrp="1"/>
          </p:cNvSpPr>
          <p:nvPr>
            <p:ph type="title"/>
          </p:nvPr>
        </p:nvSpPr>
        <p:spPr>
          <a:xfrm>
            <a:off x="179388" y="431371"/>
            <a:ext cx="8732600" cy="720725"/>
          </a:xfrm>
        </p:spPr>
        <p:txBody>
          <a:bodyPr/>
          <a:lstStyle/>
          <a:p>
            <a:r>
              <a:rPr lang="zh-TW" altLang="en-US" sz="3200" dirty="0"/>
              <a:t>損失函數優化（最小</a:t>
            </a:r>
            <a:r>
              <a:rPr lang="en-US" altLang="zh-TW" sz="3200" dirty="0"/>
              <a:t>cost </a:t>
            </a:r>
            <a:r>
              <a:rPr lang="zh-TW" altLang="en-US" sz="3200" dirty="0"/>
              <a:t>或</a:t>
            </a:r>
            <a:r>
              <a:rPr lang="en-US" altLang="zh-TW" sz="3200" dirty="0"/>
              <a:t>loss </a:t>
            </a:r>
            <a:r>
              <a:rPr lang="en-US" altLang="zh-TW" sz="3200" dirty="0" err="1"/>
              <a:t>func</a:t>
            </a:r>
            <a:r>
              <a:rPr lang="en-US" altLang="zh-TW" sz="3200" dirty="0"/>
              <a:t>. </a:t>
            </a:r>
            <a:r>
              <a:rPr lang="zh-TW" altLang="en-US" sz="3200" dirty="0"/>
              <a:t>之最佳化）</a:t>
            </a:r>
          </a:p>
        </p:txBody>
      </p:sp>
      <p:sp>
        <p:nvSpPr>
          <p:cNvPr id="3" name="內容版面配置區 2">
            <a:extLst>
              <a:ext uri="{FF2B5EF4-FFF2-40B4-BE49-F238E27FC236}">
                <a16:creationId xmlns:a16="http://schemas.microsoft.com/office/drawing/2014/main" id="{AB5A8D3B-CC0C-BC34-7089-EAD860926D2A}"/>
              </a:ext>
            </a:extLst>
          </p:cNvPr>
          <p:cNvSpPr>
            <a:spLocks noGrp="1"/>
          </p:cNvSpPr>
          <p:nvPr>
            <p:ph idx="1"/>
          </p:nvPr>
        </p:nvSpPr>
        <p:spPr>
          <a:xfrm>
            <a:off x="179388" y="1153791"/>
            <a:ext cx="8732600" cy="5040312"/>
          </a:xfrm>
        </p:spPr>
        <p:txBody>
          <a:bodyPr/>
          <a:lstStyle/>
          <a:p>
            <a:pPr marL="285750" indent="-285750">
              <a:buFont typeface="Arial" panose="020B0604020202020204" pitchFamily="34" charset="0"/>
              <a:buChar char="•"/>
            </a:pPr>
            <a:r>
              <a:rPr lang="zh-TW" altLang="en-US" sz="1800" dirty="0">
                <a:solidFill>
                  <a:schemeClr val="tx1"/>
                </a:solidFill>
              </a:rPr>
              <a:t>使用＂梯度下降法＂（</a:t>
            </a:r>
            <a:r>
              <a:rPr lang="en-US" altLang="zh-TW" sz="1800" dirty="0"/>
              <a:t> Gradient Descent </a:t>
            </a:r>
            <a:r>
              <a:rPr lang="zh-TW" altLang="en-US" sz="1800" dirty="0">
                <a:solidFill>
                  <a:schemeClr val="tx1"/>
                </a:solidFill>
              </a:rPr>
              <a:t>）來優化，</a:t>
            </a:r>
            <a:r>
              <a:rPr lang="zh-TW" altLang="en-US" sz="1800" dirty="0"/>
              <a:t>過程中，可能到達某個局部最低點，但不一定是全局函數的最低點</a:t>
            </a:r>
          </a:p>
          <a:p>
            <a:pPr marL="285750" indent="-285750">
              <a:buFont typeface="Arial" panose="020B0604020202020204" pitchFamily="34" charset="0"/>
              <a:buChar char="•"/>
            </a:pPr>
            <a:r>
              <a:rPr lang="zh-TW" altLang="en-US" sz="1800" dirty="0"/>
              <a:t>目前沒有有效的解決方式，多次的隨機初始化值來進行梯度下降，多次比較最後最小值的結果；或是在求解過程中調整學習率，以上兩種方法都是盡量改善</a:t>
            </a:r>
          </a:p>
          <a:p>
            <a:pPr marL="285750" indent="-285750">
              <a:buFont typeface="Arial" panose="020B0604020202020204" pitchFamily="34" charset="0"/>
              <a:buChar char="•"/>
            </a:pPr>
            <a:r>
              <a:rPr lang="zh-TW" altLang="en-US" sz="1800" dirty="0"/>
              <a:t>儘管沒有達到全局最低點，仍維持一定不錯的效果</a:t>
            </a:r>
          </a:p>
        </p:txBody>
      </p:sp>
      <p:pic>
        <p:nvPicPr>
          <p:cNvPr id="4" name="圖片 3">
            <a:extLst>
              <a:ext uri="{FF2B5EF4-FFF2-40B4-BE49-F238E27FC236}">
                <a16:creationId xmlns:a16="http://schemas.microsoft.com/office/drawing/2014/main" id="{901B41DB-FEB7-A62E-91D3-78F5E203A665}"/>
              </a:ext>
            </a:extLst>
          </p:cNvPr>
          <p:cNvPicPr>
            <a:picLocks noChangeAspect="1"/>
          </p:cNvPicPr>
          <p:nvPr/>
        </p:nvPicPr>
        <p:blipFill>
          <a:blip r:embed="rId2"/>
          <a:stretch>
            <a:fillRect/>
          </a:stretch>
        </p:blipFill>
        <p:spPr>
          <a:xfrm>
            <a:off x="2870112" y="2760956"/>
            <a:ext cx="5195715" cy="4023879"/>
          </a:xfrm>
          <a:prstGeom prst="rect">
            <a:avLst/>
          </a:prstGeom>
        </p:spPr>
      </p:pic>
      <p:sp>
        <p:nvSpPr>
          <p:cNvPr id="5" name="矩形 4">
            <a:extLst>
              <a:ext uri="{FF2B5EF4-FFF2-40B4-BE49-F238E27FC236}">
                <a16:creationId xmlns:a16="http://schemas.microsoft.com/office/drawing/2014/main" id="{3C7E4BFE-28FE-8C39-DEAA-2A2B2E220C81}"/>
              </a:ext>
            </a:extLst>
          </p:cNvPr>
          <p:cNvSpPr/>
          <p:nvPr/>
        </p:nvSpPr>
        <p:spPr>
          <a:xfrm>
            <a:off x="3913705" y="2759261"/>
            <a:ext cx="3650358" cy="3693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找到一組最佳</a:t>
            </a:r>
            <a:r>
              <a:rPr kumimoji="1" lang="en-US" altLang="zh-TW" sz="2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θ</a:t>
            </a:r>
            <a:r>
              <a:rPr kumimoji="1" lang="zh-TW"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，使得</a:t>
            </a:r>
            <a:r>
              <a:rPr kumimoji="1" lang="en-US" altLang="zh-TW" sz="2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J(θ)</a:t>
            </a:r>
            <a:r>
              <a:rPr kumimoji="1" lang="zh-TW"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新細明體" panose="02020500000000000000" pitchFamily="18" charset="-120"/>
                <a:cs typeface="+mn-cs"/>
              </a:rPr>
              <a:t>的值最小</a:t>
            </a:r>
          </a:p>
        </p:txBody>
      </p:sp>
    </p:spTree>
    <p:extLst>
      <p:ext uri="{BB962C8B-B14F-4D97-AF65-F5344CB8AC3E}">
        <p14:creationId xmlns:p14="http://schemas.microsoft.com/office/powerpoint/2010/main" val="310206708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9E9C4-50ED-E1C5-D5DE-0895AA3D386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B5621F3-38B8-0FDC-E44D-16F0164B5199}"/>
              </a:ext>
            </a:extLst>
          </p:cNvPr>
          <p:cNvSpPr>
            <a:spLocks noGrp="1"/>
          </p:cNvSpPr>
          <p:nvPr>
            <p:ph type="title"/>
          </p:nvPr>
        </p:nvSpPr>
        <p:spPr/>
        <p:txBody>
          <a:bodyPr/>
          <a:lstStyle/>
          <a:p>
            <a:r>
              <a:rPr lang="zh-TW" altLang="en-US" dirty="0"/>
              <a:t>正則化</a:t>
            </a:r>
          </a:p>
        </p:txBody>
      </p:sp>
      <p:sp>
        <p:nvSpPr>
          <p:cNvPr id="3" name="內容版面配置區 2">
            <a:extLst>
              <a:ext uri="{FF2B5EF4-FFF2-40B4-BE49-F238E27FC236}">
                <a16:creationId xmlns:a16="http://schemas.microsoft.com/office/drawing/2014/main" id="{6079C959-A699-357A-13A3-B7ADD3D41AD7}"/>
              </a:ext>
            </a:extLst>
          </p:cNvPr>
          <p:cNvSpPr>
            <a:spLocks noGrp="1"/>
          </p:cNvSpPr>
          <p:nvPr>
            <p:ph idx="1"/>
          </p:nvPr>
        </p:nvSpPr>
        <p:spPr/>
        <p:txBody>
          <a:bodyPr/>
          <a:lstStyle/>
          <a:p>
            <a:pPr marL="342900" indent="-342900">
              <a:buFont typeface="Arial" panose="020B0604020202020204" pitchFamily="34" charset="0"/>
              <a:buChar char="•"/>
            </a:pPr>
            <a:r>
              <a:rPr lang="zh-TW" altLang="en-US" sz="1800" dirty="0"/>
              <a:t>正則化是用來防止模型過擬合的過程</a:t>
            </a:r>
            <a:r>
              <a:rPr lang="en-US" altLang="zh-TW" sz="1800" dirty="0"/>
              <a:t>; </a:t>
            </a:r>
            <a:r>
              <a:rPr lang="zh-TW" altLang="en-US" sz="1800" dirty="0"/>
              <a:t>常用的有 </a:t>
            </a:r>
            <a:r>
              <a:rPr lang="en-US" altLang="zh-TW" sz="1800" dirty="0"/>
              <a:t>L1</a:t>
            </a:r>
            <a:r>
              <a:rPr lang="zh-TW" altLang="en-US" sz="1800" dirty="0"/>
              <a:t>正則化 及 </a:t>
            </a:r>
            <a:r>
              <a:rPr lang="en-US" altLang="zh-TW" sz="1800" dirty="0"/>
              <a:t>L2</a:t>
            </a:r>
            <a:r>
              <a:rPr lang="zh-TW" altLang="en-US" sz="1800" dirty="0"/>
              <a:t>正則化 兩種</a:t>
            </a:r>
          </a:p>
          <a:p>
            <a:pPr marL="342900" indent="-342900">
              <a:buFont typeface="Arial" panose="020B0604020202020204" pitchFamily="34" charset="0"/>
              <a:buChar char="•"/>
            </a:pPr>
            <a:r>
              <a:rPr lang="zh-TW" altLang="en-US" sz="1800" dirty="0"/>
              <a:t>分別通過在 損失函數 後面加上 參數向量</a:t>
            </a:r>
            <a:r>
              <a:rPr lang="en-US" altLang="zh-TW" sz="1800" dirty="0"/>
              <a:t>(</a:t>
            </a:r>
            <a:r>
              <a:rPr lang="zh-TW" altLang="en-US" sz="1800" dirty="0"/>
              <a:t>權重向量</a:t>
            </a:r>
            <a:r>
              <a:rPr lang="en-US" altLang="zh-TW" sz="1800" dirty="0"/>
              <a:t>)θ(w) </a:t>
            </a:r>
            <a:r>
              <a:rPr lang="zh-TW" altLang="en-US" sz="1800" dirty="0"/>
              <a:t>的 </a:t>
            </a:r>
            <a:r>
              <a:rPr lang="en-US" altLang="zh-TW" sz="1800" dirty="0"/>
              <a:t>L1</a:t>
            </a:r>
            <a:r>
              <a:rPr lang="zh-TW" altLang="en-US" sz="1800" dirty="0"/>
              <a:t>範式 和 </a:t>
            </a:r>
            <a:r>
              <a:rPr lang="en-US" altLang="zh-TW" sz="1800" dirty="0"/>
              <a:t>L2</a:t>
            </a:r>
            <a:r>
              <a:rPr lang="zh-TW" altLang="en-US" sz="1800" dirty="0"/>
              <a:t>範式 的倍數來實現</a:t>
            </a:r>
          </a:p>
        </p:txBody>
      </p:sp>
      <p:pic>
        <p:nvPicPr>
          <p:cNvPr id="4" name="圖片 3">
            <a:extLst>
              <a:ext uri="{FF2B5EF4-FFF2-40B4-BE49-F238E27FC236}">
                <a16:creationId xmlns:a16="http://schemas.microsoft.com/office/drawing/2014/main" id="{71CC7218-C5E7-E51D-A131-E855D72692D3}"/>
              </a:ext>
            </a:extLst>
          </p:cNvPr>
          <p:cNvPicPr>
            <a:picLocks noChangeAspect="1"/>
          </p:cNvPicPr>
          <p:nvPr/>
        </p:nvPicPr>
        <p:blipFill>
          <a:blip r:embed="rId2"/>
          <a:stretch>
            <a:fillRect/>
          </a:stretch>
        </p:blipFill>
        <p:spPr>
          <a:xfrm>
            <a:off x="1357646" y="2401598"/>
            <a:ext cx="6189565" cy="3528806"/>
          </a:xfrm>
          <a:prstGeom prst="rect">
            <a:avLst/>
          </a:prstGeom>
        </p:spPr>
      </p:pic>
    </p:spTree>
    <p:extLst>
      <p:ext uri="{BB962C8B-B14F-4D97-AF65-F5344CB8AC3E}">
        <p14:creationId xmlns:p14="http://schemas.microsoft.com/office/powerpoint/2010/main" val="391841202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390AC-4B12-F736-E5AE-48F1C2EF967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2DFAA98-8946-EAAD-D0D6-CEA2905C0ED6}"/>
              </a:ext>
            </a:extLst>
          </p:cNvPr>
          <p:cNvSpPr>
            <a:spLocks noGrp="1"/>
          </p:cNvSpPr>
          <p:nvPr>
            <p:ph type="title"/>
          </p:nvPr>
        </p:nvSpPr>
        <p:spPr/>
        <p:txBody>
          <a:bodyPr/>
          <a:lstStyle/>
          <a:p>
            <a:r>
              <a:rPr lang="en-US" altLang="zh-TW" dirty="0" err="1"/>
              <a:t>Softmax</a:t>
            </a:r>
            <a:r>
              <a:rPr lang="en-US" altLang="zh-TW" dirty="0"/>
              <a:t> Regression</a:t>
            </a:r>
            <a:r>
              <a:rPr lang="zh-TW" altLang="en-US" dirty="0"/>
              <a:t>算法</a:t>
            </a:r>
          </a:p>
        </p:txBody>
      </p:sp>
      <p:sp>
        <p:nvSpPr>
          <p:cNvPr id="3" name="內容版面配置區 2">
            <a:extLst>
              <a:ext uri="{FF2B5EF4-FFF2-40B4-BE49-F238E27FC236}">
                <a16:creationId xmlns:a16="http://schemas.microsoft.com/office/drawing/2014/main" id="{B68D7C8D-5B32-71FD-8E07-0415A7044B32}"/>
              </a:ext>
            </a:extLst>
          </p:cNvPr>
          <p:cNvSpPr>
            <a:spLocks noGrp="1"/>
          </p:cNvSpPr>
          <p:nvPr>
            <p:ph idx="1"/>
          </p:nvPr>
        </p:nvSpPr>
        <p:spPr/>
        <p:txBody>
          <a:bodyPr/>
          <a:lstStyle/>
          <a:p>
            <a:r>
              <a:rPr lang="en-US" altLang="zh-TW" dirty="0"/>
              <a:t>Logistic Regression</a:t>
            </a:r>
            <a:r>
              <a:rPr lang="zh-TW" altLang="en-US" dirty="0"/>
              <a:t>算法作為一個二軟性分類法，主要解決的是線性可分的問題，對於</a:t>
            </a:r>
            <a:r>
              <a:rPr lang="zh-TW" altLang="en-US" dirty="0">
                <a:solidFill>
                  <a:srgbClr val="00B050"/>
                </a:solidFill>
              </a:rPr>
              <a:t>軟性多分類法</a:t>
            </a:r>
            <a:r>
              <a:rPr lang="zh-TW" altLang="en-US" dirty="0"/>
              <a:t>，可以利用</a:t>
            </a:r>
            <a:r>
              <a:rPr lang="en-US" altLang="zh-TW" dirty="0" err="1"/>
              <a:t>Softmax</a:t>
            </a:r>
            <a:r>
              <a:rPr lang="en-US" altLang="zh-TW" dirty="0"/>
              <a:t> Regression</a:t>
            </a:r>
            <a:r>
              <a:rPr lang="zh-TW" altLang="en-US" dirty="0"/>
              <a:t>算法。</a:t>
            </a:r>
            <a:endParaRPr lang="en-US" altLang="zh-TW" dirty="0"/>
          </a:p>
          <a:p>
            <a:endParaRPr lang="en-US" altLang="zh-TW" dirty="0"/>
          </a:p>
          <a:p>
            <a:pPr marL="342900" indent="-342900">
              <a:buFont typeface="Arial" panose="020B0604020202020204" pitchFamily="34" charset="0"/>
              <a:buChar char="•"/>
            </a:pPr>
            <a:r>
              <a:rPr lang="en-US" altLang="zh-TW" b="0" dirty="0" err="1"/>
              <a:t>Softmax</a:t>
            </a:r>
            <a:r>
              <a:rPr lang="en-US" altLang="zh-TW" b="0" dirty="0"/>
              <a:t> Regression</a:t>
            </a:r>
            <a:r>
              <a:rPr lang="zh-TW" altLang="en-US" b="0" dirty="0"/>
              <a:t>是一般化的</a:t>
            </a:r>
            <a:r>
              <a:rPr lang="en-US" altLang="zh-TW" b="0" dirty="0"/>
              <a:t>Logistic Regression</a:t>
            </a:r>
            <a:r>
              <a:rPr lang="zh-TW" altLang="en-US" b="0" dirty="0"/>
              <a:t>，可以把</a:t>
            </a:r>
            <a:r>
              <a:rPr lang="en-US" altLang="zh-TW" b="0" dirty="0"/>
              <a:t>Logistic Regression</a:t>
            </a:r>
            <a:r>
              <a:rPr lang="zh-TW" altLang="en-US" b="0" dirty="0"/>
              <a:t>看成</a:t>
            </a:r>
            <a:r>
              <a:rPr lang="en-US" altLang="zh-TW" b="0" dirty="0" err="1"/>
              <a:t>Softmax</a:t>
            </a:r>
            <a:r>
              <a:rPr lang="en-US" altLang="zh-TW" b="0" dirty="0"/>
              <a:t> Regression</a:t>
            </a:r>
            <a:r>
              <a:rPr lang="zh-TW" altLang="en-US" b="0" dirty="0"/>
              <a:t>的特例。</a:t>
            </a:r>
            <a:endParaRPr lang="en-US" altLang="zh-TW" b="0" dirty="0"/>
          </a:p>
          <a:p>
            <a:endParaRPr lang="en-US" altLang="zh-TW" b="0" dirty="0"/>
          </a:p>
          <a:p>
            <a:pPr marL="342900" indent="-342900">
              <a:buFont typeface="Arial" panose="020B0604020202020204" pitchFamily="34" charset="0"/>
              <a:buChar char="•"/>
            </a:pPr>
            <a:r>
              <a:rPr lang="zh-TW" altLang="en-US" sz="1800" b="0" dirty="0"/>
              <a:t>例如，如果你有四個類別的音樂，分別為：古典音樂、鄉村音樂、搖滾樂和爵士樂，那麼你可以假設每個訓練樣本</a:t>
            </a:r>
            <a:r>
              <a:rPr lang="zh-TW" altLang="en-US" sz="1800" b="0" dirty="0">
                <a:solidFill>
                  <a:schemeClr val="tx1"/>
                </a:solidFill>
              </a:rPr>
              <a:t>只會被打上一個標籤</a:t>
            </a:r>
            <a:r>
              <a:rPr lang="zh-TW" altLang="en-US" sz="1800" b="0" dirty="0"/>
              <a:t>（即</a:t>
            </a:r>
            <a:r>
              <a:rPr lang="zh-TW" altLang="en-US" sz="1800" dirty="0"/>
              <a:t>互斥</a:t>
            </a:r>
            <a:r>
              <a:rPr lang="zh-TW" altLang="en-US" sz="1800" b="0" dirty="0"/>
              <a:t>：一首歌只能屬於這四種音樂類型的其中一種），此時你應該使用類別數 </a:t>
            </a:r>
            <a:r>
              <a:rPr lang="en-US" altLang="zh-TW" sz="1800" b="0" dirty="0"/>
              <a:t>k = 4 </a:t>
            </a:r>
            <a:r>
              <a:rPr lang="zh-TW" altLang="en-US" sz="1800" b="0" dirty="0"/>
              <a:t>的</a:t>
            </a:r>
            <a:r>
              <a:rPr lang="en-US" altLang="zh-TW" sz="1800" b="0" dirty="0" err="1"/>
              <a:t>softmax</a:t>
            </a:r>
            <a:r>
              <a:rPr lang="zh-TW" altLang="en-US" sz="1800" b="0" dirty="0"/>
              <a:t>回歸。</a:t>
            </a:r>
            <a:r>
              <a:rPr lang="en-US" altLang="zh-TW" sz="1800" dirty="0"/>
              <a:t> </a:t>
            </a:r>
          </a:p>
          <a:p>
            <a:pPr marL="342900" indent="-342900">
              <a:buFont typeface="Arial" panose="020B0604020202020204" pitchFamily="34" charset="0"/>
              <a:buChar char="•"/>
            </a:pPr>
            <a:r>
              <a:rPr lang="zh-TW" altLang="en-US" sz="1800" b="0" dirty="0"/>
              <a:t>如果你的四個類別如下：人聲音樂、舞曲、影視原聲、流行歌曲，那麼這些類別之間</a:t>
            </a:r>
            <a:r>
              <a:rPr lang="zh-TW" altLang="en-US" sz="1800" dirty="0">
                <a:solidFill>
                  <a:schemeClr val="tx1"/>
                </a:solidFill>
              </a:rPr>
              <a:t>並不是互斥</a:t>
            </a:r>
            <a:r>
              <a:rPr lang="zh-TW" altLang="en-US" sz="1800" b="0" dirty="0"/>
              <a:t>的。例如：一首歌曲可以來源於影視原聲，同時也包含人聲 。這種情況下，使用</a:t>
            </a:r>
            <a:r>
              <a:rPr lang="en-US" altLang="zh-TW" sz="1800" b="0" dirty="0"/>
              <a:t>4</a:t>
            </a:r>
            <a:r>
              <a:rPr lang="zh-TW" altLang="en-US" sz="1800" b="0" dirty="0"/>
              <a:t>個二分類的 </a:t>
            </a:r>
            <a:r>
              <a:rPr lang="en-US" altLang="zh-TW" sz="1800" b="0" dirty="0"/>
              <a:t>logistic </a:t>
            </a:r>
            <a:r>
              <a:rPr lang="zh-TW" altLang="en-US" sz="1800" b="0" dirty="0"/>
              <a:t>回歸分類器更為合適。</a:t>
            </a:r>
            <a:r>
              <a:rPr lang="en-US" altLang="zh-TW" sz="1800" dirty="0"/>
              <a:t> </a:t>
            </a:r>
            <a:endParaRPr lang="zh-TW" altLang="en-US" sz="1800" dirty="0"/>
          </a:p>
        </p:txBody>
      </p:sp>
    </p:spTree>
    <p:extLst>
      <p:ext uri="{BB962C8B-B14F-4D97-AF65-F5344CB8AC3E}">
        <p14:creationId xmlns:p14="http://schemas.microsoft.com/office/powerpoint/2010/main" val="201393000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br>
              <a:rPr lang="en-US"/>
            </a:br>
            <a:r>
              <a:rPr lang="zh-TW" altLang="en-US" sz="4800">
                <a:solidFill>
                  <a:srgbClr val="0070C0"/>
                </a:solidFill>
                <a:effectLst>
                  <a:outerShdw blurRad="38100" dist="38100" dir="2700000" algn="tl">
                    <a:srgbClr val="000000">
                      <a:alpha val="43137"/>
                    </a:srgbClr>
                  </a:outerShdw>
                </a:effectLst>
              </a:rPr>
              <a:t>關聯式規則 </a:t>
            </a:r>
            <a:br>
              <a:rPr lang="en-US" altLang="zh-TW" sz="4800">
                <a:solidFill>
                  <a:srgbClr val="0070C0"/>
                </a:solidFill>
                <a:effectLst>
                  <a:outerShdw blurRad="38100" dist="38100" dir="2700000" algn="tl">
                    <a:srgbClr val="000000">
                      <a:alpha val="43137"/>
                    </a:srgbClr>
                  </a:outerShdw>
                </a:effectLst>
              </a:rPr>
            </a:br>
            <a:r>
              <a:rPr lang="en-US"/>
              <a:t>A-Priori </a:t>
            </a:r>
            <a:r>
              <a:rPr lang="en-US" dirty="0"/>
              <a:t>Algorithm</a:t>
            </a:r>
          </a:p>
        </p:txBody>
      </p:sp>
      <p:sp>
        <p:nvSpPr>
          <p:cNvPr id="2" name="副標題 1">
            <a:extLst>
              <a:ext uri="{FF2B5EF4-FFF2-40B4-BE49-F238E27FC236}">
                <a16:creationId xmlns:a16="http://schemas.microsoft.com/office/drawing/2014/main" id="{CBF42EFF-D210-3CFE-57B9-645F8BD47CBB}"/>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89683100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6" descr="Image result for google translate icon">
            <a:extLst>
              <a:ext uri="{FF2B5EF4-FFF2-40B4-BE49-F238E27FC236}">
                <a16:creationId xmlns:a16="http://schemas.microsoft.com/office/drawing/2014/main" id="{557ADD37-3052-46E0-BDB8-F693F8544D30}"/>
              </a:ext>
            </a:extLst>
          </p:cNvPr>
          <p:cNvPicPr>
            <a:picLocks noChangeAspect="1" noChangeArrowheads="1"/>
          </p:cNvPicPr>
          <p:nvPr/>
        </p:nvPicPr>
        <p:blipFill>
          <a:blip r:embed="rId2">
            <a:alphaModFix amt="40000"/>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rot="20263654">
            <a:off x="6843640" y="4370734"/>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stethoscope icon">
            <a:extLst>
              <a:ext uri="{FF2B5EF4-FFF2-40B4-BE49-F238E27FC236}">
                <a16:creationId xmlns:a16="http://schemas.microsoft.com/office/drawing/2014/main" id="{8C8594D9-BC2D-43EF-BA05-6206969033F2}"/>
              </a:ext>
            </a:extLst>
          </p:cNvPr>
          <p:cNvPicPr>
            <a:picLocks noChangeAspect="1" noChangeArrowheads="1"/>
          </p:cNvPicPr>
          <p:nvPr/>
        </p:nvPicPr>
        <p:blipFill>
          <a:blip r:embed="rId4">
            <a:alphaModFix amt="20000"/>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rot="19612407">
            <a:off x="7605747" y="3806359"/>
            <a:ext cx="850106" cy="8501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icon facebook">
            <a:extLst>
              <a:ext uri="{FF2B5EF4-FFF2-40B4-BE49-F238E27FC236}">
                <a16:creationId xmlns:a16="http://schemas.microsoft.com/office/drawing/2014/main" id="{77E8F2E2-0D93-4FF8-8476-19E19827DD11}"/>
              </a:ext>
            </a:extLst>
          </p:cNvPr>
          <p:cNvPicPr>
            <a:picLocks noChangeAspect="1" noChangeArrowheads="1"/>
          </p:cNvPicPr>
          <p:nvPr/>
        </p:nvPicPr>
        <p:blipFill>
          <a:blip r:embed="rId6" cstate="print">
            <a:alphaModFix amt="40000"/>
            <a:extLst>
              <a:ext uri="{BEBA8EAE-BF5A-486C-A8C5-ECC9F3942E4B}">
                <a14:imgProps xmlns:a14="http://schemas.microsoft.com/office/drawing/2010/main">
                  <a14:imgLayer r:embed="rId7">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rot="1259666">
            <a:off x="8136117" y="4749925"/>
            <a:ext cx="403991" cy="40399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starcraft Icon">
            <a:extLst>
              <a:ext uri="{FF2B5EF4-FFF2-40B4-BE49-F238E27FC236}">
                <a16:creationId xmlns:a16="http://schemas.microsoft.com/office/drawing/2014/main" id="{A5D14B17-3E48-45AF-B1C2-D2FF3187C6BE}"/>
              </a:ext>
            </a:extLst>
          </p:cNvPr>
          <p:cNvPicPr>
            <a:picLocks noChangeAspect="1" noChangeArrowheads="1"/>
          </p:cNvPicPr>
          <p:nvPr/>
        </p:nvPicPr>
        <p:blipFill>
          <a:blip r:embed="rId8">
            <a:alphaModFix amt="70000"/>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5335030" y="4690965"/>
            <a:ext cx="631699" cy="631699"/>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chess piece image">
            <a:extLst>
              <a:ext uri="{FF2B5EF4-FFF2-40B4-BE49-F238E27FC236}">
                <a16:creationId xmlns:a16="http://schemas.microsoft.com/office/drawing/2014/main" id="{D374A8DE-D69B-442F-8810-6D13A7005279}"/>
              </a:ext>
            </a:extLst>
          </p:cNvPr>
          <p:cNvPicPr>
            <a:picLocks noChangeAspect="1" noChangeArrowheads="1"/>
          </p:cNvPicPr>
          <p:nvPr/>
        </p:nvPicPr>
        <p:blipFill>
          <a:blip r:embed="rId10">
            <a:alphaModFix amt="70000"/>
            <a:extLst>
              <a:ext uri="{BEBA8EAE-BF5A-486C-A8C5-ECC9F3942E4B}">
                <a14:imgProps xmlns:a14="http://schemas.microsoft.com/office/drawing/2010/main">
                  <a14:imgLayer r:embed="rId11">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rot="20976756">
            <a:off x="4700376" y="4105285"/>
            <a:ext cx="828675" cy="828675"/>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google home image">
            <a:extLst>
              <a:ext uri="{FF2B5EF4-FFF2-40B4-BE49-F238E27FC236}">
                <a16:creationId xmlns:a16="http://schemas.microsoft.com/office/drawing/2014/main" id="{41F420EC-26B0-4685-9630-6C2907678C1D}"/>
              </a:ext>
            </a:extLst>
          </p:cNvPr>
          <p:cNvPicPr>
            <a:picLocks noChangeAspect="1" noChangeArrowheads="1"/>
          </p:cNvPicPr>
          <p:nvPr/>
        </p:nvPicPr>
        <p:blipFill>
          <a:blip r:embed="rId12">
            <a:alphaModFix amt="90000"/>
            <a:extLst>
              <a:ext uri="{BEBA8EAE-BF5A-486C-A8C5-ECC9F3942E4B}">
                <a14:imgProps xmlns:a14="http://schemas.microsoft.com/office/drawing/2010/main">
                  <a14:imgLayer r:embed="rId1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2976681" y="4421307"/>
            <a:ext cx="857250"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siri image">
            <a:extLst>
              <a:ext uri="{FF2B5EF4-FFF2-40B4-BE49-F238E27FC236}">
                <a16:creationId xmlns:a16="http://schemas.microsoft.com/office/drawing/2014/main" id="{351B9719-E849-47D2-B9EC-911A957ED7B4}"/>
              </a:ext>
            </a:extLst>
          </p:cNvPr>
          <p:cNvPicPr>
            <a:picLocks noChangeAspect="1" noChangeArrowheads="1"/>
          </p:cNvPicPr>
          <p:nvPr/>
        </p:nvPicPr>
        <p:blipFill>
          <a:blip r:embed="rId14">
            <a:alphaModFix amt="40000"/>
            <a:extLst>
              <a:ext uri="{BEBA8EAE-BF5A-486C-A8C5-ECC9F3942E4B}">
                <a14:imgProps xmlns:a14="http://schemas.microsoft.com/office/drawing/2010/main">
                  <a14:imgLayer r:embed="rId15">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rot="114577">
            <a:off x="2278767" y="4029608"/>
            <a:ext cx="900113" cy="9001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FE06C5-578C-43C4-B527-29519328896F}"/>
              </a:ext>
            </a:extLst>
          </p:cNvPr>
          <p:cNvSpPr>
            <a:spLocks noGrp="1"/>
          </p:cNvSpPr>
          <p:nvPr>
            <p:ph type="title"/>
          </p:nvPr>
        </p:nvSpPr>
        <p:spPr>
          <a:xfrm>
            <a:off x="628650" y="925354"/>
            <a:ext cx="7886700" cy="624554"/>
          </a:xfrm>
        </p:spPr>
        <p:txBody>
          <a:bodyPr/>
          <a:lstStyle/>
          <a:p>
            <a:r>
              <a:rPr lang="zh-TW" dirty="0"/>
              <a:t>機器學習</a:t>
            </a:r>
            <a:r>
              <a:rPr lang="zh-TW"/>
              <a:t>的成功</a:t>
            </a:r>
            <a:r>
              <a:rPr lang="zh-TW" altLang="en-US"/>
              <a:t>領域</a:t>
            </a:r>
            <a:endParaRPr lang="zh-TW" dirty="0"/>
          </a:p>
        </p:txBody>
      </p:sp>
      <p:grpSp>
        <p:nvGrpSpPr>
          <p:cNvPr id="6" name="Group 5">
            <a:extLst>
              <a:ext uri="{FF2B5EF4-FFF2-40B4-BE49-F238E27FC236}">
                <a16:creationId xmlns:a16="http://schemas.microsoft.com/office/drawing/2014/main" id="{C50165BE-A823-41D6-A8DA-B1A7CB96E4EA}"/>
              </a:ext>
            </a:extLst>
          </p:cNvPr>
          <p:cNvGrpSpPr/>
          <p:nvPr/>
        </p:nvGrpSpPr>
        <p:grpSpPr>
          <a:xfrm>
            <a:off x="423704" y="1856468"/>
            <a:ext cx="1452792" cy="1371219"/>
            <a:chOff x="637773" y="1319901"/>
            <a:chExt cx="1937056" cy="1828292"/>
          </a:xfrm>
        </p:grpSpPr>
        <p:pic>
          <p:nvPicPr>
            <p:cNvPr id="2050" name="Picture 2" descr="Image result for bing icon">
              <a:extLst>
                <a:ext uri="{FF2B5EF4-FFF2-40B4-BE49-F238E27FC236}">
                  <a16:creationId xmlns:a16="http://schemas.microsoft.com/office/drawing/2014/main" id="{12277BCA-3E44-4592-BF2E-A42DEF946072}"/>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637773" y="1319901"/>
              <a:ext cx="1133475" cy="11334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icon">
              <a:extLst>
                <a:ext uri="{FF2B5EF4-FFF2-40B4-BE49-F238E27FC236}">
                  <a16:creationId xmlns:a16="http://schemas.microsoft.com/office/drawing/2014/main" id="{D2D7C7C4-635C-4A73-B486-409EADE84D3C}"/>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artisticPencilGrayscale/>
                      </a14:imgEffect>
                    </a14:imgLayer>
                  </a14:imgProps>
                </a:ext>
                <a:ext uri="{28A0092B-C50C-407E-A947-70E740481C1C}">
                  <a14:useLocalDpi xmlns:a14="http://schemas.microsoft.com/office/drawing/2010/main" val="0"/>
                </a:ext>
              </a:extLst>
            </a:blip>
            <a:srcRect l="9556" t="21941" r="9366" b="22809"/>
            <a:stretch/>
          </p:blipFill>
          <p:spPr bwMode="auto">
            <a:xfrm>
              <a:off x="983542" y="2158669"/>
              <a:ext cx="1575412" cy="5894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yahoo icon">
              <a:extLst>
                <a:ext uri="{FF2B5EF4-FFF2-40B4-BE49-F238E27FC236}">
                  <a16:creationId xmlns:a16="http://schemas.microsoft.com/office/drawing/2014/main" id="{9A622FA3-63A2-4B0B-89B3-9115B466B488}"/>
                </a:ext>
              </a:extLst>
            </p:cNvPr>
            <p:cNvPicPr>
              <a:picLocks noChangeAspect="1" noChangeArrowheads="1"/>
            </p:cNvPicPr>
            <p:nvPr/>
          </p:nvPicPr>
          <p:blipFill rotWithShape="1">
            <a:blip r:embed="rId20">
              <a:extLst>
                <a:ext uri="{BEBA8EAE-BF5A-486C-A8C5-ECC9F3942E4B}">
                  <a14:imgProps xmlns:a14="http://schemas.microsoft.com/office/drawing/2010/main">
                    <a14:imgLayer r:embed="rId21">
                      <a14:imgEffect>
                        <a14:artisticPencilGrayscale/>
                      </a14:imgEffect>
                    </a14:imgLayer>
                  </a14:imgProps>
                </a:ext>
                <a:ext uri="{28A0092B-C50C-407E-A947-70E740481C1C}">
                  <a14:useLocalDpi xmlns:a14="http://schemas.microsoft.com/office/drawing/2010/main" val="0"/>
                </a:ext>
              </a:extLst>
            </a:blip>
            <a:srcRect l="-275" t="30059" b="33576"/>
            <a:stretch/>
          </p:blipFill>
          <p:spPr bwMode="auto">
            <a:xfrm rot="2622915">
              <a:off x="1380933" y="1377716"/>
              <a:ext cx="1193896" cy="4329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7B954A-136F-4394-8B2A-DC4F7E194795}"/>
                </a:ext>
              </a:extLst>
            </p:cNvPr>
            <p:cNvSpPr txBox="1"/>
            <p:nvPr/>
          </p:nvSpPr>
          <p:spPr>
            <a:xfrm>
              <a:off x="838200" y="2748084"/>
              <a:ext cx="1362852" cy="400109"/>
            </a:xfrm>
            <a:prstGeom prst="rect">
              <a:avLst/>
            </a:prstGeom>
            <a:noFill/>
          </p:spPr>
          <p:txBody>
            <a:bodyPr wrap="none" rtlCol="0">
              <a:spAutoFit/>
            </a:bodyPr>
            <a:lstStyle/>
            <a:p>
              <a:pPr defTabSz="685800" fontAlgn="auto">
                <a:spcBef>
                  <a:spcPts val="0"/>
                </a:spcBef>
                <a:spcAft>
                  <a:spcPts val="0"/>
                </a:spcAft>
              </a:pPr>
              <a:r>
                <a:rPr kumimoji="0" lang="zh-TW" sz="1350" dirty="0">
                  <a:solidFill>
                    <a:prstClr val="black"/>
                  </a:solidFill>
                  <a:latin typeface="Calibri" panose="020F0502020204030204"/>
                  <a:ea typeface="+mn-ea"/>
                </a:rPr>
                <a:t>網頁搜尋</a:t>
              </a:r>
            </a:p>
          </p:txBody>
        </p:sp>
      </p:grpSp>
      <p:pic>
        <p:nvPicPr>
          <p:cNvPr id="2056" name="Picture 8" descr="Image result for finance icon">
            <a:extLst>
              <a:ext uri="{FF2B5EF4-FFF2-40B4-BE49-F238E27FC236}">
                <a16:creationId xmlns:a16="http://schemas.microsoft.com/office/drawing/2014/main" id="{C1ABA6B8-40F1-4EAD-9150-3AA9B2134AFC}"/>
              </a:ext>
            </a:extLst>
          </p:cNvPr>
          <p:cNvPicPr>
            <a:picLocks noChangeAspect="1" noChangeArrowheads="1"/>
          </p:cNvPicPr>
          <p:nvPr/>
        </p:nvPicPr>
        <p:blipFill>
          <a:blip r:embed="rId22">
            <a:alphaModFix amt="30000"/>
            <a:extLst>
              <a:ext uri="{BEBA8EAE-BF5A-486C-A8C5-ECC9F3942E4B}">
                <a14:imgProps xmlns:a14="http://schemas.microsoft.com/office/drawing/2010/main">
                  <a14:imgLayer r:embed="rId2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rot="413289">
            <a:off x="2821261" y="1778673"/>
            <a:ext cx="1181560" cy="1181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FE68713-F7B0-4636-BBE7-A295CCA80E4C}"/>
              </a:ext>
            </a:extLst>
          </p:cNvPr>
          <p:cNvSpPr txBox="1"/>
          <p:nvPr/>
        </p:nvSpPr>
        <p:spPr>
          <a:xfrm rot="20828642">
            <a:off x="2721331" y="1707357"/>
            <a:ext cx="819455" cy="323165"/>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演算法</a:t>
            </a:r>
            <a:br>
              <a:rPr kumimoji="0" lang="en-US" sz="750" b="1" dirty="0">
                <a:solidFill>
                  <a:prstClr val="black"/>
                </a:solidFill>
                <a:latin typeface="Lucida Console" panose="020B0609040504020204" pitchFamily="49" charset="0"/>
                <a:ea typeface="+mn-ea"/>
              </a:rPr>
            </a:br>
            <a:r>
              <a:rPr kumimoji="0" lang="zh-TW" sz="750" b="1" dirty="0">
                <a:solidFill>
                  <a:prstClr val="black"/>
                </a:solidFill>
                <a:latin typeface="Lucida Console" panose="020B0609040504020204" pitchFamily="49" charset="0"/>
                <a:ea typeface="+mn-ea"/>
              </a:rPr>
              <a:t>交易</a:t>
            </a:r>
          </a:p>
        </p:txBody>
      </p:sp>
      <p:sp>
        <p:nvSpPr>
          <p:cNvPr id="11" name="TextBox 10">
            <a:extLst>
              <a:ext uri="{FF2B5EF4-FFF2-40B4-BE49-F238E27FC236}">
                <a16:creationId xmlns:a16="http://schemas.microsoft.com/office/drawing/2014/main" id="{B2EB0CE7-BB49-416C-8A13-06DC23C2A837}"/>
              </a:ext>
            </a:extLst>
          </p:cNvPr>
          <p:cNvSpPr txBox="1"/>
          <p:nvPr/>
        </p:nvSpPr>
        <p:spPr>
          <a:xfrm rot="162463">
            <a:off x="3208346" y="1993876"/>
            <a:ext cx="877163" cy="323165"/>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貸款</a:t>
            </a:r>
          </a:p>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承保</a:t>
            </a:r>
          </a:p>
        </p:txBody>
      </p:sp>
      <p:sp>
        <p:nvSpPr>
          <p:cNvPr id="12" name="TextBox 11">
            <a:extLst>
              <a:ext uri="{FF2B5EF4-FFF2-40B4-BE49-F238E27FC236}">
                <a16:creationId xmlns:a16="http://schemas.microsoft.com/office/drawing/2014/main" id="{583D4979-0972-41B6-959E-9EFD9CF55444}"/>
              </a:ext>
            </a:extLst>
          </p:cNvPr>
          <p:cNvSpPr txBox="1"/>
          <p:nvPr/>
        </p:nvSpPr>
        <p:spPr>
          <a:xfrm rot="20959740">
            <a:off x="2698197" y="2355258"/>
            <a:ext cx="761747" cy="323165"/>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資料夾</a:t>
            </a:r>
          </a:p>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管理</a:t>
            </a:r>
          </a:p>
        </p:txBody>
      </p:sp>
      <p:sp>
        <p:nvSpPr>
          <p:cNvPr id="13" name="TextBox 12">
            <a:extLst>
              <a:ext uri="{FF2B5EF4-FFF2-40B4-BE49-F238E27FC236}">
                <a16:creationId xmlns:a16="http://schemas.microsoft.com/office/drawing/2014/main" id="{B5A5825E-4DCD-4527-8F69-8C9BB1F20589}"/>
              </a:ext>
            </a:extLst>
          </p:cNvPr>
          <p:cNvSpPr txBox="1"/>
          <p:nvPr/>
        </p:nvSpPr>
        <p:spPr>
          <a:xfrm rot="369815">
            <a:off x="3424204" y="2553518"/>
            <a:ext cx="819455" cy="207749"/>
          </a:xfrm>
          <a:prstGeom prst="rect">
            <a:avLst/>
          </a:prstGeom>
          <a:noFill/>
        </p:spPr>
        <p:txBody>
          <a:bodyPr wrap="none" rtlCol="0">
            <a:spAutoFit/>
          </a:bodyPr>
          <a:lstStyle/>
          <a:p>
            <a:pP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預測</a:t>
            </a:r>
            <a:endParaRPr kumimoji="0" lang="en-US" sz="675" b="1" dirty="0">
              <a:solidFill>
                <a:prstClr val="black"/>
              </a:solidFill>
              <a:latin typeface="Lucida Console" panose="020B0609040504020204" pitchFamily="49" charset="0"/>
              <a:ea typeface="+mn-ea"/>
            </a:endParaRPr>
          </a:p>
        </p:txBody>
      </p:sp>
      <p:sp>
        <p:nvSpPr>
          <p:cNvPr id="8" name="TextBox 7">
            <a:extLst>
              <a:ext uri="{FF2B5EF4-FFF2-40B4-BE49-F238E27FC236}">
                <a16:creationId xmlns:a16="http://schemas.microsoft.com/office/drawing/2014/main" id="{1D49DA9D-2976-4AC3-BCD1-2B5B407A06C9}"/>
              </a:ext>
            </a:extLst>
          </p:cNvPr>
          <p:cNvSpPr txBox="1"/>
          <p:nvPr/>
        </p:nvSpPr>
        <p:spPr>
          <a:xfrm>
            <a:off x="3070481" y="2927604"/>
            <a:ext cx="731290" cy="300082"/>
          </a:xfrm>
          <a:prstGeom prst="rect">
            <a:avLst/>
          </a:prstGeom>
          <a:noFill/>
        </p:spPr>
        <p:txBody>
          <a:bodyPr wrap="none" rtlCol="0">
            <a:spAutoFit/>
          </a:bodyPr>
          <a:lstStyle/>
          <a:p>
            <a:pPr defTabSz="685800" fontAlgn="auto">
              <a:spcBef>
                <a:spcPts val="0"/>
              </a:spcBef>
              <a:spcAft>
                <a:spcPts val="0"/>
              </a:spcAft>
            </a:pPr>
            <a:r>
              <a:rPr kumimoji="0" lang="zh-TW" sz="1350" dirty="0">
                <a:solidFill>
                  <a:prstClr val="black"/>
                </a:solidFill>
                <a:latin typeface="Calibri" panose="020F0502020204030204"/>
                <a:ea typeface="+mn-ea"/>
              </a:rPr>
              <a:t>金融</a:t>
            </a:r>
          </a:p>
        </p:txBody>
      </p:sp>
      <p:sp>
        <p:nvSpPr>
          <p:cNvPr id="19" name="TextBox 18">
            <a:extLst>
              <a:ext uri="{FF2B5EF4-FFF2-40B4-BE49-F238E27FC236}">
                <a16:creationId xmlns:a16="http://schemas.microsoft.com/office/drawing/2014/main" id="{8494BDF7-BA28-480F-9FBB-AD3865EBB019}"/>
              </a:ext>
            </a:extLst>
          </p:cNvPr>
          <p:cNvSpPr txBox="1"/>
          <p:nvPr/>
        </p:nvSpPr>
        <p:spPr>
          <a:xfrm rot="446173">
            <a:off x="4684336" y="1869925"/>
            <a:ext cx="1050288" cy="207749"/>
          </a:xfrm>
          <a:prstGeom prst="rect">
            <a:avLst/>
          </a:prstGeom>
          <a:noFill/>
        </p:spPr>
        <p:txBody>
          <a:bodyPr wrap="none" rtlCol="0">
            <a:spAutoFit/>
          </a:bodyPr>
          <a:lstStyle/>
          <a:p>
            <a:pP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個人化</a:t>
            </a:r>
          </a:p>
        </p:txBody>
      </p:sp>
      <p:sp>
        <p:nvSpPr>
          <p:cNvPr id="20" name="TextBox 19">
            <a:extLst>
              <a:ext uri="{FF2B5EF4-FFF2-40B4-BE49-F238E27FC236}">
                <a16:creationId xmlns:a16="http://schemas.microsoft.com/office/drawing/2014/main" id="{684A8824-A50F-44EC-B780-332CA5F410A5}"/>
              </a:ext>
            </a:extLst>
          </p:cNvPr>
          <p:cNvSpPr txBox="1"/>
          <p:nvPr/>
        </p:nvSpPr>
        <p:spPr>
          <a:xfrm rot="21434876">
            <a:off x="5507143" y="2069626"/>
            <a:ext cx="704039" cy="207749"/>
          </a:xfrm>
          <a:prstGeom prst="rect">
            <a:avLst/>
          </a:prstGeom>
          <a:noFill/>
        </p:spPr>
        <p:txBody>
          <a:bodyPr wrap="none" rtlCol="0">
            <a:spAutoFit/>
          </a:bodyPr>
          <a:lstStyle/>
          <a:p>
            <a:pP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定位</a:t>
            </a:r>
          </a:p>
        </p:txBody>
      </p:sp>
      <p:sp>
        <p:nvSpPr>
          <p:cNvPr id="21" name="TextBox 20">
            <a:extLst>
              <a:ext uri="{FF2B5EF4-FFF2-40B4-BE49-F238E27FC236}">
                <a16:creationId xmlns:a16="http://schemas.microsoft.com/office/drawing/2014/main" id="{3F850769-49A4-496B-9DDC-9C778E2DC2B9}"/>
              </a:ext>
            </a:extLst>
          </p:cNvPr>
          <p:cNvSpPr txBox="1"/>
          <p:nvPr/>
        </p:nvSpPr>
        <p:spPr>
          <a:xfrm rot="530906">
            <a:off x="4733841" y="2144842"/>
            <a:ext cx="761747" cy="323165"/>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預測</a:t>
            </a:r>
          </a:p>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流失</a:t>
            </a:r>
          </a:p>
        </p:txBody>
      </p:sp>
      <p:sp>
        <p:nvSpPr>
          <p:cNvPr id="22" name="TextBox 21">
            <a:extLst>
              <a:ext uri="{FF2B5EF4-FFF2-40B4-BE49-F238E27FC236}">
                <a16:creationId xmlns:a16="http://schemas.microsoft.com/office/drawing/2014/main" id="{851C3070-A669-4B88-9A46-926187984EC5}"/>
              </a:ext>
            </a:extLst>
          </p:cNvPr>
          <p:cNvSpPr txBox="1"/>
          <p:nvPr/>
        </p:nvSpPr>
        <p:spPr>
          <a:xfrm rot="1572429">
            <a:off x="5298803" y="2602701"/>
            <a:ext cx="1050288" cy="207749"/>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建議</a:t>
            </a:r>
            <a:endParaRPr kumimoji="0" lang="en-US" sz="675" b="1" dirty="0">
              <a:solidFill>
                <a:prstClr val="black"/>
              </a:solidFill>
              <a:latin typeface="Lucida Console" panose="020B0609040504020204" pitchFamily="49" charset="0"/>
              <a:ea typeface="+mn-ea"/>
            </a:endParaRPr>
          </a:p>
        </p:txBody>
      </p:sp>
      <p:sp>
        <p:nvSpPr>
          <p:cNvPr id="23" name="TextBox 22">
            <a:extLst>
              <a:ext uri="{FF2B5EF4-FFF2-40B4-BE49-F238E27FC236}">
                <a16:creationId xmlns:a16="http://schemas.microsoft.com/office/drawing/2014/main" id="{B0A4D6BA-3CD1-44A1-80F2-2F94BBF7676F}"/>
              </a:ext>
            </a:extLst>
          </p:cNvPr>
          <p:cNvSpPr txBox="1"/>
          <p:nvPr/>
        </p:nvSpPr>
        <p:spPr>
          <a:xfrm>
            <a:off x="4956005" y="2952587"/>
            <a:ext cx="1067152" cy="507831"/>
          </a:xfrm>
          <a:prstGeom prst="rect">
            <a:avLst/>
          </a:prstGeom>
          <a:noFill/>
        </p:spPr>
        <p:txBody>
          <a:bodyPr wrap="none" rtlCol="0">
            <a:spAutoFit/>
          </a:bodyPr>
          <a:lstStyle/>
          <a:p>
            <a:pPr algn="ctr" defTabSz="685800" fontAlgn="auto">
              <a:spcBef>
                <a:spcPts val="0"/>
              </a:spcBef>
              <a:spcAft>
                <a:spcPts val="0"/>
              </a:spcAft>
            </a:pPr>
            <a:r>
              <a:rPr kumimoji="0" lang="zh-TW" sz="1350" dirty="0">
                <a:solidFill>
                  <a:prstClr val="black"/>
                </a:solidFill>
                <a:latin typeface="Calibri" panose="020F0502020204030204"/>
                <a:ea typeface="+mn-ea"/>
              </a:rPr>
              <a:t>行銷與</a:t>
            </a:r>
            <a:br>
              <a:rPr kumimoji="0" lang="en-US" sz="1350" dirty="0">
                <a:solidFill>
                  <a:prstClr val="black"/>
                </a:solidFill>
                <a:latin typeface="Calibri" panose="020F0502020204030204"/>
                <a:ea typeface="+mn-ea"/>
              </a:rPr>
            </a:br>
            <a:r>
              <a:rPr kumimoji="0" lang="zh-TW" sz="1350" dirty="0">
                <a:solidFill>
                  <a:prstClr val="black"/>
                </a:solidFill>
                <a:latin typeface="Calibri" panose="020F0502020204030204"/>
                <a:ea typeface="+mn-ea"/>
              </a:rPr>
              <a:t>電子商務</a:t>
            </a:r>
          </a:p>
        </p:txBody>
      </p:sp>
      <p:pic>
        <p:nvPicPr>
          <p:cNvPr id="2058" name="Picture 10" descr="Image result for marketing icon">
            <a:extLst>
              <a:ext uri="{FF2B5EF4-FFF2-40B4-BE49-F238E27FC236}">
                <a16:creationId xmlns:a16="http://schemas.microsoft.com/office/drawing/2014/main" id="{3E63AF97-4FF9-41C0-899A-23492A7E07B3}"/>
              </a:ext>
            </a:extLst>
          </p:cNvPr>
          <p:cNvPicPr>
            <a:picLocks noChangeAspect="1" noChangeArrowheads="1"/>
          </p:cNvPicPr>
          <p:nvPr/>
        </p:nvPicPr>
        <p:blipFill>
          <a:blip r:embed="rId24">
            <a:alphaModFix amt="25000"/>
            <a:extLst>
              <a:ext uri="{BEBA8EAE-BF5A-486C-A8C5-ECC9F3942E4B}">
                <a14:imgProps xmlns:a14="http://schemas.microsoft.com/office/drawing/2010/main">
                  <a14:imgLayer r:embed="rId25">
                    <a14:imgEffect>
                      <a14:artisticPencilGrayscale pencilSize="6"/>
                    </a14:imgEffect>
                  </a14:imgLayer>
                </a14:imgProps>
              </a:ext>
              <a:ext uri="{28A0092B-C50C-407E-A947-70E740481C1C}">
                <a14:useLocalDpi xmlns:a14="http://schemas.microsoft.com/office/drawing/2010/main" val="0"/>
              </a:ext>
            </a:extLst>
          </a:blip>
          <a:srcRect/>
          <a:stretch>
            <a:fillRect/>
          </a:stretch>
        </p:blipFill>
        <p:spPr bwMode="auto">
          <a:xfrm rot="20054371">
            <a:off x="4931167" y="1909984"/>
            <a:ext cx="871538" cy="87153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982074F1-9682-4527-9C41-27484BDBD360}"/>
              </a:ext>
            </a:extLst>
          </p:cNvPr>
          <p:cNvCxnSpPr>
            <a:cxnSpLocks/>
          </p:cNvCxnSpPr>
          <p:nvPr/>
        </p:nvCxnSpPr>
        <p:spPr>
          <a:xfrm flipV="1">
            <a:off x="2188028" y="1712084"/>
            <a:ext cx="0" cy="399938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284BCF9-7D8D-4754-ABB2-D4DD9A7F9B07}"/>
              </a:ext>
            </a:extLst>
          </p:cNvPr>
          <p:cNvCxnSpPr/>
          <p:nvPr/>
        </p:nvCxnSpPr>
        <p:spPr>
          <a:xfrm flipV="1">
            <a:off x="4419923" y="1730987"/>
            <a:ext cx="0" cy="389420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4F7EC55-6751-4FFF-95EF-0ECAF09D0DE8}"/>
              </a:ext>
            </a:extLst>
          </p:cNvPr>
          <p:cNvCxnSpPr/>
          <p:nvPr/>
        </p:nvCxnSpPr>
        <p:spPr>
          <a:xfrm flipV="1">
            <a:off x="6615109" y="1730987"/>
            <a:ext cx="0" cy="3894206"/>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060" name="Picture 12" descr="Image result for symantec antivirus icon">
            <a:extLst>
              <a:ext uri="{FF2B5EF4-FFF2-40B4-BE49-F238E27FC236}">
                <a16:creationId xmlns:a16="http://schemas.microsoft.com/office/drawing/2014/main" id="{F9E53682-A4BB-4B25-8795-381CE52166F9}"/>
              </a:ext>
            </a:extLst>
          </p:cNvPr>
          <p:cNvPicPr>
            <a:picLocks noChangeAspect="1" noChangeArrowheads="1"/>
          </p:cNvPicPr>
          <p:nvPr/>
        </p:nvPicPr>
        <p:blipFill rotWithShape="1">
          <a:blip r:embed="rId26">
            <a:alphaModFix amt="30000"/>
            <a:extLst>
              <a:ext uri="{BEBA8EAE-BF5A-486C-A8C5-ECC9F3942E4B}">
                <a14:imgProps xmlns:a14="http://schemas.microsoft.com/office/drawing/2010/main">
                  <a14:imgLayer r:embed="rId27">
                    <a14:imgEffect>
                      <a14:artisticPencilGrayscale/>
                    </a14:imgEffect>
                  </a14:imgLayer>
                </a14:imgProps>
              </a:ext>
              <a:ext uri="{28A0092B-C50C-407E-A947-70E740481C1C}">
                <a14:useLocalDpi xmlns:a14="http://schemas.microsoft.com/office/drawing/2010/main" val="0"/>
              </a:ext>
            </a:extLst>
          </a:blip>
          <a:srcRect b="12378"/>
          <a:stretch/>
        </p:blipFill>
        <p:spPr bwMode="auto">
          <a:xfrm>
            <a:off x="7448668" y="1934387"/>
            <a:ext cx="721519" cy="81374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B82B568-0A87-4A3C-905C-564C2035A5D3}"/>
              </a:ext>
            </a:extLst>
          </p:cNvPr>
          <p:cNvSpPr txBox="1"/>
          <p:nvPr/>
        </p:nvSpPr>
        <p:spPr>
          <a:xfrm rot="20959740">
            <a:off x="7323837" y="1781574"/>
            <a:ext cx="415498" cy="207749"/>
          </a:xfrm>
          <a:prstGeom prst="rect">
            <a:avLst/>
          </a:prstGeom>
          <a:noFill/>
        </p:spPr>
        <p:txBody>
          <a:bodyPr wrap="none" rtlCol="0">
            <a:spAutoFit/>
          </a:bodyPr>
          <a:lstStyle/>
          <a:p>
            <a:pP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垃圾郵件</a:t>
            </a:r>
          </a:p>
        </p:txBody>
      </p:sp>
      <p:sp>
        <p:nvSpPr>
          <p:cNvPr id="32" name="TextBox 31">
            <a:extLst>
              <a:ext uri="{FF2B5EF4-FFF2-40B4-BE49-F238E27FC236}">
                <a16:creationId xmlns:a16="http://schemas.microsoft.com/office/drawing/2014/main" id="{EF5C52CE-8CAD-456C-BD19-D046FB991BBD}"/>
              </a:ext>
            </a:extLst>
          </p:cNvPr>
          <p:cNvSpPr txBox="1"/>
          <p:nvPr/>
        </p:nvSpPr>
        <p:spPr>
          <a:xfrm rot="1096709">
            <a:off x="7801618" y="1908885"/>
            <a:ext cx="588623" cy="207749"/>
          </a:xfrm>
          <a:prstGeom prst="rect">
            <a:avLst/>
          </a:prstGeom>
          <a:noFill/>
        </p:spPr>
        <p:txBody>
          <a:bodyPr wrap="none" rtlCol="0">
            <a:spAutoFit/>
          </a:bodyPr>
          <a:lstStyle/>
          <a:p>
            <a:pP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惡意軟體</a:t>
            </a:r>
          </a:p>
        </p:txBody>
      </p:sp>
      <p:sp>
        <p:nvSpPr>
          <p:cNvPr id="33" name="TextBox 32">
            <a:extLst>
              <a:ext uri="{FF2B5EF4-FFF2-40B4-BE49-F238E27FC236}">
                <a16:creationId xmlns:a16="http://schemas.microsoft.com/office/drawing/2014/main" id="{554B9D69-4759-4982-9846-D6AB9B31E3C6}"/>
              </a:ext>
            </a:extLst>
          </p:cNvPr>
          <p:cNvSpPr txBox="1"/>
          <p:nvPr/>
        </p:nvSpPr>
        <p:spPr>
          <a:xfrm rot="20659564">
            <a:off x="7218800" y="2121648"/>
            <a:ext cx="646331" cy="323165"/>
          </a:xfrm>
          <a:prstGeom prst="rect">
            <a:avLst/>
          </a:prstGeom>
          <a:noFill/>
        </p:spPr>
        <p:txBody>
          <a:bodyPr wrap="none" rtlCol="0">
            <a:spAutoFit/>
          </a:bodyPr>
          <a:lstStyle/>
          <a:p>
            <a:pP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身分</a:t>
            </a:r>
          </a:p>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竊盜</a:t>
            </a:r>
          </a:p>
        </p:txBody>
      </p:sp>
      <p:sp>
        <p:nvSpPr>
          <p:cNvPr id="34" name="TextBox 33">
            <a:extLst>
              <a:ext uri="{FF2B5EF4-FFF2-40B4-BE49-F238E27FC236}">
                <a16:creationId xmlns:a16="http://schemas.microsoft.com/office/drawing/2014/main" id="{C4DB0ABD-DC2D-47D9-ACBE-757913B5DC7D}"/>
              </a:ext>
            </a:extLst>
          </p:cNvPr>
          <p:cNvSpPr txBox="1"/>
          <p:nvPr/>
        </p:nvSpPr>
        <p:spPr>
          <a:xfrm rot="21200949">
            <a:off x="7700954" y="2299228"/>
            <a:ext cx="704040" cy="323165"/>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入侵</a:t>
            </a:r>
          </a:p>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偵測</a:t>
            </a:r>
          </a:p>
        </p:txBody>
      </p:sp>
      <p:sp>
        <p:nvSpPr>
          <p:cNvPr id="35" name="TextBox 34">
            <a:extLst>
              <a:ext uri="{FF2B5EF4-FFF2-40B4-BE49-F238E27FC236}">
                <a16:creationId xmlns:a16="http://schemas.microsoft.com/office/drawing/2014/main" id="{EB859640-BFA6-46BA-8679-79A7380AAD7A}"/>
              </a:ext>
            </a:extLst>
          </p:cNvPr>
          <p:cNvSpPr txBox="1"/>
          <p:nvPr/>
        </p:nvSpPr>
        <p:spPr>
          <a:xfrm>
            <a:off x="7227497" y="2923108"/>
            <a:ext cx="1334020" cy="300082"/>
          </a:xfrm>
          <a:prstGeom prst="rect">
            <a:avLst/>
          </a:prstGeom>
          <a:noFill/>
        </p:spPr>
        <p:txBody>
          <a:bodyPr wrap="none" rtlCol="0">
            <a:spAutoFit/>
          </a:bodyPr>
          <a:lstStyle/>
          <a:p>
            <a:pPr defTabSz="685800" fontAlgn="auto">
              <a:spcBef>
                <a:spcPts val="0"/>
              </a:spcBef>
              <a:spcAft>
                <a:spcPts val="0"/>
              </a:spcAft>
            </a:pPr>
            <a:r>
              <a:rPr kumimoji="0" lang="zh-TW" sz="1350" dirty="0">
                <a:solidFill>
                  <a:prstClr val="black"/>
                </a:solidFill>
                <a:latin typeface="Calibri" panose="020F0502020204030204"/>
                <a:ea typeface="+mn-ea"/>
              </a:rPr>
              <a:t>濫用/安全</a:t>
            </a:r>
          </a:p>
        </p:txBody>
      </p:sp>
      <p:pic>
        <p:nvPicPr>
          <p:cNvPr id="2062" name="Picture 14" descr="Spot - Good Things Come in Small Packages (Arm)">
            <a:extLst>
              <a:ext uri="{FF2B5EF4-FFF2-40B4-BE49-F238E27FC236}">
                <a16:creationId xmlns:a16="http://schemas.microsoft.com/office/drawing/2014/main" id="{A3D0B5CA-CBB3-49FB-9A5C-051E8651AB3F}"/>
              </a:ext>
            </a:extLst>
          </p:cNvPr>
          <p:cNvPicPr>
            <a:picLocks noChangeAspect="1" noChangeArrowheads="1"/>
          </p:cNvPicPr>
          <p:nvPr/>
        </p:nvPicPr>
        <p:blipFill rotWithShape="1">
          <a:blip r:embed="rId28">
            <a:alphaModFix amt="30000"/>
            <a:extLst>
              <a:ext uri="{BEBA8EAE-BF5A-486C-A8C5-ECC9F3942E4B}">
                <a14:imgProps xmlns:a14="http://schemas.microsoft.com/office/drawing/2010/main">
                  <a14:imgLayer r:embed="rId29">
                    <a14:imgEffect>
                      <a14:artisticPencilGrayscale/>
                    </a14:imgEffect>
                  </a14:imgLayer>
                </a14:imgProps>
              </a:ext>
              <a:ext uri="{28A0092B-C50C-407E-A947-70E740481C1C}">
                <a14:useLocalDpi xmlns:a14="http://schemas.microsoft.com/office/drawing/2010/main" val="0"/>
              </a:ext>
            </a:extLst>
          </a:blip>
          <a:srcRect l="9196" t="4765" r="25474" b="5744"/>
          <a:stretch/>
        </p:blipFill>
        <p:spPr bwMode="auto">
          <a:xfrm rot="471241">
            <a:off x="260651" y="3930397"/>
            <a:ext cx="1609200" cy="146957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BA0E81C0-DCF8-48A1-92CE-C7677BD176B6}"/>
              </a:ext>
            </a:extLst>
          </p:cNvPr>
          <p:cNvSpPr txBox="1"/>
          <p:nvPr/>
        </p:nvSpPr>
        <p:spPr>
          <a:xfrm>
            <a:off x="622542" y="5399968"/>
            <a:ext cx="788677" cy="300082"/>
          </a:xfrm>
          <a:prstGeom prst="rect">
            <a:avLst/>
          </a:prstGeom>
          <a:noFill/>
        </p:spPr>
        <p:txBody>
          <a:bodyPr wrap="none" rtlCol="0">
            <a:spAutoFit/>
          </a:bodyPr>
          <a:lstStyle/>
          <a:p>
            <a:pPr defTabSz="685800" fontAlgn="auto">
              <a:spcBef>
                <a:spcPts val="0"/>
              </a:spcBef>
              <a:spcAft>
                <a:spcPts val="0"/>
              </a:spcAft>
            </a:pPr>
            <a:r>
              <a:rPr kumimoji="0" lang="zh-TW" sz="1350" dirty="0">
                <a:solidFill>
                  <a:prstClr val="black"/>
                </a:solidFill>
                <a:latin typeface="Calibri" panose="020F0502020204030204"/>
                <a:ea typeface="+mn-ea"/>
              </a:rPr>
              <a:t>機器人</a:t>
            </a:r>
          </a:p>
        </p:txBody>
      </p:sp>
      <p:sp>
        <p:nvSpPr>
          <p:cNvPr id="40" name="TextBox 39">
            <a:extLst>
              <a:ext uri="{FF2B5EF4-FFF2-40B4-BE49-F238E27FC236}">
                <a16:creationId xmlns:a16="http://schemas.microsoft.com/office/drawing/2014/main" id="{67E08F9C-F916-4A2B-9665-0E6F80EAF13B}"/>
              </a:ext>
            </a:extLst>
          </p:cNvPr>
          <p:cNvSpPr txBox="1"/>
          <p:nvPr/>
        </p:nvSpPr>
        <p:spPr>
          <a:xfrm rot="20414525">
            <a:off x="668344" y="4509782"/>
            <a:ext cx="877163" cy="207749"/>
          </a:xfrm>
          <a:prstGeom prst="rect">
            <a:avLst/>
          </a:prstGeom>
          <a:noFill/>
        </p:spPr>
        <p:txBody>
          <a:bodyPr wrap="none" rtlCol="0">
            <a:spAutoFit/>
          </a:bodyPr>
          <a:lstStyle/>
          <a:p>
            <a:pP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本土化</a:t>
            </a:r>
          </a:p>
        </p:txBody>
      </p:sp>
      <p:sp>
        <p:nvSpPr>
          <p:cNvPr id="41" name="TextBox 40">
            <a:extLst>
              <a:ext uri="{FF2B5EF4-FFF2-40B4-BE49-F238E27FC236}">
                <a16:creationId xmlns:a16="http://schemas.microsoft.com/office/drawing/2014/main" id="{2A56BBCC-D8BF-4384-BAE4-0FDF0A7B38EB}"/>
              </a:ext>
            </a:extLst>
          </p:cNvPr>
          <p:cNvSpPr txBox="1"/>
          <p:nvPr/>
        </p:nvSpPr>
        <p:spPr>
          <a:xfrm rot="1539033">
            <a:off x="302160" y="4814019"/>
            <a:ext cx="761747" cy="207749"/>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洞察力</a:t>
            </a:r>
          </a:p>
        </p:txBody>
      </p:sp>
      <p:sp>
        <p:nvSpPr>
          <p:cNvPr id="42" name="TextBox 41">
            <a:extLst>
              <a:ext uri="{FF2B5EF4-FFF2-40B4-BE49-F238E27FC236}">
                <a16:creationId xmlns:a16="http://schemas.microsoft.com/office/drawing/2014/main" id="{E040D288-804C-4581-B2FA-77B3655021E3}"/>
              </a:ext>
            </a:extLst>
          </p:cNvPr>
          <p:cNvSpPr txBox="1"/>
          <p:nvPr/>
        </p:nvSpPr>
        <p:spPr>
          <a:xfrm rot="152089">
            <a:off x="1189074" y="4751244"/>
            <a:ext cx="588624" cy="323165"/>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控制</a:t>
            </a:r>
            <a:br>
              <a:rPr kumimoji="0" lang="en-US" sz="750" b="1" dirty="0">
                <a:solidFill>
                  <a:prstClr val="black"/>
                </a:solidFill>
                <a:latin typeface="Lucida Console" panose="020B0609040504020204" pitchFamily="49" charset="0"/>
                <a:ea typeface="+mn-ea"/>
              </a:rPr>
            </a:br>
            <a:r>
              <a:rPr kumimoji="0" lang="zh-TW" sz="750" b="1" dirty="0">
                <a:solidFill>
                  <a:prstClr val="black"/>
                </a:solidFill>
                <a:latin typeface="Lucida Console" panose="020B0609040504020204" pitchFamily="49" charset="0"/>
                <a:ea typeface="+mn-ea"/>
              </a:rPr>
              <a:t>系統</a:t>
            </a:r>
          </a:p>
        </p:txBody>
      </p:sp>
      <p:sp>
        <p:nvSpPr>
          <p:cNvPr id="43" name="TextBox 42">
            <a:extLst>
              <a:ext uri="{FF2B5EF4-FFF2-40B4-BE49-F238E27FC236}">
                <a16:creationId xmlns:a16="http://schemas.microsoft.com/office/drawing/2014/main" id="{4F8AACB6-06E7-4EF1-ACD5-963C4065F140}"/>
              </a:ext>
            </a:extLst>
          </p:cNvPr>
          <p:cNvSpPr txBox="1"/>
          <p:nvPr/>
        </p:nvSpPr>
        <p:spPr>
          <a:xfrm>
            <a:off x="2561749" y="5405239"/>
            <a:ext cx="1363130" cy="300082"/>
          </a:xfrm>
          <a:prstGeom prst="rect">
            <a:avLst/>
          </a:prstGeom>
          <a:noFill/>
        </p:spPr>
        <p:txBody>
          <a:bodyPr wrap="none" rtlCol="0">
            <a:spAutoFit/>
          </a:bodyPr>
          <a:lstStyle/>
          <a:p>
            <a:pPr defTabSz="685800" fontAlgn="auto">
              <a:spcBef>
                <a:spcPts val="0"/>
              </a:spcBef>
              <a:spcAft>
                <a:spcPts val="0"/>
              </a:spcAft>
            </a:pPr>
            <a:r>
              <a:rPr kumimoji="0" lang="zh-TW" sz="1350" dirty="0">
                <a:solidFill>
                  <a:prstClr val="black"/>
                </a:solidFill>
                <a:latin typeface="Calibri" panose="020F0502020204030204"/>
                <a:ea typeface="+mn-ea"/>
              </a:rPr>
              <a:t>數位助理</a:t>
            </a:r>
          </a:p>
        </p:txBody>
      </p:sp>
      <p:sp>
        <p:nvSpPr>
          <p:cNvPr id="44" name="TextBox 43">
            <a:extLst>
              <a:ext uri="{FF2B5EF4-FFF2-40B4-BE49-F238E27FC236}">
                <a16:creationId xmlns:a16="http://schemas.microsoft.com/office/drawing/2014/main" id="{B78FDFF4-0ABA-406C-AD18-AD9120FE8361}"/>
              </a:ext>
            </a:extLst>
          </p:cNvPr>
          <p:cNvSpPr txBox="1"/>
          <p:nvPr/>
        </p:nvSpPr>
        <p:spPr>
          <a:xfrm rot="21401684">
            <a:off x="857145" y="4089501"/>
            <a:ext cx="877163" cy="323165"/>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自動駕駛</a:t>
            </a:r>
            <a:br>
              <a:rPr kumimoji="0" lang="en-US" sz="750" b="1" dirty="0">
                <a:solidFill>
                  <a:prstClr val="black"/>
                </a:solidFill>
                <a:latin typeface="Lucida Console" panose="020B0609040504020204" pitchFamily="49" charset="0"/>
                <a:ea typeface="+mn-ea"/>
              </a:rPr>
            </a:br>
            <a:r>
              <a:rPr kumimoji="0" lang="zh-TW" sz="750" b="1" dirty="0">
                <a:solidFill>
                  <a:prstClr val="black"/>
                </a:solidFill>
                <a:latin typeface="Lucida Console" panose="020B0609040504020204" pitchFamily="49" charset="0"/>
                <a:ea typeface="+mn-ea"/>
              </a:rPr>
              <a:t>汽車</a:t>
            </a:r>
          </a:p>
        </p:txBody>
      </p:sp>
      <p:pic>
        <p:nvPicPr>
          <p:cNvPr id="2064" name="Picture 16" descr="Image result for kinect image">
            <a:extLst>
              <a:ext uri="{FF2B5EF4-FFF2-40B4-BE49-F238E27FC236}">
                <a16:creationId xmlns:a16="http://schemas.microsoft.com/office/drawing/2014/main" id="{A81F71E3-2428-44DC-A696-3BB2A4C24A97}"/>
              </a:ext>
            </a:extLst>
          </p:cNvPr>
          <p:cNvPicPr>
            <a:picLocks noChangeAspect="1" noChangeArrowheads="1"/>
          </p:cNvPicPr>
          <p:nvPr/>
        </p:nvPicPr>
        <p:blipFill>
          <a:blip r:embed="rId30">
            <a:alphaModFix amt="50000"/>
            <a:extLst>
              <a:ext uri="{BEBA8EAE-BF5A-486C-A8C5-ECC9F3942E4B}">
                <a14:imgProps xmlns:a14="http://schemas.microsoft.com/office/drawing/2010/main">
                  <a14:imgLayer r:embed="rId31">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rot="875668">
            <a:off x="3172631" y="4133462"/>
            <a:ext cx="827469" cy="505676"/>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97518C6B-7AAB-4CDE-87CE-492D4060321E}"/>
              </a:ext>
            </a:extLst>
          </p:cNvPr>
          <p:cNvSpPr txBox="1"/>
          <p:nvPr/>
        </p:nvSpPr>
        <p:spPr>
          <a:xfrm>
            <a:off x="5055432" y="5408027"/>
            <a:ext cx="668773" cy="300082"/>
          </a:xfrm>
          <a:prstGeom prst="rect">
            <a:avLst/>
          </a:prstGeom>
          <a:noFill/>
        </p:spPr>
        <p:txBody>
          <a:bodyPr wrap="none" rtlCol="0">
            <a:spAutoFit/>
          </a:bodyPr>
          <a:lstStyle/>
          <a:p>
            <a:pPr defTabSz="685800" fontAlgn="auto">
              <a:spcBef>
                <a:spcPts val="0"/>
              </a:spcBef>
              <a:spcAft>
                <a:spcPts val="0"/>
              </a:spcAft>
            </a:pPr>
            <a:r>
              <a:rPr kumimoji="0" lang="zh-TW" sz="1350" dirty="0">
                <a:solidFill>
                  <a:prstClr val="black"/>
                </a:solidFill>
                <a:latin typeface="Calibri" panose="020F0502020204030204"/>
                <a:ea typeface="+mn-ea"/>
              </a:rPr>
              <a:t>遊戲</a:t>
            </a:r>
          </a:p>
        </p:txBody>
      </p:sp>
      <p:sp>
        <p:nvSpPr>
          <p:cNvPr id="49" name="TextBox 48">
            <a:extLst>
              <a:ext uri="{FF2B5EF4-FFF2-40B4-BE49-F238E27FC236}">
                <a16:creationId xmlns:a16="http://schemas.microsoft.com/office/drawing/2014/main" id="{0C1590F5-3170-4B11-852F-2B32D985CCFF}"/>
              </a:ext>
            </a:extLst>
          </p:cNvPr>
          <p:cNvSpPr txBox="1"/>
          <p:nvPr/>
        </p:nvSpPr>
        <p:spPr>
          <a:xfrm>
            <a:off x="7310294" y="5405239"/>
            <a:ext cx="1097032" cy="300082"/>
          </a:xfrm>
          <a:prstGeom prst="rect">
            <a:avLst/>
          </a:prstGeom>
          <a:noFill/>
        </p:spPr>
        <p:txBody>
          <a:bodyPr wrap="none" rtlCol="0">
            <a:spAutoFit/>
          </a:bodyPr>
          <a:lstStyle/>
          <a:p>
            <a:pPr defTabSz="685800" fontAlgn="auto">
              <a:spcBef>
                <a:spcPts val="0"/>
              </a:spcBef>
              <a:spcAft>
                <a:spcPts val="0"/>
              </a:spcAft>
            </a:pPr>
            <a:r>
              <a:rPr kumimoji="0" lang="zh-TW" sz="1350" dirty="0">
                <a:solidFill>
                  <a:prstClr val="black"/>
                </a:solidFill>
                <a:latin typeface="Calibri" panose="020F0502020204030204"/>
                <a:ea typeface="+mn-ea"/>
              </a:rPr>
              <a:t>其他</a:t>
            </a:r>
          </a:p>
        </p:txBody>
      </p:sp>
      <p:pic>
        <p:nvPicPr>
          <p:cNvPr id="2070" name="Picture 22" descr="Image result for go game image">
            <a:extLst>
              <a:ext uri="{FF2B5EF4-FFF2-40B4-BE49-F238E27FC236}">
                <a16:creationId xmlns:a16="http://schemas.microsoft.com/office/drawing/2014/main" id="{9DFADA87-9096-4F37-B979-2BBCFB017B29}"/>
              </a:ext>
            </a:extLst>
          </p:cNvPr>
          <p:cNvPicPr>
            <a:picLocks noChangeAspect="1" noChangeArrowheads="1"/>
          </p:cNvPicPr>
          <p:nvPr/>
        </p:nvPicPr>
        <p:blipFill rotWithShape="1">
          <a:blip r:embed="rId32">
            <a:alphaModFix amt="70000"/>
            <a:extLst>
              <a:ext uri="{BEBA8EAE-BF5A-486C-A8C5-ECC9F3942E4B}">
                <a14:imgProps xmlns:a14="http://schemas.microsoft.com/office/drawing/2010/main">
                  <a14:imgLayer r:embed="rId33">
                    <a14:imgEffect>
                      <a14:artisticPencilGrayscale/>
                    </a14:imgEffect>
                  </a14:imgLayer>
                </a14:imgProps>
              </a:ext>
              <a:ext uri="{28A0092B-C50C-407E-A947-70E740481C1C}">
                <a14:useLocalDpi xmlns:a14="http://schemas.microsoft.com/office/drawing/2010/main" val="0"/>
              </a:ext>
            </a:extLst>
          </a:blip>
          <a:srcRect l="9934" t="11543" r="10944" b="8458"/>
          <a:stretch/>
        </p:blipFill>
        <p:spPr bwMode="auto">
          <a:xfrm rot="772011">
            <a:off x="5322905" y="4033767"/>
            <a:ext cx="520679" cy="526464"/>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4CE0787D-43F3-48D3-AF1E-35A3E0E2BC2D}"/>
              </a:ext>
            </a:extLst>
          </p:cNvPr>
          <p:cNvSpPr txBox="1"/>
          <p:nvPr/>
        </p:nvSpPr>
        <p:spPr>
          <a:xfrm rot="446173">
            <a:off x="7612304" y="4277887"/>
            <a:ext cx="761747" cy="207749"/>
          </a:xfrm>
          <a:prstGeom prst="rect">
            <a:avLst/>
          </a:prstGeom>
          <a:noFill/>
        </p:spPr>
        <p:txBody>
          <a:bodyPr wrap="none" rtlCol="0">
            <a:spAutoFit/>
          </a:bodyPr>
          <a:lstStyle/>
          <a:p>
            <a:pP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衛生保健</a:t>
            </a:r>
          </a:p>
        </p:txBody>
      </p:sp>
      <p:sp>
        <p:nvSpPr>
          <p:cNvPr id="56" name="TextBox 55">
            <a:extLst>
              <a:ext uri="{FF2B5EF4-FFF2-40B4-BE49-F238E27FC236}">
                <a16:creationId xmlns:a16="http://schemas.microsoft.com/office/drawing/2014/main" id="{2395B21F-C453-4CFB-99D2-C29F662290B0}"/>
              </a:ext>
            </a:extLst>
          </p:cNvPr>
          <p:cNvSpPr txBox="1"/>
          <p:nvPr/>
        </p:nvSpPr>
        <p:spPr>
          <a:xfrm rot="20608992">
            <a:off x="6985485" y="4497985"/>
            <a:ext cx="819455" cy="207749"/>
          </a:xfrm>
          <a:prstGeom prst="rect">
            <a:avLst/>
          </a:prstGeom>
          <a:noFill/>
        </p:spPr>
        <p:txBody>
          <a:bodyPr wrap="none" rtlCol="0">
            <a:spAutoFit/>
          </a:bodyPr>
          <a:lstStyle/>
          <a:p>
            <a:pP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翻譯</a:t>
            </a:r>
          </a:p>
        </p:txBody>
      </p:sp>
      <p:sp>
        <p:nvSpPr>
          <p:cNvPr id="57" name="TextBox 56">
            <a:extLst>
              <a:ext uri="{FF2B5EF4-FFF2-40B4-BE49-F238E27FC236}">
                <a16:creationId xmlns:a16="http://schemas.microsoft.com/office/drawing/2014/main" id="{A1C4082F-8210-4CCA-AC41-C74BDED15C00}"/>
              </a:ext>
            </a:extLst>
          </p:cNvPr>
          <p:cNvSpPr txBox="1"/>
          <p:nvPr/>
        </p:nvSpPr>
        <p:spPr>
          <a:xfrm rot="21351528">
            <a:off x="7550887" y="4647062"/>
            <a:ext cx="1050288" cy="207749"/>
          </a:xfrm>
          <a:prstGeom prst="rect">
            <a:avLst/>
          </a:prstGeom>
          <a:noFill/>
        </p:spPr>
        <p:txBody>
          <a:bodyPr wrap="none" rtlCol="0">
            <a:spAutoFit/>
          </a:bodyPr>
          <a:lstStyle/>
          <a:p>
            <a:pP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社群網路</a:t>
            </a:r>
          </a:p>
        </p:txBody>
      </p:sp>
      <p:sp>
        <p:nvSpPr>
          <p:cNvPr id="58" name="TextBox 57">
            <a:extLst>
              <a:ext uri="{FF2B5EF4-FFF2-40B4-BE49-F238E27FC236}">
                <a16:creationId xmlns:a16="http://schemas.microsoft.com/office/drawing/2014/main" id="{CDDF25E2-6183-49B3-BB5C-896E14B94E19}"/>
              </a:ext>
            </a:extLst>
          </p:cNvPr>
          <p:cNvSpPr txBox="1"/>
          <p:nvPr/>
        </p:nvSpPr>
        <p:spPr>
          <a:xfrm rot="313012">
            <a:off x="7291576" y="4941705"/>
            <a:ext cx="877163" cy="207749"/>
          </a:xfrm>
          <a:prstGeom prst="rect">
            <a:avLst/>
          </a:prstGeom>
          <a:noFill/>
        </p:spPr>
        <p:txBody>
          <a:bodyPr wrap="none" rtlCol="0">
            <a:spAutoFit/>
          </a:bodyPr>
          <a:lstStyle/>
          <a:p>
            <a:pP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保護</a:t>
            </a:r>
          </a:p>
        </p:txBody>
      </p:sp>
      <p:sp>
        <p:nvSpPr>
          <p:cNvPr id="52" name="TextBox 51">
            <a:extLst>
              <a:ext uri="{FF2B5EF4-FFF2-40B4-BE49-F238E27FC236}">
                <a16:creationId xmlns:a16="http://schemas.microsoft.com/office/drawing/2014/main" id="{17F2F83E-6450-471F-BCB2-D450F5455C10}"/>
              </a:ext>
            </a:extLst>
          </p:cNvPr>
          <p:cNvSpPr txBox="1"/>
          <p:nvPr/>
        </p:nvSpPr>
        <p:spPr>
          <a:xfrm rot="21401684">
            <a:off x="3570574" y="4102942"/>
            <a:ext cx="530915" cy="207749"/>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Kinect</a:t>
            </a:r>
          </a:p>
        </p:txBody>
      </p:sp>
      <p:sp>
        <p:nvSpPr>
          <p:cNvPr id="53" name="TextBox 52">
            <a:extLst>
              <a:ext uri="{FF2B5EF4-FFF2-40B4-BE49-F238E27FC236}">
                <a16:creationId xmlns:a16="http://schemas.microsoft.com/office/drawing/2014/main" id="{526BA4E4-457D-4DFB-811B-3F363152DC9B}"/>
              </a:ext>
            </a:extLst>
          </p:cNvPr>
          <p:cNvSpPr txBox="1"/>
          <p:nvPr/>
        </p:nvSpPr>
        <p:spPr>
          <a:xfrm rot="1276551">
            <a:off x="3233425" y="4689115"/>
            <a:ext cx="415499" cy="207749"/>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家</a:t>
            </a:r>
          </a:p>
        </p:txBody>
      </p:sp>
      <p:sp>
        <p:nvSpPr>
          <p:cNvPr id="54" name="TextBox 53">
            <a:extLst>
              <a:ext uri="{FF2B5EF4-FFF2-40B4-BE49-F238E27FC236}">
                <a16:creationId xmlns:a16="http://schemas.microsoft.com/office/drawing/2014/main" id="{CAA52632-900F-491F-BF19-C0C1E19A932E}"/>
              </a:ext>
            </a:extLst>
          </p:cNvPr>
          <p:cNvSpPr txBox="1"/>
          <p:nvPr/>
        </p:nvSpPr>
        <p:spPr>
          <a:xfrm rot="20015293">
            <a:off x="2612247" y="4491384"/>
            <a:ext cx="415499" cy="207749"/>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Siri</a:t>
            </a:r>
          </a:p>
        </p:txBody>
      </p:sp>
      <p:sp>
        <p:nvSpPr>
          <p:cNvPr id="59" name="TextBox 58">
            <a:extLst>
              <a:ext uri="{FF2B5EF4-FFF2-40B4-BE49-F238E27FC236}">
                <a16:creationId xmlns:a16="http://schemas.microsoft.com/office/drawing/2014/main" id="{1F46DD80-19AB-494F-9615-04C7594D69BB}"/>
              </a:ext>
            </a:extLst>
          </p:cNvPr>
          <p:cNvSpPr txBox="1"/>
          <p:nvPr/>
        </p:nvSpPr>
        <p:spPr>
          <a:xfrm rot="21401684">
            <a:off x="5815037" y="4266861"/>
            <a:ext cx="300083" cy="207749"/>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去</a:t>
            </a:r>
          </a:p>
        </p:txBody>
      </p:sp>
      <p:sp>
        <p:nvSpPr>
          <p:cNvPr id="60" name="TextBox 59">
            <a:extLst>
              <a:ext uri="{FF2B5EF4-FFF2-40B4-BE49-F238E27FC236}">
                <a16:creationId xmlns:a16="http://schemas.microsoft.com/office/drawing/2014/main" id="{26E62681-DB43-423F-BA4E-7A08E3088859}"/>
              </a:ext>
            </a:extLst>
          </p:cNvPr>
          <p:cNvSpPr txBox="1"/>
          <p:nvPr/>
        </p:nvSpPr>
        <p:spPr>
          <a:xfrm rot="1276551">
            <a:off x="5249887" y="5218790"/>
            <a:ext cx="704040" cy="207749"/>
          </a:xfrm>
          <a:prstGeom prst="rect">
            <a:avLst/>
          </a:prstGeom>
          <a:noFill/>
        </p:spPr>
        <p:txBody>
          <a:bodyPr wrap="none" rtlCol="0">
            <a:spAutoFit/>
          </a:bodyPr>
          <a:lstStyle/>
          <a:p>
            <a:pPr algn="ctr" defTabSz="685800" fontAlgn="auto">
              <a:spcBef>
                <a:spcPts val="0"/>
              </a:spcBef>
              <a:spcAft>
                <a:spcPts val="0"/>
              </a:spcAft>
            </a:pPr>
            <a:r>
              <a:rPr kumimoji="0" lang="zh-TW" sz="750" b="1" dirty="0" err="1">
                <a:solidFill>
                  <a:prstClr val="black"/>
                </a:solidFill>
                <a:latin typeface="Lucida Console" panose="020B0609040504020204" pitchFamily="49" charset="0"/>
                <a:ea typeface="+mn-ea"/>
              </a:rPr>
              <a:t>星海爭霸</a:t>
            </a:r>
            <a:endParaRPr kumimoji="0" lang="en-US" sz="750" b="1" dirty="0">
              <a:solidFill>
                <a:prstClr val="black"/>
              </a:solidFill>
              <a:latin typeface="Lucida Console" panose="020B0609040504020204" pitchFamily="49" charset="0"/>
              <a:ea typeface="+mn-ea"/>
            </a:endParaRPr>
          </a:p>
        </p:txBody>
      </p:sp>
      <p:sp>
        <p:nvSpPr>
          <p:cNvPr id="61" name="TextBox 60">
            <a:extLst>
              <a:ext uri="{FF2B5EF4-FFF2-40B4-BE49-F238E27FC236}">
                <a16:creationId xmlns:a16="http://schemas.microsoft.com/office/drawing/2014/main" id="{05A7A0CD-481A-4A22-8D47-29E7ED78B103}"/>
              </a:ext>
            </a:extLst>
          </p:cNvPr>
          <p:cNvSpPr txBox="1"/>
          <p:nvPr/>
        </p:nvSpPr>
        <p:spPr>
          <a:xfrm rot="21112464">
            <a:off x="4669800" y="4509771"/>
            <a:ext cx="473206" cy="207749"/>
          </a:xfrm>
          <a:prstGeom prst="rect">
            <a:avLst/>
          </a:prstGeom>
          <a:noFill/>
        </p:spPr>
        <p:txBody>
          <a:bodyPr wrap="none" rtlCol="0">
            <a:spAutoFit/>
          </a:bodyPr>
          <a:lstStyle/>
          <a:p>
            <a:pPr algn="ctr" defTabSz="685800" fontAlgn="auto">
              <a:spcBef>
                <a:spcPts val="0"/>
              </a:spcBef>
              <a:spcAft>
                <a:spcPts val="0"/>
              </a:spcAft>
            </a:pPr>
            <a:r>
              <a:rPr kumimoji="0" lang="zh-TW" sz="750" b="1" dirty="0">
                <a:solidFill>
                  <a:prstClr val="black"/>
                </a:solidFill>
                <a:latin typeface="Lucida Console" panose="020B0609040504020204" pitchFamily="49" charset="0"/>
                <a:ea typeface="+mn-ea"/>
              </a:rPr>
              <a:t>棋</a:t>
            </a:r>
          </a:p>
        </p:txBody>
      </p:sp>
    </p:spTree>
    <p:extLst>
      <p:ext uri="{BB962C8B-B14F-4D97-AF65-F5344CB8AC3E}">
        <p14:creationId xmlns:p14="http://schemas.microsoft.com/office/powerpoint/2010/main" val="98462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anim calcmode="lin" valueType="num">
                                      <p:cBhvr additive="base">
                                        <p:cTn id="7" dur="500" fill="hold"/>
                                        <p:tgtEl>
                                          <p:spTgt spid="2056"/>
                                        </p:tgtEl>
                                        <p:attrNameLst>
                                          <p:attrName>ppt_x</p:attrName>
                                        </p:attrNameLst>
                                      </p:cBhvr>
                                      <p:tavLst>
                                        <p:tav tm="0">
                                          <p:val>
                                            <p:strVal val="#ppt_x"/>
                                          </p:val>
                                        </p:tav>
                                        <p:tav tm="100000">
                                          <p:val>
                                            <p:strVal val="#ppt_x"/>
                                          </p:val>
                                        </p:tav>
                                      </p:tavLst>
                                    </p:anim>
                                    <p:anim calcmode="lin" valueType="num">
                                      <p:cBhvr additive="base">
                                        <p:cTn id="8" dur="500" fill="hold"/>
                                        <p:tgtEl>
                                          <p:spTgt spid="20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058"/>
                                        </p:tgtEl>
                                        <p:attrNameLst>
                                          <p:attrName>style.visibility</p:attrName>
                                        </p:attrNameLst>
                                      </p:cBhvr>
                                      <p:to>
                                        <p:strVal val="visible"/>
                                      </p:to>
                                    </p:set>
                                    <p:anim calcmode="lin" valueType="num">
                                      <p:cBhvr additive="base">
                                        <p:cTn id="53" dur="500" fill="hold"/>
                                        <p:tgtEl>
                                          <p:spTgt spid="2058"/>
                                        </p:tgtEl>
                                        <p:attrNameLst>
                                          <p:attrName>ppt_x</p:attrName>
                                        </p:attrNameLst>
                                      </p:cBhvr>
                                      <p:tavLst>
                                        <p:tav tm="0">
                                          <p:val>
                                            <p:strVal val="#ppt_x"/>
                                          </p:val>
                                        </p:tav>
                                        <p:tav tm="100000">
                                          <p:val>
                                            <p:strVal val="#ppt_x"/>
                                          </p:val>
                                        </p:tav>
                                      </p:tavLst>
                                    </p:anim>
                                    <p:anim calcmode="lin" valueType="num">
                                      <p:cBhvr additive="base">
                                        <p:cTn id="54" dur="500" fill="hold"/>
                                        <p:tgtEl>
                                          <p:spTgt spid="205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2060"/>
                                        </p:tgtEl>
                                        <p:attrNameLst>
                                          <p:attrName>style.visibility</p:attrName>
                                        </p:attrNameLst>
                                      </p:cBhvr>
                                      <p:to>
                                        <p:strVal val="visible"/>
                                      </p:to>
                                    </p:set>
                                    <p:anim calcmode="lin" valueType="num">
                                      <p:cBhvr additive="base">
                                        <p:cTn id="59" dur="500" fill="hold"/>
                                        <p:tgtEl>
                                          <p:spTgt spid="2060"/>
                                        </p:tgtEl>
                                        <p:attrNameLst>
                                          <p:attrName>ppt_x</p:attrName>
                                        </p:attrNameLst>
                                      </p:cBhvr>
                                      <p:tavLst>
                                        <p:tav tm="0">
                                          <p:val>
                                            <p:strVal val="#ppt_x"/>
                                          </p:val>
                                        </p:tav>
                                        <p:tav tm="100000">
                                          <p:val>
                                            <p:strVal val="#ppt_x"/>
                                          </p:val>
                                        </p:tav>
                                      </p:tavLst>
                                    </p:anim>
                                    <p:anim calcmode="lin" valueType="num">
                                      <p:cBhvr additive="base">
                                        <p:cTn id="60" dur="500" fill="hold"/>
                                        <p:tgtEl>
                                          <p:spTgt spid="206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additive="base">
                                        <p:cTn id="75" dur="500" fill="hold"/>
                                        <p:tgtEl>
                                          <p:spTgt spid="34"/>
                                        </p:tgtEl>
                                        <p:attrNameLst>
                                          <p:attrName>ppt_x</p:attrName>
                                        </p:attrNameLst>
                                      </p:cBhvr>
                                      <p:tavLst>
                                        <p:tav tm="0">
                                          <p:val>
                                            <p:strVal val="#ppt_x"/>
                                          </p:val>
                                        </p:tav>
                                        <p:tav tm="100000">
                                          <p:val>
                                            <p:strVal val="#ppt_x"/>
                                          </p:val>
                                        </p:tav>
                                      </p:tavLst>
                                    </p:anim>
                                    <p:anim calcmode="lin" valueType="num">
                                      <p:cBhvr additive="base">
                                        <p:cTn id="76" dur="500" fill="hold"/>
                                        <p:tgtEl>
                                          <p:spTgt spid="3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9"/>
                                        </p:tgtEl>
                                        <p:attrNameLst>
                                          <p:attrName>style.visibility</p:attrName>
                                        </p:attrNameLst>
                                      </p:cBhvr>
                                      <p:to>
                                        <p:strVal val="visible"/>
                                      </p:to>
                                    </p:set>
                                    <p:anim calcmode="lin" valueType="num">
                                      <p:cBhvr additive="base">
                                        <p:cTn id="85" dur="500" fill="hold"/>
                                        <p:tgtEl>
                                          <p:spTgt spid="39"/>
                                        </p:tgtEl>
                                        <p:attrNameLst>
                                          <p:attrName>ppt_x</p:attrName>
                                        </p:attrNameLst>
                                      </p:cBhvr>
                                      <p:tavLst>
                                        <p:tav tm="0">
                                          <p:val>
                                            <p:strVal val="#ppt_x"/>
                                          </p:val>
                                        </p:tav>
                                        <p:tav tm="100000">
                                          <p:val>
                                            <p:strVal val="#ppt_x"/>
                                          </p:val>
                                        </p:tav>
                                      </p:tavLst>
                                    </p:anim>
                                    <p:anim calcmode="lin" valueType="num">
                                      <p:cBhvr additive="base">
                                        <p:cTn id="86" dur="500" fill="hold"/>
                                        <p:tgtEl>
                                          <p:spTgt spid="39"/>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 calcmode="lin" valueType="num">
                                      <p:cBhvr additive="base">
                                        <p:cTn id="89" dur="500" fill="hold"/>
                                        <p:tgtEl>
                                          <p:spTgt spid="40"/>
                                        </p:tgtEl>
                                        <p:attrNameLst>
                                          <p:attrName>ppt_x</p:attrName>
                                        </p:attrNameLst>
                                      </p:cBhvr>
                                      <p:tavLst>
                                        <p:tav tm="0">
                                          <p:val>
                                            <p:strVal val="#ppt_x"/>
                                          </p:val>
                                        </p:tav>
                                        <p:tav tm="100000">
                                          <p:val>
                                            <p:strVal val="#ppt_x"/>
                                          </p:val>
                                        </p:tav>
                                      </p:tavLst>
                                    </p:anim>
                                    <p:anim calcmode="lin" valueType="num">
                                      <p:cBhvr additive="base">
                                        <p:cTn id="90" dur="500" fill="hold"/>
                                        <p:tgtEl>
                                          <p:spTgt spid="4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41"/>
                                        </p:tgtEl>
                                        <p:attrNameLst>
                                          <p:attrName>style.visibility</p:attrName>
                                        </p:attrNameLst>
                                      </p:cBhvr>
                                      <p:to>
                                        <p:strVal val="visible"/>
                                      </p:to>
                                    </p:set>
                                    <p:anim calcmode="lin" valueType="num">
                                      <p:cBhvr additive="base">
                                        <p:cTn id="93" dur="500" fill="hold"/>
                                        <p:tgtEl>
                                          <p:spTgt spid="41"/>
                                        </p:tgtEl>
                                        <p:attrNameLst>
                                          <p:attrName>ppt_x</p:attrName>
                                        </p:attrNameLst>
                                      </p:cBhvr>
                                      <p:tavLst>
                                        <p:tav tm="0">
                                          <p:val>
                                            <p:strVal val="#ppt_x"/>
                                          </p:val>
                                        </p:tav>
                                        <p:tav tm="100000">
                                          <p:val>
                                            <p:strVal val="#ppt_x"/>
                                          </p:val>
                                        </p:tav>
                                      </p:tavLst>
                                    </p:anim>
                                    <p:anim calcmode="lin" valueType="num">
                                      <p:cBhvr additive="base">
                                        <p:cTn id="94" dur="500" fill="hold"/>
                                        <p:tgtEl>
                                          <p:spTgt spid="4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42"/>
                                        </p:tgtEl>
                                        <p:attrNameLst>
                                          <p:attrName>style.visibility</p:attrName>
                                        </p:attrNameLst>
                                      </p:cBhvr>
                                      <p:to>
                                        <p:strVal val="visible"/>
                                      </p:to>
                                    </p:set>
                                    <p:anim calcmode="lin" valueType="num">
                                      <p:cBhvr additive="base">
                                        <p:cTn id="97" dur="500" fill="hold"/>
                                        <p:tgtEl>
                                          <p:spTgt spid="42"/>
                                        </p:tgtEl>
                                        <p:attrNameLst>
                                          <p:attrName>ppt_x</p:attrName>
                                        </p:attrNameLst>
                                      </p:cBhvr>
                                      <p:tavLst>
                                        <p:tav tm="0">
                                          <p:val>
                                            <p:strVal val="#ppt_x"/>
                                          </p:val>
                                        </p:tav>
                                        <p:tav tm="100000">
                                          <p:val>
                                            <p:strVal val="#ppt_x"/>
                                          </p:val>
                                        </p:tav>
                                      </p:tavLst>
                                    </p:anim>
                                    <p:anim calcmode="lin" valueType="num">
                                      <p:cBhvr additive="base">
                                        <p:cTn id="98" dur="500" fill="hold"/>
                                        <p:tgtEl>
                                          <p:spTgt spid="42"/>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additive="base">
                                        <p:cTn id="101" dur="500" fill="hold"/>
                                        <p:tgtEl>
                                          <p:spTgt spid="44"/>
                                        </p:tgtEl>
                                        <p:attrNameLst>
                                          <p:attrName>ppt_x</p:attrName>
                                        </p:attrNameLst>
                                      </p:cBhvr>
                                      <p:tavLst>
                                        <p:tav tm="0">
                                          <p:val>
                                            <p:strVal val="#ppt_x"/>
                                          </p:val>
                                        </p:tav>
                                        <p:tav tm="100000">
                                          <p:val>
                                            <p:strVal val="#ppt_x"/>
                                          </p:val>
                                        </p:tav>
                                      </p:tavLst>
                                    </p:anim>
                                    <p:anim calcmode="lin" valueType="num">
                                      <p:cBhvr additive="base">
                                        <p:cTn id="102" dur="500" fill="hold"/>
                                        <p:tgtEl>
                                          <p:spTgt spid="44"/>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2062"/>
                                        </p:tgtEl>
                                        <p:attrNameLst>
                                          <p:attrName>style.visibility</p:attrName>
                                        </p:attrNameLst>
                                      </p:cBhvr>
                                      <p:to>
                                        <p:strVal val="visible"/>
                                      </p:to>
                                    </p:set>
                                    <p:anim calcmode="lin" valueType="num">
                                      <p:cBhvr additive="base">
                                        <p:cTn id="105" dur="500" fill="hold"/>
                                        <p:tgtEl>
                                          <p:spTgt spid="2062"/>
                                        </p:tgtEl>
                                        <p:attrNameLst>
                                          <p:attrName>ppt_x</p:attrName>
                                        </p:attrNameLst>
                                      </p:cBhvr>
                                      <p:tavLst>
                                        <p:tav tm="0">
                                          <p:val>
                                            <p:strVal val="#ppt_x"/>
                                          </p:val>
                                        </p:tav>
                                        <p:tav tm="100000">
                                          <p:val>
                                            <p:strVal val="#ppt_x"/>
                                          </p:val>
                                        </p:tav>
                                      </p:tavLst>
                                    </p:anim>
                                    <p:anim calcmode="lin" valueType="num">
                                      <p:cBhvr additive="base">
                                        <p:cTn id="106" dur="500" fill="hold"/>
                                        <p:tgtEl>
                                          <p:spTgt spid="2062"/>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2066"/>
                                        </p:tgtEl>
                                        <p:attrNameLst>
                                          <p:attrName>style.visibility</p:attrName>
                                        </p:attrNameLst>
                                      </p:cBhvr>
                                      <p:to>
                                        <p:strVal val="visible"/>
                                      </p:to>
                                    </p:set>
                                    <p:anim calcmode="lin" valueType="num">
                                      <p:cBhvr additive="base">
                                        <p:cTn id="111" dur="500" fill="hold"/>
                                        <p:tgtEl>
                                          <p:spTgt spid="2066"/>
                                        </p:tgtEl>
                                        <p:attrNameLst>
                                          <p:attrName>ppt_x</p:attrName>
                                        </p:attrNameLst>
                                      </p:cBhvr>
                                      <p:tavLst>
                                        <p:tav tm="0">
                                          <p:val>
                                            <p:strVal val="#ppt_x"/>
                                          </p:val>
                                        </p:tav>
                                        <p:tav tm="100000">
                                          <p:val>
                                            <p:strVal val="#ppt_x"/>
                                          </p:val>
                                        </p:tav>
                                      </p:tavLst>
                                    </p:anim>
                                    <p:anim calcmode="lin" valueType="num">
                                      <p:cBhvr additive="base">
                                        <p:cTn id="112" dur="500" fill="hold"/>
                                        <p:tgtEl>
                                          <p:spTgt spid="2066"/>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2064"/>
                                        </p:tgtEl>
                                        <p:attrNameLst>
                                          <p:attrName>style.visibility</p:attrName>
                                        </p:attrNameLst>
                                      </p:cBhvr>
                                      <p:to>
                                        <p:strVal val="visible"/>
                                      </p:to>
                                    </p:set>
                                    <p:anim calcmode="lin" valueType="num">
                                      <p:cBhvr additive="base">
                                        <p:cTn id="115" dur="500" fill="hold"/>
                                        <p:tgtEl>
                                          <p:spTgt spid="2064"/>
                                        </p:tgtEl>
                                        <p:attrNameLst>
                                          <p:attrName>ppt_x</p:attrName>
                                        </p:attrNameLst>
                                      </p:cBhvr>
                                      <p:tavLst>
                                        <p:tav tm="0">
                                          <p:val>
                                            <p:strVal val="#ppt_x"/>
                                          </p:val>
                                        </p:tav>
                                        <p:tav tm="100000">
                                          <p:val>
                                            <p:strVal val="#ppt_x"/>
                                          </p:val>
                                        </p:tav>
                                      </p:tavLst>
                                    </p:anim>
                                    <p:anim calcmode="lin" valueType="num">
                                      <p:cBhvr additive="base">
                                        <p:cTn id="116" dur="500" fill="hold"/>
                                        <p:tgtEl>
                                          <p:spTgt spid="2064"/>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2068"/>
                                        </p:tgtEl>
                                        <p:attrNameLst>
                                          <p:attrName>style.visibility</p:attrName>
                                        </p:attrNameLst>
                                      </p:cBhvr>
                                      <p:to>
                                        <p:strVal val="visible"/>
                                      </p:to>
                                    </p:set>
                                    <p:anim calcmode="lin" valueType="num">
                                      <p:cBhvr additive="base">
                                        <p:cTn id="119" dur="500" fill="hold"/>
                                        <p:tgtEl>
                                          <p:spTgt spid="2068"/>
                                        </p:tgtEl>
                                        <p:attrNameLst>
                                          <p:attrName>ppt_x</p:attrName>
                                        </p:attrNameLst>
                                      </p:cBhvr>
                                      <p:tavLst>
                                        <p:tav tm="0">
                                          <p:val>
                                            <p:strVal val="#ppt_x"/>
                                          </p:val>
                                        </p:tav>
                                        <p:tav tm="100000">
                                          <p:val>
                                            <p:strVal val="#ppt_x"/>
                                          </p:val>
                                        </p:tav>
                                      </p:tavLst>
                                    </p:anim>
                                    <p:anim calcmode="lin" valueType="num">
                                      <p:cBhvr additive="base">
                                        <p:cTn id="120" dur="500" fill="hold"/>
                                        <p:tgtEl>
                                          <p:spTgt spid="2068"/>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 calcmode="lin" valueType="num">
                                      <p:cBhvr additive="base">
                                        <p:cTn id="123" dur="500" fill="hold"/>
                                        <p:tgtEl>
                                          <p:spTgt spid="52"/>
                                        </p:tgtEl>
                                        <p:attrNameLst>
                                          <p:attrName>ppt_x</p:attrName>
                                        </p:attrNameLst>
                                      </p:cBhvr>
                                      <p:tavLst>
                                        <p:tav tm="0">
                                          <p:val>
                                            <p:strVal val="#ppt_x"/>
                                          </p:val>
                                        </p:tav>
                                        <p:tav tm="100000">
                                          <p:val>
                                            <p:strVal val="#ppt_x"/>
                                          </p:val>
                                        </p:tav>
                                      </p:tavLst>
                                    </p:anim>
                                    <p:anim calcmode="lin" valueType="num">
                                      <p:cBhvr additive="base">
                                        <p:cTn id="124" dur="500" fill="hold"/>
                                        <p:tgtEl>
                                          <p:spTgt spid="52"/>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53"/>
                                        </p:tgtEl>
                                        <p:attrNameLst>
                                          <p:attrName>style.visibility</p:attrName>
                                        </p:attrNameLst>
                                      </p:cBhvr>
                                      <p:to>
                                        <p:strVal val="visible"/>
                                      </p:to>
                                    </p:set>
                                    <p:anim calcmode="lin" valueType="num">
                                      <p:cBhvr additive="base">
                                        <p:cTn id="127" dur="500" fill="hold"/>
                                        <p:tgtEl>
                                          <p:spTgt spid="53"/>
                                        </p:tgtEl>
                                        <p:attrNameLst>
                                          <p:attrName>ppt_x</p:attrName>
                                        </p:attrNameLst>
                                      </p:cBhvr>
                                      <p:tavLst>
                                        <p:tav tm="0">
                                          <p:val>
                                            <p:strVal val="#ppt_x"/>
                                          </p:val>
                                        </p:tav>
                                        <p:tav tm="100000">
                                          <p:val>
                                            <p:strVal val="#ppt_x"/>
                                          </p:val>
                                        </p:tav>
                                      </p:tavLst>
                                    </p:anim>
                                    <p:anim calcmode="lin" valueType="num">
                                      <p:cBhvr additive="base">
                                        <p:cTn id="128" dur="500" fill="hold"/>
                                        <p:tgtEl>
                                          <p:spTgt spid="5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54"/>
                                        </p:tgtEl>
                                        <p:attrNameLst>
                                          <p:attrName>style.visibility</p:attrName>
                                        </p:attrNameLst>
                                      </p:cBhvr>
                                      <p:to>
                                        <p:strVal val="visible"/>
                                      </p:to>
                                    </p:set>
                                    <p:anim calcmode="lin" valueType="num">
                                      <p:cBhvr additive="base">
                                        <p:cTn id="131" dur="500" fill="hold"/>
                                        <p:tgtEl>
                                          <p:spTgt spid="54"/>
                                        </p:tgtEl>
                                        <p:attrNameLst>
                                          <p:attrName>ppt_x</p:attrName>
                                        </p:attrNameLst>
                                      </p:cBhvr>
                                      <p:tavLst>
                                        <p:tav tm="0">
                                          <p:val>
                                            <p:strVal val="#ppt_x"/>
                                          </p:val>
                                        </p:tav>
                                        <p:tav tm="100000">
                                          <p:val>
                                            <p:strVal val="#ppt_x"/>
                                          </p:val>
                                        </p:tav>
                                      </p:tavLst>
                                    </p:anim>
                                    <p:anim calcmode="lin" valueType="num">
                                      <p:cBhvr additive="base">
                                        <p:cTn id="132" dur="500" fill="hold"/>
                                        <p:tgtEl>
                                          <p:spTgt spid="54"/>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43"/>
                                        </p:tgtEl>
                                        <p:attrNameLst>
                                          <p:attrName>style.visibility</p:attrName>
                                        </p:attrNameLst>
                                      </p:cBhvr>
                                      <p:to>
                                        <p:strVal val="visible"/>
                                      </p:to>
                                    </p:set>
                                    <p:anim calcmode="lin" valueType="num">
                                      <p:cBhvr additive="base">
                                        <p:cTn id="135" dur="500" fill="hold"/>
                                        <p:tgtEl>
                                          <p:spTgt spid="43"/>
                                        </p:tgtEl>
                                        <p:attrNameLst>
                                          <p:attrName>ppt_x</p:attrName>
                                        </p:attrNameLst>
                                      </p:cBhvr>
                                      <p:tavLst>
                                        <p:tav tm="0">
                                          <p:val>
                                            <p:strVal val="#ppt_x"/>
                                          </p:val>
                                        </p:tav>
                                        <p:tav tm="100000">
                                          <p:val>
                                            <p:strVal val="#ppt_x"/>
                                          </p:val>
                                        </p:tav>
                                      </p:tavLst>
                                    </p:anim>
                                    <p:anim calcmode="lin" valueType="num">
                                      <p:cBhvr additive="base">
                                        <p:cTn id="13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2070"/>
                                        </p:tgtEl>
                                        <p:attrNameLst>
                                          <p:attrName>style.visibility</p:attrName>
                                        </p:attrNameLst>
                                      </p:cBhvr>
                                      <p:to>
                                        <p:strVal val="visible"/>
                                      </p:to>
                                    </p:set>
                                    <p:anim calcmode="lin" valueType="num">
                                      <p:cBhvr additive="base">
                                        <p:cTn id="141" dur="500" fill="hold"/>
                                        <p:tgtEl>
                                          <p:spTgt spid="2070"/>
                                        </p:tgtEl>
                                        <p:attrNameLst>
                                          <p:attrName>ppt_x</p:attrName>
                                        </p:attrNameLst>
                                      </p:cBhvr>
                                      <p:tavLst>
                                        <p:tav tm="0">
                                          <p:val>
                                            <p:strVal val="#ppt_x"/>
                                          </p:val>
                                        </p:tav>
                                        <p:tav tm="100000">
                                          <p:val>
                                            <p:strVal val="#ppt_x"/>
                                          </p:val>
                                        </p:tav>
                                      </p:tavLst>
                                    </p:anim>
                                    <p:anim calcmode="lin" valueType="num">
                                      <p:cBhvr additive="base">
                                        <p:cTn id="142" dur="500" fill="hold"/>
                                        <p:tgtEl>
                                          <p:spTgt spid="2070"/>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2072"/>
                                        </p:tgtEl>
                                        <p:attrNameLst>
                                          <p:attrName>style.visibility</p:attrName>
                                        </p:attrNameLst>
                                      </p:cBhvr>
                                      <p:to>
                                        <p:strVal val="visible"/>
                                      </p:to>
                                    </p:set>
                                    <p:anim calcmode="lin" valueType="num">
                                      <p:cBhvr additive="base">
                                        <p:cTn id="145" dur="500" fill="hold"/>
                                        <p:tgtEl>
                                          <p:spTgt spid="2072"/>
                                        </p:tgtEl>
                                        <p:attrNameLst>
                                          <p:attrName>ppt_x</p:attrName>
                                        </p:attrNameLst>
                                      </p:cBhvr>
                                      <p:tavLst>
                                        <p:tav tm="0">
                                          <p:val>
                                            <p:strVal val="#ppt_x"/>
                                          </p:val>
                                        </p:tav>
                                        <p:tav tm="100000">
                                          <p:val>
                                            <p:strVal val="#ppt_x"/>
                                          </p:val>
                                        </p:tav>
                                      </p:tavLst>
                                    </p:anim>
                                    <p:anim calcmode="lin" valueType="num">
                                      <p:cBhvr additive="base">
                                        <p:cTn id="146" dur="500" fill="hold"/>
                                        <p:tgtEl>
                                          <p:spTgt spid="2072"/>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2074"/>
                                        </p:tgtEl>
                                        <p:attrNameLst>
                                          <p:attrName>style.visibility</p:attrName>
                                        </p:attrNameLst>
                                      </p:cBhvr>
                                      <p:to>
                                        <p:strVal val="visible"/>
                                      </p:to>
                                    </p:set>
                                    <p:anim calcmode="lin" valueType="num">
                                      <p:cBhvr additive="base">
                                        <p:cTn id="149" dur="500" fill="hold"/>
                                        <p:tgtEl>
                                          <p:spTgt spid="2074"/>
                                        </p:tgtEl>
                                        <p:attrNameLst>
                                          <p:attrName>ppt_x</p:attrName>
                                        </p:attrNameLst>
                                      </p:cBhvr>
                                      <p:tavLst>
                                        <p:tav tm="0">
                                          <p:val>
                                            <p:strVal val="#ppt_x"/>
                                          </p:val>
                                        </p:tav>
                                        <p:tav tm="100000">
                                          <p:val>
                                            <p:strVal val="#ppt_x"/>
                                          </p:val>
                                        </p:tav>
                                      </p:tavLst>
                                    </p:anim>
                                    <p:anim calcmode="lin" valueType="num">
                                      <p:cBhvr additive="base">
                                        <p:cTn id="150" dur="500" fill="hold"/>
                                        <p:tgtEl>
                                          <p:spTgt spid="2074"/>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59"/>
                                        </p:tgtEl>
                                        <p:attrNameLst>
                                          <p:attrName>style.visibility</p:attrName>
                                        </p:attrNameLst>
                                      </p:cBhvr>
                                      <p:to>
                                        <p:strVal val="visible"/>
                                      </p:to>
                                    </p:set>
                                    <p:anim calcmode="lin" valueType="num">
                                      <p:cBhvr additive="base">
                                        <p:cTn id="153" dur="500" fill="hold"/>
                                        <p:tgtEl>
                                          <p:spTgt spid="59"/>
                                        </p:tgtEl>
                                        <p:attrNameLst>
                                          <p:attrName>ppt_x</p:attrName>
                                        </p:attrNameLst>
                                      </p:cBhvr>
                                      <p:tavLst>
                                        <p:tav tm="0">
                                          <p:val>
                                            <p:strVal val="#ppt_x"/>
                                          </p:val>
                                        </p:tav>
                                        <p:tav tm="100000">
                                          <p:val>
                                            <p:strVal val="#ppt_x"/>
                                          </p:val>
                                        </p:tav>
                                      </p:tavLst>
                                    </p:anim>
                                    <p:anim calcmode="lin" valueType="num">
                                      <p:cBhvr additive="base">
                                        <p:cTn id="154" dur="500" fill="hold"/>
                                        <p:tgtEl>
                                          <p:spTgt spid="59"/>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60"/>
                                        </p:tgtEl>
                                        <p:attrNameLst>
                                          <p:attrName>style.visibility</p:attrName>
                                        </p:attrNameLst>
                                      </p:cBhvr>
                                      <p:to>
                                        <p:strVal val="visible"/>
                                      </p:to>
                                    </p:set>
                                    <p:anim calcmode="lin" valueType="num">
                                      <p:cBhvr additive="base">
                                        <p:cTn id="157" dur="500" fill="hold"/>
                                        <p:tgtEl>
                                          <p:spTgt spid="60"/>
                                        </p:tgtEl>
                                        <p:attrNameLst>
                                          <p:attrName>ppt_x</p:attrName>
                                        </p:attrNameLst>
                                      </p:cBhvr>
                                      <p:tavLst>
                                        <p:tav tm="0">
                                          <p:val>
                                            <p:strVal val="#ppt_x"/>
                                          </p:val>
                                        </p:tav>
                                        <p:tav tm="100000">
                                          <p:val>
                                            <p:strVal val="#ppt_x"/>
                                          </p:val>
                                        </p:tav>
                                      </p:tavLst>
                                    </p:anim>
                                    <p:anim calcmode="lin" valueType="num">
                                      <p:cBhvr additive="base">
                                        <p:cTn id="158" dur="500" fill="hold"/>
                                        <p:tgtEl>
                                          <p:spTgt spid="60"/>
                                        </p:tgtEl>
                                        <p:attrNameLst>
                                          <p:attrName>ppt_y</p:attrName>
                                        </p:attrNameLst>
                                      </p:cBhvr>
                                      <p:tavLst>
                                        <p:tav tm="0">
                                          <p:val>
                                            <p:strVal val="1+#ppt_h/2"/>
                                          </p:val>
                                        </p:tav>
                                        <p:tav tm="100000">
                                          <p:val>
                                            <p:strVal val="#ppt_y"/>
                                          </p:val>
                                        </p:tav>
                                      </p:tavLst>
                                    </p:anim>
                                  </p:childTnLst>
                                </p:cTn>
                              </p:par>
                              <p:par>
                                <p:cTn id="159" presetID="2" presetClass="entr" presetSubtype="4" fill="hold" grpId="0" nodeType="withEffect">
                                  <p:stCondLst>
                                    <p:cond delay="0"/>
                                  </p:stCondLst>
                                  <p:childTnLst>
                                    <p:set>
                                      <p:cBhvr>
                                        <p:cTn id="160" dur="1" fill="hold">
                                          <p:stCondLst>
                                            <p:cond delay="0"/>
                                          </p:stCondLst>
                                        </p:cTn>
                                        <p:tgtEl>
                                          <p:spTgt spid="61"/>
                                        </p:tgtEl>
                                        <p:attrNameLst>
                                          <p:attrName>style.visibility</p:attrName>
                                        </p:attrNameLst>
                                      </p:cBhvr>
                                      <p:to>
                                        <p:strVal val="visible"/>
                                      </p:to>
                                    </p:set>
                                    <p:anim calcmode="lin" valueType="num">
                                      <p:cBhvr additive="base">
                                        <p:cTn id="161" dur="500" fill="hold"/>
                                        <p:tgtEl>
                                          <p:spTgt spid="61"/>
                                        </p:tgtEl>
                                        <p:attrNameLst>
                                          <p:attrName>ppt_x</p:attrName>
                                        </p:attrNameLst>
                                      </p:cBhvr>
                                      <p:tavLst>
                                        <p:tav tm="0">
                                          <p:val>
                                            <p:strVal val="#ppt_x"/>
                                          </p:val>
                                        </p:tav>
                                        <p:tav tm="100000">
                                          <p:val>
                                            <p:strVal val="#ppt_x"/>
                                          </p:val>
                                        </p:tav>
                                      </p:tavLst>
                                    </p:anim>
                                    <p:anim calcmode="lin" valueType="num">
                                      <p:cBhvr additive="base">
                                        <p:cTn id="162" dur="500" fill="hold"/>
                                        <p:tgtEl>
                                          <p:spTgt spid="61"/>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48"/>
                                        </p:tgtEl>
                                        <p:attrNameLst>
                                          <p:attrName>style.visibility</p:attrName>
                                        </p:attrNameLst>
                                      </p:cBhvr>
                                      <p:to>
                                        <p:strVal val="visible"/>
                                      </p:to>
                                    </p:set>
                                    <p:anim calcmode="lin" valueType="num">
                                      <p:cBhvr additive="base">
                                        <p:cTn id="165" dur="500" fill="hold"/>
                                        <p:tgtEl>
                                          <p:spTgt spid="48"/>
                                        </p:tgtEl>
                                        <p:attrNameLst>
                                          <p:attrName>ppt_x</p:attrName>
                                        </p:attrNameLst>
                                      </p:cBhvr>
                                      <p:tavLst>
                                        <p:tav tm="0">
                                          <p:val>
                                            <p:strVal val="#ppt_x"/>
                                          </p:val>
                                        </p:tav>
                                        <p:tav tm="100000">
                                          <p:val>
                                            <p:strVal val="#ppt_x"/>
                                          </p:val>
                                        </p:tav>
                                      </p:tavLst>
                                    </p:anim>
                                    <p:anim calcmode="lin" valueType="num">
                                      <p:cBhvr additive="base">
                                        <p:cTn id="166"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56"/>
                                        </p:tgtEl>
                                        <p:attrNameLst>
                                          <p:attrName>style.visibility</p:attrName>
                                        </p:attrNameLst>
                                      </p:cBhvr>
                                      <p:to>
                                        <p:strVal val="visible"/>
                                      </p:to>
                                    </p:set>
                                    <p:anim calcmode="lin" valueType="num">
                                      <p:cBhvr additive="base">
                                        <p:cTn id="171" dur="500" fill="hold"/>
                                        <p:tgtEl>
                                          <p:spTgt spid="56"/>
                                        </p:tgtEl>
                                        <p:attrNameLst>
                                          <p:attrName>ppt_x</p:attrName>
                                        </p:attrNameLst>
                                      </p:cBhvr>
                                      <p:tavLst>
                                        <p:tav tm="0">
                                          <p:val>
                                            <p:strVal val="#ppt_x"/>
                                          </p:val>
                                        </p:tav>
                                        <p:tav tm="100000">
                                          <p:val>
                                            <p:strVal val="#ppt_x"/>
                                          </p:val>
                                        </p:tav>
                                      </p:tavLst>
                                    </p:anim>
                                    <p:anim calcmode="lin" valueType="num">
                                      <p:cBhvr additive="base">
                                        <p:cTn id="172" dur="500" fill="hold"/>
                                        <p:tgtEl>
                                          <p:spTgt spid="56"/>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55"/>
                                        </p:tgtEl>
                                        <p:attrNameLst>
                                          <p:attrName>style.visibility</p:attrName>
                                        </p:attrNameLst>
                                      </p:cBhvr>
                                      <p:to>
                                        <p:strVal val="visible"/>
                                      </p:to>
                                    </p:set>
                                    <p:anim calcmode="lin" valueType="num">
                                      <p:cBhvr additive="base">
                                        <p:cTn id="175" dur="500" fill="hold"/>
                                        <p:tgtEl>
                                          <p:spTgt spid="55"/>
                                        </p:tgtEl>
                                        <p:attrNameLst>
                                          <p:attrName>ppt_x</p:attrName>
                                        </p:attrNameLst>
                                      </p:cBhvr>
                                      <p:tavLst>
                                        <p:tav tm="0">
                                          <p:val>
                                            <p:strVal val="#ppt_x"/>
                                          </p:val>
                                        </p:tav>
                                        <p:tav tm="100000">
                                          <p:val>
                                            <p:strVal val="#ppt_x"/>
                                          </p:val>
                                        </p:tav>
                                      </p:tavLst>
                                    </p:anim>
                                    <p:anim calcmode="lin" valueType="num">
                                      <p:cBhvr additive="base">
                                        <p:cTn id="176" dur="500" fill="hold"/>
                                        <p:tgtEl>
                                          <p:spTgt spid="55"/>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57"/>
                                        </p:tgtEl>
                                        <p:attrNameLst>
                                          <p:attrName>style.visibility</p:attrName>
                                        </p:attrNameLst>
                                      </p:cBhvr>
                                      <p:to>
                                        <p:strVal val="visible"/>
                                      </p:to>
                                    </p:set>
                                    <p:anim calcmode="lin" valueType="num">
                                      <p:cBhvr additive="base">
                                        <p:cTn id="179" dur="500" fill="hold"/>
                                        <p:tgtEl>
                                          <p:spTgt spid="57"/>
                                        </p:tgtEl>
                                        <p:attrNameLst>
                                          <p:attrName>ppt_x</p:attrName>
                                        </p:attrNameLst>
                                      </p:cBhvr>
                                      <p:tavLst>
                                        <p:tav tm="0">
                                          <p:val>
                                            <p:strVal val="#ppt_x"/>
                                          </p:val>
                                        </p:tav>
                                        <p:tav tm="100000">
                                          <p:val>
                                            <p:strVal val="#ppt_x"/>
                                          </p:val>
                                        </p:tav>
                                      </p:tavLst>
                                    </p:anim>
                                    <p:anim calcmode="lin" valueType="num">
                                      <p:cBhvr additive="base">
                                        <p:cTn id="180" dur="500" fill="hold"/>
                                        <p:tgtEl>
                                          <p:spTgt spid="57"/>
                                        </p:tgtEl>
                                        <p:attrNameLst>
                                          <p:attrName>ppt_y</p:attrName>
                                        </p:attrNameLst>
                                      </p:cBhvr>
                                      <p:tavLst>
                                        <p:tav tm="0">
                                          <p:val>
                                            <p:strVal val="1+#ppt_h/2"/>
                                          </p:val>
                                        </p:tav>
                                        <p:tav tm="100000">
                                          <p:val>
                                            <p:strVal val="#ppt_y"/>
                                          </p:val>
                                        </p:tav>
                                      </p:tavLst>
                                    </p:anim>
                                  </p:childTnLst>
                                </p:cTn>
                              </p:par>
                              <p:par>
                                <p:cTn id="181" presetID="2" presetClass="entr" presetSubtype="4" fill="hold" grpId="0" nodeType="withEffect">
                                  <p:stCondLst>
                                    <p:cond delay="0"/>
                                  </p:stCondLst>
                                  <p:childTnLst>
                                    <p:set>
                                      <p:cBhvr>
                                        <p:cTn id="182" dur="1" fill="hold">
                                          <p:stCondLst>
                                            <p:cond delay="0"/>
                                          </p:stCondLst>
                                        </p:cTn>
                                        <p:tgtEl>
                                          <p:spTgt spid="58"/>
                                        </p:tgtEl>
                                        <p:attrNameLst>
                                          <p:attrName>style.visibility</p:attrName>
                                        </p:attrNameLst>
                                      </p:cBhvr>
                                      <p:to>
                                        <p:strVal val="visible"/>
                                      </p:to>
                                    </p:set>
                                    <p:anim calcmode="lin" valueType="num">
                                      <p:cBhvr additive="base">
                                        <p:cTn id="183" dur="500" fill="hold"/>
                                        <p:tgtEl>
                                          <p:spTgt spid="58"/>
                                        </p:tgtEl>
                                        <p:attrNameLst>
                                          <p:attrName>ppt_x</p:attrName>
                                        </p:attrNameLst>
                                      </p:cBhvr>
                                      <p:tavLst>
                                        <p:tav tm="0">
                                          <p:val>
                                            <p:strVal val="#ppt_x"/>
                                          </p:val>
                                        </p:tav>
                                        <p:tav tm="100000">
                                          <p:val>
                                            <p:strVal val="#ppt_x"/>
                                          </p:val>
                                        </p:tav>
                                      </p:tavLst>
                                    </p:anim>
                                    <p:anim calcmode="lin" valueType="num">
                                      <p:cBhvr additive="base">
                                        <p:cTn id="184" dur="500" fill="hold"/>
                                        <p:tgtEl>
                                          <p:spTgt spid="58"/>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49"/>
                                        </p:tgtEl>
                                        <p:attrNameLst>
                                          <p:attrName>style.visibility</p:attrName>
                                        </p:attrNameLst>
                                      </p:cBhvr>
                                      <p:to>
                                        <p:strVal val="visible"/>
                                      </p:to>
                                    </p:set>
                                    <p:anim calcmode="lin" valueType="num">
                                      <p:cBhvr additive="base">
                                        <p:cTn id="187" dur="500" fill="hold"/>
                                        <p:tgtEl>
                                          <p:spTgt spid="49"/>
                                        </p:tgtEl>
                                        <p:attrNameLst>
                                          <p:attrName>ppt_x</p:attrName>
                                        </p:attrNameLst>
                                      </p:cBhvr>
                                      <p:tavLst>
                                        <p:tav tm="0">
                                          <p:val>
                                            <p:strVal val="#ppt_x"/>
                                          </p:val>
                                        </p:tav>
                                        <p:tav tm="100000">
                                          <p:val>
                                            <p:strVal val="#ppt_x"/>
                                          </p:val>
                                        </p:tav>
                                      </p:tavLst>
                                    </p:anim>
                                    <p:anim calcmode="lin" valueType="num">
                                      <p:cBhvr additive="base">
                                        <p:cTn id="188" dur="500" fill="hold"/>
                                        <p:tgtEl>
                                          <p:spTgt spid="49"/>
                                        </p:tgtEl>
                                        <p:attrNameLst>
                                          <p:attrName>ppt_y</p:attrName>
                                        </p:attrNameLst>
                                      </p:cBhvr>
                                      <p:tavLst>
                                        <p:tav tm="0">
                                          <p:val>
                                            <p:strVal val="1+#ppt_h/2"/>
                                          </p:val>
                                        </p:tav>
                                        <p:tav tm="100000">
                                          <p:val>
                                            <p:strVal val="#ppt_y"/>
                                          </p:val>
                                        </p:tav>
                                      </p:tavLst>
                                    </p:anim>
                                  </p:childTnLst>
                                </p:cTn>
                              </p:par>
                              <p:par>
                                <p:cTn id="189" presetID="2" presetClass="entr" presetSubtype="4" fill="hold" nodeType="withEffect">
                                  <p:stCondLst>
                                    <p:cond delay="0"/>
                                  </p:stCondLst>
                                  <p:childTnLst>
                                    <p:set>
                                      <p:cBhvr>
                                        <p:cTn id="190" dur="1" fill="hold">
                                          <p:stCondLst>
                                            <p:cond delay="0"/>
                                          </p:stCondLst>
                                        </p:cTn>
                                        <p:tgtEl>
                                          <p:spTgt spid="14"/>
                                        </p:tgtEl>
                                        <p:attrNameLst>
                                          <p:attrName>style.visibility</p:attrName>
                                        </p:attrNameLst>
                                      </p:cBhvr>
                                      <p:to>
                                        <p:strVal val="visible"/>
                                      </p:to>
                                    </p:set>
                                    <p:anim calcmode="lin" valueType="num">
                                      <p:cBhvr additive="base">
                                        <p:cTn id="191" dur="500" fill="hold"/>
                                        <p:tgtEl>
                                          <p:spTgt spid="14"/>
                                        </p:tgtEl>
                                        <p:attrNameLst>
                                          <p:attrName>ppt_x</p:attrName>
                                        </p:attrNameLst>
                                      </p:cBhvr>
                                      <p:tavLst>
                                        <p:tav tm="0">
                                          <p:val>
                                            <p:strVal val="#ppt_x"/>
                                          </p:val>
                                        </p:tav>
                                        <p:tav tm="100000">
                                          <p:val>
                                            <p:strVal val="#ppt_x"/>
                                          </p:val>
                                        </p:tav>
                                      </p:tavLst>
                                    </p:anim>
                                    <p:anim calcmode="lin" valueType="num">
                                      <p:cBhvr additive="base">
                                        <p:cTn id="192" dur="500" fill="hold"/>
                                        <p:tgtEl>
                                          <p:spTgt spid="14"/>
                                        </p:tgtEl>
                                        <p:attrNameLst>
                                          <p:attrName>ppt_y</p:attrName>
                                        </p:attrNameLst>
                                      </p:cBhvr>
                                      <p:tavLst>
                                        <p:tav tm="0">
                                          <p:val>
                                            <p:strVal val="1+#ppt_h/2"/>
                                          </p:val>
                                        </p:tav>
                                        <p:tav tm="100000">
                                          <p:val>
                                            <p:strVal val="#ppt_y"/>
                                          </p:val>
                                        </p:tav>
                                      </p:tavLst>
                                    </p:anim>
                                  </p:childTnLst>
                                </p:cTn>
                              </p:par>
                              <p:par>
                                <p:cTn id="193" presetID="2" presetClass="entr" presetSubtype="4" fill="hold" nodeType="withEffect">
                                  <p:stCondLst>
                                    <p:cond delay="0"/>
                                  </p:stCondLst>
                                  <p:childTnLst>
                                    <p:set>
                                      <p:cBhvr>
                                        <p:cTn id="194" dur="1" fill="hold">
                                          <p:stCondLst>
                                            <p:cond delay="0"/>
                                          </p:stCondLst>
                                        </p:cTn>
                                        <p:tgtEl>
                                          <p:spTgt spid="4"/>
                                        </p:tgtEl>
                                        <p:attrNameLst>
                                          <p:attrName>style.visibility</p:attrName>
                                        </p:attrNameLst>
                                      </p:cBhvr>
                                      <p:to>
                                        <p:strVal val="visible"/>
                                      </p:to>
                                    </p:set>
                                    <p:anim calcmode="lin" valueType="num">
                                      <p:cBhvr additive="base">
                                        <p:cTn id="195" dur="500" fill="hold"/>
                                        <p:tgtEl>
                                          <p:spTgt spid="4"/>
                                        </p:tgtEl>
                                        <p:attrNameLst>
                                          <p:attrName>ppt_x</p:attrName>
                                        </p:attrNameLst>
                                      </p:cBhvr>
                                      <p:tavLst>
                                        <p:tav tm="0">
                                          <p:val>
                                            <p:strVal val="#ppt_x"/>
                                          </p:val>
                                        </p:tav>
                                        <p:tav tm="100000">
                                          <p:val>
                                            <p:strVal val="#ppt_x"/>
                                          </p:val>
                                        </p:tav>
                                      </p:tavLst>
                                    </p:anim>
                                    <p:anim calcmode="lin" valueType="num">
                                      <p:cBhvr additive="base">
                                        <p:cTn id="196" dur="500" fill="hold"/>
                                        <p:tgtEl>
                                          <p:spTgt spid="4"/>
                                        </p:tgtEl>
                                        <p:attrNameLst>
                                          <p:attrName>ppt_y</p:attrName>
                                        </p:attrNameLst>
                                      </p:cBhvr>
                                      <p:tavLst>
                                        <p:tav tm="0">
                                          <p:val>
                                            <p:strVal val="1+#ppt_h/2"/>
                                          </p:val>
                                        </p:tav>
                                        <p:tav tm="100000">
                                          <p:val>
                                            <p:strVal val="#ppt_y"/>
                                          </p:val>
                                        </p:tav>
                                      </p:tavLst>
                                    </p:anim>
                                  </p:childTnLst>
                                </p:cTn>
                              </p:par>
                              <p:par>
                                <p:cTn id="197" presetID="2" presetClass="entr" presetSubtype="4" fill="hold" nodeType="withEffect">
                                  <p:stCondLst>
                                    <p:cond delay="0"/>
                                  </p:stCondLst>
                                  <p:childTnLst>
                                    <p:set>
                                      <p:cBhvr>
                                        <p:cTn id="198" dur="1" fill="hold">
                                          <p:stCondLst>
                                            <p:cond delay="0"/>
                                          </p:stCondLst>
                                        </p:cTn>
                                        <p:tgtEl>
                                          <p:spTgt spid="3"/>
                                        </p:tgtEl>
                                        <p:attrNameLst>
                                          <p:attrName>style.visibility</p:attrName>
                                        </p:attrNameLst>
                                      </p:cBhvr>
                                      <p:to>
                                        <p:strVal val="visible"/>
                                      </p:to>
                                    </p:set>
                                    <p:anim calcmode="lin" valueType="num">
                                      <p:cBhvr additive="base">
                                        <p:cTn id="199" dur="500" fill="hold"/>
                                        <p:tgtEl>
                                          <p:spTgt spid="3"/>
                                        </p:tgtEl>
                                        <p:attrNameLst>
                                          <p:attrName>ppt_x</p:attrName>
                                        </p:attrNameLst>
                                      </p:cBhvr>
                                      <p:tavLst>
                                        <p:tav tm="0">
                                          <p:val>
                                            <p:strVal val="#ppt_x"/>
                                          </p:val>
                                        </p:tav>
                                        <p:tav tm="100000">
                                          <p:val>
                                            <p:strVal val="#ppt_x"/>
                                          </p:val>
                                        </p:tav>
                                      </p:tavLst>
                                    </p:anim>
                                    <p:anim calcmode="lin" valueType="num">
                                      <p:cBhvr additive="base">
                                        <p:cTn id="20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8" grpId="0"/>
      <p:bldP spid="19" grpId="0"/>
      <p:bldP spid="20" grpId="0"/>
      <p:bldP spid="21" grpId="0"/>
      <p:bldP spid="22" grpId="0"/>
      <p:bldP spid="23" grpId="0"/>
      <p:bldP spid="31" grpId="0"/>
      <p:bldP spid="32" grpId="0"/>
      <p:bldP spid="33" grpId="0"/>
      <p:bldP spid="34" grpId="0"/>
      <p:bldP spid="35" grpId="0"/>
      <p:bldP spid="39" grpId="0"/>
      <p:bldP spid="40" grpId="0"/>
      <p:bldP spid="41" grpId="0"/>
      <p:bldP spid="42" grpId="0"/>
      <p:bldP spid="43" grpId="0"/>
      <p:bldP spid="44" grpId="0"/>
      <p:bldP spid="48" grpId="0"/>
      <p:bldP spid="49" grpId="0"/>
      <p:bldP spid="55" grpId="0"/>
      <p:bldP spid="56" grpId="0"/>
      <p:bldP spid="57" grpId="0"/>
      <p:bldP spid="58" grpId="0"/>
      <p:bldP spid="52" grpId="0"/>
      <p:bldP spid="53" grpId="0"/>
      <p:bldP spid="54" grpId="0"/>
      <p:bldP spid="59" grpId="0"/>
      <p:bldP spid="60" grpId="0"/>
      <p:bldP spid="6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p:cNvSpPr>
            <a:spLocks noGrp="1"/>
          </p:cNvSpPr>
          <p:nvPr>
            <p:ph type="title"/>
          </p:nvPr>
        </p:nvSpPr>
        <p:spPr/>
        <p:txBody>
          <a:bodyPr/>
          <a:lstStyle/>
          <a:p>
            <a:r>
              <a:rPr kumimoji="0" lang="zh-TW" altLang="en-US">
                <a:latin typeface="標楷體" panose="03000509000000000000" pitchFamily="65" charset="-120"/>
              </a:rPr>
              <a:t>關聯法則</a:t>
            </a:r>
            <a:r>
              <a:rPr kumimoji="0" lang="zh-TW" altLang="en-US"/>
              <a:t>基本概念</a:t>
            </a:r>
          </a:p>
        </p:txBody>
      </p:sp>
      <p:sp>
        <p:nvSpPr>
          <p:cNvPr id="6147" name="內容版面配置區 2"/>
          <p:cNvSpPr>
            <a:spLocks noGrp="1"/>
          </p:cNvSpPr>
          <p:nvPr>
            <p:ph idx="1"/>
          </p:nvPr>
        </p:nvSpPr>
        <p:spPr>
          <a:xfrm>
            <a:off x="628650" y="1825625"/>
            <a:ext cx="8407846" cy="4351338"/>
          </a:xfrm>
        </p:spPr>
        <p:txBody>
          <a:bodyPr/>
          <a:lstStyle/>
          <a:p>
            <a:pPr eaLnBrk="1" hangingPunct="1">
              <a:spcBef>
                <a:spcPct val="0"/>
              </a:spcBef>
            </a:pPr>
            <a:r>
              <a:rPr kumimoji="0" lang="zh-TW" altLang="en-US" dirty="0">
                <a:latin typeface="標楷體" panose="03000509000000000000" pitchFamily="65" charset="-120"/>
                <a:ea typeface="標楷體" panose="03000509000000000000" pitchFamily="65" charset="-120"/>
              </a:rPr>
              <a:t>在資料探勘的領域之中，關聯性法則</a:t>
            </a:r>
            <a:r>
              <a:rPr kumimoji="0" lang="en-US" altLang="zh-TW" dirty="0">
                <a:latin typeface="標楷體" panose="03000509000000000000" pitchFamily="65" charset="-120"/>
                <a:ea typeface="標楷體" panose="03000509000000000000" pitchFamily="65" charset="-120"/>
              </a:rPr>
              <a:t>(association rule)</a:t>
            </a:r>
            <a:r>
              <a:rPr kumimoji="0" lang="zh-TW" altLang="en-US" dirty="0">
                <a:latin typeface="標楷體" panose="03000509000000000000" pitchFamily="65" charset="-120"/>
                <a:ea typeface="標楷體" panose="03000509000000000000" pitchFamily="65" charset="-120"/>
              </a:rPr>
              <a:t>是最常被使用的方法。關聯性法則在於找出資料庫中的資料間彼此的相關聯</a:t>
            </a:r>
            <a:r>
              <a:rPr kumimoji="0" lang="zh-TW" altLang="en-US">
                <a:latin typeface="標楷體" panose="03000509000000000000" pitchFamily="65" charset="-120"/>
                <a:ea typeface="標楷體" panose="03000509000000000000" pitchFamily="65" charset="-120"/>
              </a:rPr>
              <a:t>性。</a:t>
            </a:r>
            <a:endParaRPr kumimoji="0" lang="en-US" altLang="zh-TW">
              <a:latin typeface="標楷體" panose="03000509000000000000" pitchFamily="65" charset="-120"/>
              <a:ea typeface="標楷體" panose="03000509000000000000" pitchFamily="65" charset="-120"/>
            </a:endParaRPr>
          </a:p>
          <a:p>
            <a:pPr eaLnBrk="1" hangingPunct="1">
              <a:spcBef>
                <a:spcPct val="0"/>
              </a:spcBef>
            </a:pPr>
            <a:endParaRPr kumimoji="0" lang="zh-TW" altLang="en-US" dirty="0">
              <a:latin typeface="標楷體" panose="03000509000000000000" pitchFamily="65" charset="-120"/>
              <a:ea typeface="標楷體" panose="03000509000000000000" pitchFamily="65" charset="-120"/>
            </a:endParaRPr>
          </a:p>
          <a:p>
            <a:pPr eaLnBrk="1" hangingPunct="1">
              <a:spcBef>
                <a:spcPct val="0"/>
              </a:spcBef>
            </a:pPr>
            <a:r>
              <a:rPr kumimoji="0" lang="zh-TW" altLang="en-US" dirty="0">
                <a:latin typeface="標楷體" panose="03000509000000000000" pitchFamily="65" charset="-120"/>
                <a:ea typeface="標楷體" panose="03000509000000000000" pitchFamily="65" charset="-120"/>
              </a:rPr>
              <a:t>在關聯性法則之使用中，</a:t>
            </a:r>
            <a:r>
              <a:rPr kumimoji="0" lang="en-US" altLang="zh-TW" dirty="0" err="1">
                <a:latin typeface="標楷體" panose="03000509000000000000" pitchFamily="65" charset="-120"/>
                <a:ea typeface="標楷體" panose="03000509000000000000" pitchFamily="65" charset="-120"/>
              </a:rPr>
              <a:t>Apriori</a:t>
            </a:r>
            <a:r>
              <a:rPr kumimoji="0" lang="zh-TW" altLang="en-US" dirty="0">
                <a:latin typeface="標楷體" panose="03000509000000000000" pitchFamily="65" charset="-120"/>
                <a:ea typeface="標楷體" panose="03000509000000000000" pitchFamily="65" charset="-120"/>
              </a:rPr>
              <a:t>是最為著名且廣泛運用的演算法</a:t>
            </a:r>
            <a:r>
              <a:rPr kumimoji="0" lang="zh-TW" altLang="en-US" dirty="0"/>
              <a:t>。</a:t>
            </a:r>
            <a:r>
              <a:rPr kumimoji="0" lang="zh-TW" altLang="en-US" dirty="0">
                <a:latin typeface="標楷體" panose="03000509000000000000" pitchFamily="65" charset="-120"/>
                <a:ea typeface="標楷體" panose="03000509000000000000" pitchFamily="65" charset="-120"/>
              </a:rPr>
              <a:t>最早是由</a:t>
            </a:r>
            <a:r>
              <a:rPr kumimoji="0" lang="en-US" altLang="zh-TW" dirty="0">
                <a:latin typeface="標楷體" panose="03000509000000000000" pitchFamily="65" charset="-120"/>
                <a:ea typeface="標楷體" panose="03000509000000000000" pitchFamily="65" charset="-120"/>
              </a:rPr>
              <a:t>Agrawal &amp; Srikant </a:t>
            </a:r>
            <a:r>
              <a:rPr kumimoji="0" lang="zh-TW" altLang="en-US" dirty="0">
                <a:latin typeface="標楷體" panose="03000509000000000000" pitchFamily="65" charset="-120"/>
                <a:ea typeface="標楷體" panose="03000509000000000000" pitchFamily="65" charset="-120"/>
              </a:rPr>
              <a:t>等兩位學者於</a:t>
            </a:r>
            <a:r>
              <a:rPr kumimoji="0" lang="en-US" altLang="zh-TW" dirty="0">
                <a:latin typeface="標楷體" panose="03000509000000000000" pitchFamily="65" charset="-120"/>
                <a:ea typeface="標楷體" panose="03000509000000000000" pitchFamily="65" charset="-120"/>
              </a:rPr>
              <a:t>1994</a:t>
            </a:r>
            <a:r>
              <a:rPr kumimoji="0" lang="zh-TW" altLang="en-US" dirty="0">
                <a:latin typeface="標楷體" panose="03000509000000000000" pitchFamily="65" charset="-120"/>
                <a:ea typeface="標楷體" panose="03000509000000000000" pitchFamily="65" charset="-120"/>
              </a:rPr>
              <a:t>年首先</a:t>
            </a:r>
            <a:r>
              <a:rPr kumimoji="0" lang="zh-TW" altLang="en-US">
                <a:latin typeface="標楷體" panose="03000509000000000000" pitchFamily="65" charset="-120"/>
                <a:ea typeface="標楷體" panose="03000509000000000000" pitchFamily="65" charset="-120"/>
              </a:rPr>
              <a:t>提出。</a:t>
            </a:r>
            <a:endParaRPr kumimoji="0" lang="en-US" altLang="zh-TW">
              <a:latin typeface="標楷體" panose="03000509000000000000" pitchFamily="65" charset="-120"/>
              <a:ea typeface="標楷體" panose="03000509000000000000" pitchFamily="65" charset="-120"/>
            </a:endParaRPr>
          </a:p>
          <a:p>
            <a:pPr eaLnBrk="1" hangingPunct="1">
              <a:spcBef>
                <a:spcPct val="0"/>
              </a:spcBef>
            </a:pPr>
            <a:endParaRPr lang="en-US" altLang="zh-TW">
              <a:latin typeface="標楷體" panose="03000509000000000000" pitchFamily="65" charset="-120"/>
              <a:ea typeface="標楷體" panose="03000509000000000000" pitchFamily="65" charset="-120"/>
            </a:endParaRPr>
          </a:p>
          <a:p>
            <a:pPr eaLnBrk="1" hangingPunct="1">
              <a:spcBef>
                <a:spcPct val="0"/>
              </a:spcBef>
            </a:pPr>
            <a:endParaRPr kumimoji="0" lang="zh-TW" altLang="en-US" dirty="0">
              <a:latin typeface="標楷體" panose="03000509000000000000" pitchFamily="65" charset="-120"/>
              <a:ea typeface="標楷體" panose="03000509000000000000" pitchFamily="65" charset="-120"/>
            </a:endParaRPr>
          </a:p>
          <a:p>
            <a:pPr eaLnBrk="1" hangingPunct="1">
              <a:spcBef>
                <a:spcPct val="0"/>
              </a:spcBef>
            </a:pPr>
            <a:r>
              <a:rPr kumimoji="0" lang="en-US" altLang="zh-TW" i="1" u="sng" dirty="0"/>
              <a:t>if</a:t>
            </a:r>
            <a:r>
              <a:rPr kumimoji="0" lang="zh-TW" altLang="en-US" dirty="0">
                <a:ea typeface="標楷體" panose="03000509000000000000" pitchFamily="65" charset="-120"/>
              </a:rPr>
              <a:t>前項</a:t>
            </a:r>
            <a:r>
              <a:rPr kumimoji="0" lang="en-US" altLang="zh-TW" dirty="0"/>
              <a:t>antecedent(s) </a:t>
            </a:r>
            <a:r>
              <a:rPr kumimoji="0" lang="en-US" altLang="zh-TW" i="1" u="sng" dirty="0"/>
              <a:t>then</a:t>
            </a:r>
            <a:r>
              <a:rPr kumimoji="0" lang="zh-TW" altLang="en-US" dirty="0">
                <a:ea typeface="標楷體" panose="03000509000000000000" pitchFamily="65" charset="-120"/>
              </a:rPr>
              <a:t>後項</a:t>
            </a:r>
            <a:r>
              <a:rPr kumimoji="0" lang="en-US" altLang="zh-TW" dirty="0"/>
              <a:t>consequent(s)</a:t>
            </a:r>
            <a:endParaRPr kumimoji="0"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810779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4025" y="44624"/>
            <a:ext cx="7886700" cy="1325563"/>
          </a:xfrm>
        </p:spPr>
        <p:txBody>
          <a:bodyPr/>
          <a:lstStyle/>
          <a:p>
            <a:r>
              <a:rPr lang="zh-TW" altLang="en-US"/>
              <a:t>關聯規則分析</a:t>
            </a:r>
          </a:p>
        </p:txBody>
      </p:sp>
      <p:sp>
        <p:nvSpPr>
          <p:cNvPr id="7171" name="Rectangle 3"/>
          <p:cNvSpPr>
            <a:spLocks noGrp="1" noChangeArrowheads="1"/>
          </p:cNvSpPr>
          <p:nvPr>
            <p:ph type="body" idx="1"/>
          </p:nvPr>
        </p:nvSpPr>
        <p:spPr>
          <a:xfrm>
            <a:off x="454025" y="1253331"/>
            <a:ext cx="7886700" cy="4351338"/>
          </a:xfrm>
        </p:spPr>
        <p:txBody>
          <a:bodyPr/>
          <a:lstStyle/>
          <a:p>
            <a:r>
              <a:rPr lang="en-US" altLang="zh-TW" sz="2800" dirty="0">
                <a:latin typeface="標楷體" panose="03000509000000000000" pitchFamily="65" charset="-120"/>
                <a:ea typeface="標楷體" panose="03000509000000000000" pitchFamily="65" charset="-120"/>
              </a:rPr>
              <a:t>Transaction </a:t>
            </a:r>
            <a:r>
              <a:rPr lang="zh-TW" altLang="en-US" sz="2800" dirty="0">
                <a:latin typeface="標楷體" panose="03000509000000000000" pitchFamily="65" charset="-120"/>
                <a:ea typeface="標楷體" panose="03000509000000000000" pitchFamily="65" charset="-120"/>
              </a:rPr>
              <a:t>項目列表</a:t>
            </a:r>
            <a:r>
              <a:rPr lang="en-US" altLang="zh-TW" sz="2800" dirty="0">
                <a:latin typeface="標楷體" panose="03000509000000000000" pitchFamily="65" charset="-120"/>
                <a:ea typeface="標楷體" panose="03000509000000000000" pitchFamily="65" charset="-120"/>
              </a:rPr>
              <a:t>, </a:t>
            </a:r>
            <a:r>
              <a:rPr lang="zh-TW" altLang="en-US" sz="2800" dirty="0">
                <a:latin typeface="標楷體" panose="03000509000000000000" pitchFamily="65" charset="-120"/>
                <a:ea typeface="標楷體" panose="03000509000000000000" pitchFamily="65" charset="-120"/>
              </a:rPr>
              <a:t>每一列均為單一購物籃中的項目名稱列表，以逗點或空格相隔，項目名稱必須是英文</a:t>
            </a:r>
          </a:p>
        </p:txBody>
      </p:sp>
      <p:graphicFrame>
        <p:nvGraphicFramePr>
          <p:cNvPr id="70696" name="Group 40"/>
          <p:cNvGraphicFramePr>
            <a:graphicFrameLocks noGrp="1"/>
          </p:cNvGraphicFramePr>
          <p:nvPr>
            <p:extLst>
              <p:ext uri="{D42A27DB-BD31-4B8C-83A1-F6EECF244321}">
                <p14:modId xmlns:p14="http://schemas.microsoft.com/office/powerpoint/2010/main" val="2897585405"/>
              </p:ext>
            </p:extLst>
          </p:nvPr>
        </p:nvGraphicFramePr>
        <p:xfrm>
          <a:off x="1175544" y="2780928"/>
          <a:ext cx="6792912" cy="3108852"/>
        </p:xfrm>
        <a:graphic>
          <a:graphicData uri="http://schemas.openxmlformats.org/drawingml/2006/table">
            <a:tbl>
              <a:tblPr/>
              <a:tblGrid>
                <a:gridCol w="1439862">
                  <a:extLst>
                    <a:ext uri="{9D8B030D-6E8A-4147-A177-3AD203B41FA5}">
                      <a16:colId xmlns:a16="http://schemas.microsoft.com/office/drawing/2014/main" val="20000"/>
                    </a:ext>
                  </a:extLst>
                </a:gridCol>
                <a:gridCol w="5353050">
                  <a:extLst>
                    <a:ext uri="{9D8B030D-6E8A-4147-A177-3AD203B41FA5}">
                      <a16:colId xmlns:a16="http://schemas.microsoft.com/office/drawing/2014/main" val="20001"/>
                    </a:ext>
                  </a:extLst>
                </a:gridCol>
              </a:tblGrid>
              <a:tr h="518054">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1" u="none" strike="noStrike" cap="none" normalizeH="0" baseline="0">
                          <a:ln>
                            <a:noFill/>
                          </a:ln>
                          <a:solidFill>
                            <a:schemeClr val="tx1"/>
                          </a:solidFill>
                          <a:effectLst/>
                          <a:latin typeface="Times New Roman" pitchFamily="18" charset="0"/>
                          <a:ea typeface="新細明體" pitchFamily="18" charset="-120"/>
                        </a:rPr>
                        <a:t>TID</a:t>
                      </a:r>
                      <a:endParaRPr kumimoji="1" lang="zh-TW" altLang="en-US" sz="2800" b="1" i="1"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1" u="none" strike="noStrike" cap="none" normalizeH="0" baseline="0">
                          <a:ln>
                            <a:noFill/>
                          </a:ln>
                          <a:solidFill>
                            <a:schemeClr val="tx1"/>
                          </a:solidFill>
                          <a:effectLst/>
                          <a:latin typeface="Times New Roman" pitchFamily="18" charset="0"/>
                          <a:ea typeface="新細明體" pitchFamily="18" charset="-120"/>
                        </a:rPr>
                        <a:t>Items</a:t>
                      </a:r>
                      <a:endParaRPr kumimoji="1" lang="zh-TW" altLang="en-US" sz="2800" b="1" i="0"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054">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0" u="none" strike="noStrike" cap="none" normalizeH="0" baseline="0">
                          <a:ln>
                            <a:noFill/>
                          </a:ln>
                          <a:solidFill>
                            <a:schemeClr val="tx1"/>
                          </a:solidFill>
                          <a:effectLst/>
                          <a:latin typeface="Times New Roman" pitchFamily="18" charset="0"/>
                          <a:ea typeface="新細明體" pitchFamily="18" charset="-120"/>
                        </a:rPr>
                        <a:t>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0" u="none" strike="noStrike" cap="none" normalizeH="0" baseline="0">
                          <a:ln>
                            <a:noFill/>
                          </a:ln>
                          <a:solidFill>
                            <a:schemeClr val="tx1"/>
                          </a:solidFill>
                          <a:effectLst/>
                          <a:latin typeface="Times New Roman" pitchFamily="18" charset="0"/>
                          <a:ea typeface="新細明體" pitchFamily="18" charset="-120"/>
                        </a:rPr>
                        <a:t>Bread, Milk</a:t>
                      </a:r>
                      <a:endParaRPr kumimoji="1" lang="zh-TW" altLang="en-US" sz="2800" b="1" i="0"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054">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0" u="none" strike="noStrike" cap="none" normalizeH="0" baseline="0">
                          <a:ln>
                            <a:noFill/>
                          </a:ln>
                          <a:solidFill>
                            <a:schemeClr val="tx1"/>
                          </a:solidFill>
                          <a:effectLst/>
                          <a:latin typeface="Times New Roman" pitchFamily="18" charset="0"/>
                          <a:ea typeface="新細明體" pitchFamily="18" charset="-120"/>
                        </a:rPr>
                        <a:t>2</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0" u="none" strike="noStrike" cap="none" normalizeH="0" baseline="0">
                          <a:ln>
                            <a:noFill/>
                          </a:ln>
                          <a:solidFill>
                            <a:schemeClr val="tx1"/>
                          </a:solidFill>
                          <a:effectLst/>
                          <a:latin typeface="Times New Roman" pitchFamily="18" charset="0"/>
                          <a:ea typeface="新細明體" pitchFamily="18" charset="-120"/>
                        </a:rPr>
                        <a:t>Bread, Diaper, Beer, Eggs</a:t>
                      </a:r>
                      <a:endParaRPr kumimoji="1" lang="zh-TW" altLang="en-US" sz="2800" b="1" i="0"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054">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0" u="none" strike="noStrike" cap="none" normalizeH="0" baseline="0">
                          <a:ln>
                            <a:noFill/>
                          </a:ln>
                          <a:solidFill>
                            <a:schemeClr val="tx1"/>
                          </a:solidFill>
                          <a:effectLst/>
                          <a:latin typeface="Times New Roman" pitchFamily="18" charset="0"/>
                          <a:ea typeface="新細明體" pitchFamily="18" charset="-120"/>
                        </a:rPr>
                        <a:t>3</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0" u="none" strike="noStrike" cap="none" normalizeH="0" baseline="0">
                          <a:ln>
                            <a:noFill/>
                          </a:ln>
                          <a:solidFill>
                            <a:schemeClr val="tx1"/>
                          </a:solidFill>
                          <a:effectLst/>
                          <a:latin typeface="Times New Roman" pitchFamily="18" charset="0"/>
                          <a:ea typeface="新細明體" pitchFamily="18" charset="-120"/>
                        </a:rPr>
                        <a:t>Milk, Diaper, Beer, Coke</a:t>
                      </a:r>
                      <a:endParaRPr kumimoji="1" lang="zh-TW" altLang="en-US" sz="2800" b="1" i="0"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054">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0" u="none" strike="noStrike" cap="none" normalizeH="0" baseline="0">
                          <a:ln>
                            <a:noFill/>
                          </a:ln>
                          <a:solidFill>
                            <a:schemeClr val="tx1"/>
                          </a:solidFill>
                          <a:effectLst/>
                          <a:latin typeface="Times New Roman" pitchFamily="18" charset="0"/>
                          <a:ea typeface="新細明體" pitchFamily="18" charset="-120"/>
                        </a:rPr>
                        <a:t>4</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0" u="none" strike="noStrike" cap="none" normalizeH="0" baseline="0">
                          <a:ln>
                            <a:noFill/>
                          </a:ln>
                          <a:solidFill>
                            <a:schemeClr val="tx1"/>
                          </a:solidFill>
                          <a:effectLst/>
                          <a:latin typeface="Times New Roman" pitchFamily="18" charset="0"/>
                          <a:ea typeface="新細明體" pitchFamily="18" charset="-120"/>
                        </a:rPr>
                        <a:t>Bread, Milk, Diaper, Beer</a:t>
                      </a:r>
                      <a:endParaRPr kumimoji="1" lang="zh-TW" altLang="en-US" sz="2800" b="1" i="0"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054">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0" u="none" strike="noStrike" cap="none" normalizeH="0" baseline="0">
                          <a:ln>
                            <a:noFill/>
                          </a:ln>
                          <a:solidFill>
                            <a:schemeClr val="tx1"/>
                          </a:solidFill>
                          <a:effectLst/>
                          <a:latin typeface="Times New Roman" pitchFamily="18" charset="0"/>
                          <a:ea typeface="新細明體" pitchFamily="18" charset="-120"/>
                        </a:rPr>
                        <a:t>5</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2800" b="1" i="0" u="none" strike="noStrike" cap="none" normalizeH="0" baseline="0" dirty="0">
                          <a:ln>
                            <a:noFill/>
                          </a:ln>
                          <a:solidFill>
                            <a:schemeClr val="tx1"/>
                          </a:solidFill>
                          <a:effectLst/>
                          <a:latin typeface="Times New Roman" pitchFamily="18" charset="0"/>
                          <a:ea typeface="新細明體" pitchFamily="18" charset="-120"/>
                        </a:rPr>
                        <a:t>Bread, Milk, Diaper, Coke</a:t>
                      </a:r>
                      <a:endParaRPr kumimoji="1" lang="zh-TW" altLang="en-US" sz="2800" b="1" i="0" u="none" strike="noStrike" cap="none" normalizeH="0" baseline="0" dirty="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67039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504" y="0"/>
            <a:ext cx="8102724" cy="1325563"/>
          </a:xfrm>
        </p:spPr>
        <p:txBody>
          <a:bodyPr/>
          <a:lstStyle/>
          <a:p>
            <a:r>
              <a:rPr lang="zh-TW" altLang="en-US"/>
              <a:t>關聯規則分析</a:t>
            </a:r>
          </a:p>
        </p:txBody>
      </p:sp>
      <p:sp>
        <p:nvSpPr>
          <p:cNvPr id="8195" name="Rectangle 3"/>
          <p:cNvSpPr>
            <a:spLocks noGrp="1" noChangeArrowheads="1"/>
          </p:cNvSpPr>
          <p:nvPr>
            <p:ph type="body" idx="1"/>
          </p:nvPr>
        </p:nvSpPr>
        <p:spPr>
          <a:xfrm>
            <a:off x="251520" y="1052736"/>
            <a:ext cx="8784976" cy="5544616"/>
          </a:xfrm>
        </p:spPr>
        <p:txBody>
          <a:bodyPr>
            <a:normAutofit/>
          </a:bodyPr>
          <a:lstStyle/>
          <a:p>
            <a:pPr>
              <a:lnSpc>
                <a:spcPct val="90000"/>
              </a:lnSpc>
            </a:pPr>
            <a:r>
              <a:rPr kumimoji="0" lang="zh-TW" altLang="en-US" sz="2000">
                <a:latin typeface="標楷體" panose="03000509000000000000" pitchFamily="65" charset="-120"/>
                <a:ea typeface="標楷體" panose="03000509000000000000" pitchFamily="65" charset="-120"/>
              </a:rPr>
              <a:t>規則 </a:t>
            </a:r>
            <a:r>
              <a:rPr kumimoji="0" lang="en-US" altLang="zh-TW" sz="2000">
                <a:latin typeface="標楷體" panose="03000509000000000000" pitchFamily="65" charset="-120"/>
                <a:ea typeface="標楷體" panose="03000509000000000000" pitchFamily="65" charset="-120"/>
              </a:rPr>
              <a:t>X </a:t>
            </a:r>
            <a:r>
              <a:rPr kumimoji="0" lang="en-US" altLang="zh-TW" sz="2000">
                <a:latin typeface="標楷體" panose="03000509000000000000" pitchFamily="65" charset="-120"/>
                <a:ea typeface="標楷體" panose="03000509000000000000" pitchFamily="65" charset="-120"/>
                <a:sym typeface="Wingdings" panose="05000000000000000000" pitchFamily="2" charset="2"/>
              </a:rPr>
              <a:t> Y</a:t>
            </a:r>
            <a:r>
              <a:rPr kumimoji="0" lang="en-US" altLang="zh-TW" sz="2000">
                <a:latin typeface="標楷體" panose="03000509000000000000" pitchFamily="65" charset="-120"/>
                <a:ea typeface="標楷體" panose="03000509000000000000" pitchFamily="65" charset="-120"/>
              </a:rPr>
              <a:t>       </a:t>
            </a:r>
            <a:r>
              <a:rPr kumimoji="0" lang="en-US" altLang="zh-TW" sz="2000">
                <a:latin typeface="標楷體" panose="03000509000000000000" pitchFamily="65" charset="-120"/>
                <a:ea typeface="標楷體" panose="03000509000000000000" pitchFamily="65" charset="-120"/>
                <a:sym typeface="Wingdings" panose="05000000000000000000" pitchFamily="2" charset="2"/>
              </a:rPr>
              <a:t>X</a:t>
            </a:r>
            <a:r>
              <a:rPr kumimoji="0" lang="zh-TW" altLang="en-US" sz="2000">
                <a:latin typeface="標楷體" panose="03000509000000000000" pitchFamily="65" charset="-120"/>
                <a:ea typeface="標楷體" panose="03000509000000000000" pitchFamily="65" charset="-120"/>
                <a:sym typeface="Wingdings" panose="05000000000000000000" pitchFamily="2" charset="2"/>
              </a:rPr>
              <a:t>和</a:t>
            </a:r>
            <a:r>
              <a:rPr kumimoji="0" lang="en-US" altLang="zh-TW" sz="2000">
                <a:latin typeface="標楷體" panose="03000509000000000000" pitchFamily="65" charset="-120"/>
                <a:ea typeface="標楷體" panose="03000509000000000000" pitchFamily="65" charset="-120"/>
                <a:sym typeface="Wingdings" panose="05000000000000000000" pitchFamily="2" charset="2"/>
              </a:rPr>
              <a:t>Y</a:t>
            </a:r>
            <a:r>
              <a:rPr kumimoji="0" lang="zh-TW" altLang="en-US" sz="2000">
                <a:latin typeface="標楷體" panose="03000509000000000000" pitchFamily="65" charset="-120"/>
                <a:ea typeface="標楷體" panose="03000509000000000000" pitchFamily="65" charset="-120"/>
                <a:sym typeface="Wingdings" panose="05000000000000000000" pitchFamily="2" charset="2"/>
              </a:rPr>
              <a:t>為物件的集合</a:t>
            </a:r>
            <a:endParaRPr kumimoji="0" lang="en-US" altLang="zh-TW" sz="2000">
              <a:latin typeface="標楷體" panose="03000509000000000000" pitchFamily="65" charset="-120"/>
              <a:ea typeface="標楷體" panose="03000509000000000000" pitchFamily="65" charset="-120"/>
              <a:sym typeface="Wingdings" panose="05000000000000000000" pitchFamily="2" charset="2"/>
            </a:endParaRPr>
          </a:p>
          <a:p>
            <a:pPr marL="0" indent="0">
              <a:lnSpc>
                <a:spcPct val="90000"/>
              </a:lnSpc>
              <a:buNone/>
            </a:pPr>
            <a:endParaRPr kumimoji="0" lang="zh-TW" altLang="en-US" sz="2000">
              <a:latin typeface="標楷體" panose="03000509000000000000" pitchFamily="65" charset="-120"/>
              <a:ea typeface="標楷體" panose="03000509000000000000" pitchFamily="65" charset="-120"/>
              <a:sym typeface="Wingdings" panose="05000000000000000000" pitchFamily="2" charset="2"/>
            </a:endParaRPr>
          </a:p>
          <a:p>
            <a:pPr>
              <a:lnSpc>
                <a:spcPct val="90000"/>
              </a:lnSpc>
              <a:buFont typeface="Monotype Sorts"/>
              <a:buNone/>
            </a:pPr>
            <a:r>
              <a:rPr kumimoji="0" lang="en-US" altLang="zh-TW" sz="2000">
                <a:latin typeface="標楷體" panose="03000509000000000000" pitchFamily="65" charset="-120"/>
                <a:ea typeface="標楷體" panose="03000509000000000000" pitchFamily="65" charset="-120"/>
                <a:sym typeface="Wingdings" panose="05000000000000000000" pitchFamily="2" charset="2"/>
              </a:rPr>
              <a:t>	X</a:t>
            </a:r>
            <a:r>
              <a:rPr kumimoji="0" lang="zh-TW" altLang="en-US" sz="2000">
                <a:latin typeface="標楷體" panose="03000509000000000000" pitchFamily="65" charset="-120"/>
                <a:ea typeface="標楷體" panose="03000509000000000000" pitchFamily="65" charset="-120"/>
                <a:sym typeface="Wingdings" panose="05000000000000000000" pitchFamily="2" charset="2"/>
              </a:rPr>
              <a:t>稱為前項</a:t>
            </a:r>
            <a:r>
              <a:rPr kumimoji="0" lang="en-US" altLang="zh-TW" sz="2000"/>
              <a:t>antecedents</a:t>
            </a:r>
            <a:r>
              <a:rPr kumimoji="0" lang="zh-TW" altLang="en-US" sz="2000">
                <a:latin typeface="標楷體" panose="03000509000000000000" pitchFamily="65" charset="-120"/>
                <a:ea typeface="標楷體" panose="03000509000000000000" pitchFamily="65" charset="-120"/>
                <a:sym typeface="Wingdings" panose="05000000000000000000" pitchFamily="2" charset="2"/>
              </a:rPr>
              <a:t> </a:t>
            </a:r>
            <a:r>
              <a:rPr kumimoji="0" lang="en-US" altLang="zh-TW" sz="2000">
                <a:latin typeface="標楷體" panose="03000509000000000000" pitchFamily="65" charset="-120"/>
                <a:ea typeface="標楷體" panose="03000509000000000000" pitchFamily="65" charset="-120"/>
                <a:sym typeface="Wingdings" panose="05000000000000000000" pitchFamily="2" charset="2"/>
              </a:rPr>
              <a:t>(lhs:left hand sides) Y</a:t>
            </a:r>
            <a:r>
              <a:rPr kumimoji="0" lang="zh-TW" altLang="en-US" sz="2000">
                <a:latin typeface="標楷體" panose="03000509000000000000" pitchFamily="65" charset="-120"/>
                <a:ea typeface="標楷體" panose="03000509000000000000" pitchFamily="65" charset="-120"/>
                <a:sym typeface="Wingdings" panose="05000000000000000000" pitchFamily="2" charset="2"/>
              </a:rPr>
              <a:t>稱為後項</a:t>
            </a:r>
            <a:r>
              <a:rPr kumimoji="0" lang="en-US" altLang="zh-TW" sz="2000"/>
              <a:t>consequents</a:t>
            </a:r>
            <a:r>
              <a:rPr kumimoji="0" lang="en-US" altLang="zh-TW" sz="2000">
                <a:latin typeface="標楷體" panose="03000509000000000000" pitchFamily="65" charset="-120"/>
                <a:ea typeface="標楷體" panose="03000509000000000000" pitchFamily="65" charset="-120"/>
                <a:sym typeface="Wingdings" panose="05000000000000000000" pitchFamily="2" charset="2"/>
              </a:rPr>
              <a:t> (rhs:right hand sides)</a:t>
            </a:r>
          </a:p>
          <a:p>
            <a:pPr>
              <a:lnSpc>
                <a:spcPct val="90000"/>
              </a:lnSpc>
              <a:buFont typeface="Monotype Sorts"/>
              <a:buNone/>
            </a:pPr>
            <a:endParaRPr kumimoji="0" lang="en-US" altLang="zh-TW" sz="2000">
              <a:latin typeface="標楷體" panose="03000509000000000000" pitchFamily="65" charset="-120"/>
              <a:ea typeface="標楷體" panose="03000509000000000000" pitchFamily="65" charset="-120"/>
              <a:sym typeface="Wingdings" panose="05000000000000000000" pitchFamily="2" charset="2"/>
            </a:endParaRPr>
          </a:p>
          <a:p>
            <a:pPr>
              <a:lnSpc>
                <a:spcPct val="90000"/>
              </a:lnSpc>
            </a:pPr>
            <a:r>
              <a:rPr kumimoji="0" lang="zh-TW" altLang="en-US" sz="2000" b="1">
                <a:solidFill>
                  <a:srgbClr val="0070C0"/>
                </a:solidFill>
                <a:latin typeface="標楷體" panose="03000509000000000000" pitchFamily="65" charset="-120"/>
                <a:ea typeface="標楷體" panose="03000509000000000000" pitchFamily="65" charset="-120"/>
              </a:rPr>
              <a:t>支援度 </a:t>
            </a:r>
            <a:r>
              <a:rPr kumimoji="0" lang="en-US" altLang="zh-TW" sz="2000" b="1">
                <a:solidFill>
                  <a:srgbClr val="0070C0"/>
                </a:solidFill>
                <a:latin typeface="標楷體" panose="03000509000000000000" pitchFamily="65" charset="-120"/>
                <a:ea typeface="標楷體" panose="03000509000000000000" pitchFamily="65" charset="-120"/>
              </a:rPr>
              <a:t>support</a:t>
            </a:r>
            <a:r>
              <a:rPr kumimoji="0" lang="en-US" altLang="zh-TW" sz="2000">
                <a:latin typeface="標楷體" panose="03000509000000000000" pitchFamily="65" charset="-120"/>
                <a:ea typeface="標楷體" panose="03000509000000000000" pitchFamily="65" charset="-120"/>
              </a:rPr>
              <a:t>: X</a:t>
            </a:r>
            <a:r>
              <a:rPr kumimoji="0" lang="zh-TW" altLang="en-US" sz="2000">
                <a:latin typeface="標楷體" panose="03000509000000000000" pitchFamily="65" charset="-120"/>
                <a:ea typeface="標楷體" panose="03000509000000000000" pitchFamily="65" charset="-120"/>
              </a:rPr>
              <a:t>和</a:t>
            </a:r>
            <a:r>
              <a:rPr kumimoji="0" lang="en-US" altLang="zh-TW" sz="2000">
                <a:latin typeface="標楷體" panose="03000509000000000000" pitchFamily="65" charset="-120"/>
                <a:ea typeface="標楷體" panose="03000509000000000000" pitchFamily="65" charset="-120"/>
              </a:rPr>
              <a:t>Y</a:t>
            </a:r>
            <a:r>
              <a:rPr kumimoji="0" lang="zh-TW" altLang="en-US" sz="2000">
                <a:latin typeface="標楷體" panose="03000509000000000000" pitchFamily="65" charset="-120"/>
                <a:ea typeface="標楷體" panose="03000509000000000000" pitchFamily="65" charset="-120"/>
              </a:rPr>
              <a:t>同時出現的次數</a:t>
            </a:r>
            <a:r>
              <a:rPr kumimoji="0" lang="en-US" altLang="zh-TW" sz="2000">
                <a:latin typeface="標楷體" panose="03000509000000000000" pitchFamily="65" charset="-120"/>
                <a:ea typeface="標楷體" panose="03000509000000000000" pitchFamily="65" charset="-120"/>
              </a:rPr>
              <a:t>/</a:t>
            </a:r>
            <a:r>
              <a:rPr kumimoji="0" lang="zh-TW" altLang="en-US" sz="2000">
                <a:latin typeface="標楷體" panose="03000509000000000000" pitchFamily="65" charset="-120"/>
                <a:ea typeface="標楷體" panose="03000509000000000000" pitchFamily="65" charset="-120"/>
              </a:rPr>
              <a:t>所有交易數</a:t>
            </a:r>
            <a:endParaRPr kumimoji="0" lang="en-US" altLang="zh-TW" sz="2000">
              <a:latin typeface="標楷體" panose="03000509000000000000" pitchFamily="65" charset="-120"/>
              <a:ea typeface="標楷體" panose="03000509000000000000" pitchFamily="65" charset="-120"/>
            </a:endParaRPr>
          </a:p>
          <a:p>
            <a:pPr>
              <a:lnSpc>
                <a:spcPct val="90000"/>
              </a:lnSpc>
            </a:pPr>
            <a:r>
              <a:rPr kumimoji="0" lang="zh-TW" altLang="en-US" sz="2000" b="1">
                <a:solidFill>
                  <a:srgbClr val="0070C0"/>
                </a:solidFill>
                <a:latin typeface="標楷體" panose="03000509000000000000" pitchFamily="65" charset="-120"/>
                <a:ea typeface="標楷體" panose="03000509000000000000" pitchFamily="65" charset="-120"/>
              </a:rPr>
              <a:t>信賴度 </a:t>
            </a:r>
            <a:r>
              <a:rPr kumimoji="0" lang="en-US" altLang="zh-TW" sz="2000" b="1">
                <a:solidFill>
                  <a:srgbClr val="0070C0"/>
                </a:solidFill>
                <a:latin typeface="標楷體" panose="03000509000000000000" pitchFamily="65" charset="-120"/>
                <a:ea typeface="標楷體" panose="03000509000000000000" pitchFamily="65" charset="-120"/>
              </a:rPr>
              <a:t>confidence</a:t>
            </a:r>
            <a:r>
              <a:rPr kumimoji="0" lang="en-US" altLang="zh-TW" sz="2000">
                <a:latin typeface="標楷體" panose="03000509000000000000" pitchFamily="65" charset="-120"/>
                <a:ea typeface="標楷體" panose="03000509000000000000" pitchFamily="65" charset="-120"/>
              </a:rPr>
              <a:t>: X</a:t>
            </a:r>
            <a:r>
              <a:rPr kumimoji="0" lang="zh-TW" altLang="en-US" sz="2000">
                <a:latin typeface="標楷體" panose="03000509000000000000" pitchFamily="65" charset="-120"/>
                <a:ea typeface="標楷體" panose="03000509000000000000" pitchFamily="65" charset="-120"/>
              </a:rPr>
              <a:t>和</a:t>
            </a:r>
            <a:r>
              <a:rPr kumimoji="0" lang="en-US" altLang="zh-TW" sz="2000">
                <a:latin typeface="標楷體" panose="03000509000000000000" pitchFamily="65" charset="-120"/>
                <a:ea typeface="標楷體" panose="03000509000000000000" pitchFamily="65" charset="-120"/>
              </a:rPr>
              <a:t>Y</a:t>
            </a:r>
            <a:r>
              <a:rPr kumimoji="0" lang="zh-TW" altLang="en-US" sz="2000">
                <a:latin typeface="標楷體" panose="03000509000000000000" pitchFamily="65" charset="-120"/>
                <a:ea typeface="標楷體" panose="03000509000000000000" pitchFamily="65" charset="-120"/>
              </a:rPr>
              <a:t>同時出現的次數</a:t>
            </a:r>
            <a:r>
              <a:rPr kumimoji="0" lang="en-US" altLang="zh-TW" sz="2000">
                <a:latin typeface="標楷體" panose="03000509000000000000" pitchFamily="65" charset="-120"/>
                <a:ea typeface="標楷體" panose="03000509000000000000" pitchFamily="65" charset="-120"/>
              </a:rPr>
              <a:t>/X</a:t>
            </a:r>
            <a:r>
              <a:rPr kumimoji="0" lang="zh-TW" altLang="en-US" sz="2000">
                <a:latin typeface="標楷體" panose="03000509000000000000" pitchFamily="65" charset="-120"/>
                <a:ea typeface="標楷體" panose="03000509000000000000" pitchFamily="65" charset="-120"/>
              </a:rPr>
              <a:t>出現的次數</a:t>
            </a:r>
          </a:p>
          <a:p>
            <a:pPr>
              <a:lnSpc>
                <a:spcPct val="90000"/>
              </a:lnSpc>
            </a:pPr>
            <a:r>
              <a:rPr kumimoji="0" lang="zh-TW" altLang="en-US" sz="2000" b="1">
                <a:solidFill>
                  <a:srgbClr val="0070C0"/>
                </a:solidFill>
                <a:latin typeface="標楷體" panose="03000509000000000000" pitchFamily="65" charset="-120"/>
                <a:ea typeface="標楷體" panose="03000509000000000000" pitchFamily="65" charset="-120"/>
              </a:rPr>
              <a:t>提昇 </a:t>
            </a:r>
            <a:r>
              <a:rPr kumimoji="0" lang="en-US" altLang="zh-TW" sz="2000" b="1">
                <a:solidFill>
                  <a:srgbClr val="0070C0"/>
                </a:solidFill>
                <a:latin typeface="標楷體" panose="03000509000000000000" pitchFamily="65" charset="-120"/>
                <a:ea typeface="標楷體" panose="03000509000000000000" pitchFamily="65" charset="-120"/>
              </a:rPr>
              <a:t>lift</a:t>
            </a:r>
            <a:r>
              <a:rPr kumimoji="0" lang="en-US" altLang="zh-TW" sz="2000">
                <a:latin typeface="標楷體" panose="03000509000000000000" pitchFamily="65" charset="-120"/>
                <a:ea typeface="標楷體" panose="03000509000000000000" pitchFamily="65" charset="-120"/>
              </a:rPr>
              <a:t>: support/ ((support(X) * (support(Y))</a:t>
            </a:r>
            <a:r>
              <a:rPr kumimoji="0" lang="en-US" altLang="zh-TW" sz="2000"/>
              <a:t>	</a:t>
            </a:r>
            <a:r>
              <a:rPr lang="en-US" altLang="zh-TW" sz="2000"/>
              <a:t>,</a:t>
            </a:r>
            <a:br>
              <a:rPr lang="en-US" altLang="zh-TW" sz="2000"/>
            </a:br>
            <a:r>
              <a:rPr lang="en-US" altLang="zh-TW" sz="2000"/>
              <a:t>    </a:t>
            </a:r>
            <a:r>
              <a:rPr kumimoji="0" lang="en-US" altLang="zh-TW" sz="2000">
                <a:solidFill>
                  <a:srgbClr val="FF0000"/>
                </a:solidFill>
              </a:rPr>
              <a:t>Given X, the probability of buying Y increases</a:t>
            </a:r>
          </a:p>
          <a:p>
            <a:pPr>
              <a:lnSpc>
                <a:spcPct val="90000"/>
              </a:lnSpc>
            </a:pPr>
            <a:endParaRPr kumimoji="0" lang="zh-TW" altLang="en-US" sz="2000">
              <a:solidFill>
                <a:srgbClr val="FF0000"/>
              </a:solidFill>
            </a:endParaRPr>
          </a:p>
          <a:p>
            <a:pPr>
              <a:lnSpc>
                <a:spcPct val="90000"/>
              </a:lnSpc>
            </a:pPr>
            <a:r>
              <a:rPr kumimoji="0" lang="zh-TW" altLang="en-US" sz="2000">
                <a:latin typeface="標楷體" panose="03000509000000000000" pitchFamily="65" charset="-120"/>
                <a:ea typeface="標楷體" panose="03000509000000000000" pitchFamily="65" charset="-120"/>
              </a:rPr>
              <a:t>規則範例</a:t>
            </a:r>
            <a:r>
              <a:rPr kumimoji="0" lang="en-US" altLang="zh-TW" sz="2000">
                <a:latin typeface="標楷體" panose="03000509000000000000" pitchFamily="65" charset="-120"/>
                <a:ea typeface="標楷體" panose="03000509000000000000" pitchFamily="65" charset="-120"/>
              </a:rPr>
              <a:t>:</a:t>
            </a:r>
          </a:p>
          <a:p>
            <a:pPr>
              <a:lnSpc>
                <a:spcPct val="90000"/>
              </a:lnSpc>
              <a:buFont typeface="Monotype Sorts"/>
              <a:buNone/>
            </a:pPr>
            <a:r>
              <a:rPr lang="en-US" altLang="zh-TW" sz="2000"/>
              <a:t>	{Milk, Diaper} </a:t>
            </a:r>
            <a:r>
              <a:rPr kumimoji="0" lang="en-US" altLang="zh-TW" sz="2000">
                <a:latin typeface="標楷體" panose="03000509000000000000" pitchFamily="65" charset="-120"/>
                <a:ea typeface="標楷體" panose="03000509000000000000" pitchFamily="65" charset="-120"/>
                <a:sym typeface="Wingdings" panose="05000000000000000000" pitchFamily="2" charset="2"/>
              </a:rPr>
              <a:t></a:t>
            </a:r>
            <a:r>
              <a:rPr lang="en-US" altLang="zh-TW" sz="2000"/>
              <a:t> {Beer} (s=0.4, c=0.67)</a:t>
            </a:r>
          </a:p>
          <a:p>
            <a:pPr>
              <a:lnSpc>
                <a:spcPct val="90000"/>
              </a:lnSpc>
              <a:buFont typeface="Monotype Sorts"/>
              <a:buNone/>
            </a:pPr>
            <a:r>
              <a:rPr lang="en-US" altLang="zh-TW" sz="2000"/>
              <a:t>	{Milk, Beer} </a:t>
            </a:r>
            <a:r>
              <a:rPr kumimoji="0" lang="en-US" altLang="zh-TW" sz="2000">
                <a:latin typeface="標楷體" panose="03000509000000000000" pitchFamily="65" charset="-120"/>
                <a:ea typeface="標楷體" panose="03000509000000000000" pitchFamily="65" charset="-120"/>
                <a:sym typeface="Wingdings" panose="05000000000000000000" pitchFamily="2" charset="2"/>
              </a:rPr>
              <a:t></a:t>
            </a:r>
            <a:r>
              <a:rPr lang="en-US" altLang="zh-TW" sz="2000"/>
              <a:t> {Diaper} (s=0.4, c=1.0)</a:t>
            </a:r>
          </a:p>
          <a:p>
            <a:pPr>
              <a:lnSpc>
                <a:spcPct val="90000"/>
              </a:lnSpc>
              <a:buFont typeface="Monotype Sorts"/>
              <a:buNone/>
            </a:pPr>
            <a:r>
              <a:rPr lang="en-US" altLang="zh-TW" sz="2000"/>
              <a:t>	{Diaper, Beer} </a:t>
            </a:r>
            <a:r>
              <a:rPr kumimoji="0" lang="en-US" altLang="zh-TW" sz="2000">
                <a:latin typeface="標楷體" panose="03000509000000000000" pitchFamily="65" charset="-120"/>
                <a:ea typeface="標楷體" panose="03000509000000000000" pitchFamily="65" charset="-120"/>
                <a:sym typeface="Wingdings" panose="05000000000000000000" pitchFamily="2" charset="2"/>
              </a:rPr>
              <a:t></a:t>
            </a:r>
            <a:r>
              <a:rPr lang="en-US" altLang="zh-TW" sz="2000"/>
              <a:t> {Milk} (s=0.4, c=0.67)</a:t>
            </a:r>
          </a:p>
          <a:p>
            <a:pPr>
              <a:lnSpc>
                <a:spcPct val="90000"/>
              </a:lnSpc>
              <a:buFont typeface="Monotype Sorts"/>
              <a:buNone/>
            </a:pPr>
            <a:r>
              <a:rPr lang="en-US" altLang="zh-TW" sz="2000"/>
              <a:t>	{Beer} </a:t>
            </a:r>
            <a:r>
              <a:rPr kumimoji="0" lang="en-US" altLang="zh-TW" sz="2000">
                <a:latin typeface="標楷體" panose="03000509000000000000" pitchFamily="65" charset="-120"/>
                <a:ea typeface="標楷體" panose="03000509000000000000" pitchFamily="65" charset="-120"/>
                <a:sym typeface="Wingdings" panose="05000000000000000000" pitchFamily="2" charset="2"/>
              </a:rPr>
              <a:t></a:t>
            </a:r>
            <a:r>
              <a:rPr lang="en-US" altLang="zh-TW" sz="2000"/>
              <a:t> {Milk, Diaper} (s=0.4, c=0.67)</a:t>
            </a:r>
          </a:p>
        </p:txBody>
      </p:sp>
      <p:graphicFrame>
        <p:nvGraphicFramePr>
          <p:cNvPr id="2" name="Group 40">
            <a:extLst>
              <a:ext uri="{FF2B5EF4-FFF2-40B4-BE49-F238E27FC236}">
                <a16:creationId xmlns:a16="http://schemas.microsoft.com/office/drawing/2014/main" id="{15971AA2-62A4-71EF-4164-F38DF39A3910}"/>
              </a:ext>
            </a:extLst>
          </p:cNvPr>
          <p:cNvGraphicFramePr>
            <a:graphicFrameLocks noGrp="1"/>
          </p:cNvGraphicFramePr>
          <p:nvPr>
            <p:extLst>
              <p:ext uri="{D42A27DB-BD31-4B8C-83A1-F6EECF244321}">
                <p14:modId xmlns:p14="http://schemas.microsoft.com/office/powerpoint/2010/main" val="4197843055"/>
              </p:ext>
            </p:extLst>
          </p:nvPr>
        </p:nvGraphicFramePr>
        <p:xfrm>
          <a:off x="6228184" y="4653136"/>
          <a:ext cx="2635156" cy="1554372"/>
        </p:xfrm>
        <a:graphic>
          <a:graphicData uri="http://schemas.openxmlformats.org/drawingml/2006/table">
            <a:tbl>
              <a:tblPr/>
              <a:tblGrid>
                <a:gridCol w="558562">
                  <a:extLst>
                    <a:ext uri="{9D8B030D-6E8A-4147-A177-3AD203B41FA5}">
                      <a16:colId xmlns:a16="http://schemas.microsoft.com/office/drawing/2014/main" val="20000"/>
                    </a:ext>
                  </a:extLst>
                </a:gridCol>
                <a:gridCol w="2076594">
                  <a:extLst>
                    <a:ext uri="{9D8B030D-6E8A-4147-A177-3AD203B41FA5}">
                      <a16:colId xmlns:a16="http://schemas.microsoft.com/office/drawing/2014/main" val="20001"/>
                    </a:ext>
                  </a:extLst>
                </a:gridCol>
              </a:tblGrid>
              <a:tr h="25202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1" u="none" strike="noStrike" cap="none" normalizeH="0" baseline="0">
                          <a:ln>
                            <a:noFill/>
                          </a:ln>
                          <a:solidFill>
                            <a:schemeClr val="tx1"/>
                          </a:solidFill>
                          <a:effectLst/>
                          <a:latin typeface="Times New Roman" pitchFamily="18" charset="0"/>
                          <a:ea typeface="新細明體" pitchFamily="18" charset="-120"/>
                        </a:rPr>
                        <a:t>TID</a:t>
                      </a:r>
                      <a:endParaRPr kumimoji="1" lang="zh-TW" altLang="en-US" sz="1100" b="1" i="1"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1" u="none" strike="noStrike" cap="none" normalizeH="0" baseline="0">
                          <a:ln>
                            <a:noFill/>
                          </a:ln>
                          <a:solidFill>
                            <a:schemeClr val="tx1"/>
                          </a:solidFill>
                          <a:effectLst/>
                          <a:latin typeface="Times New Roman" pitchFamily="18" charset="0"/>
                          <a:ea typeface="新細明體" pitchFamily="18" charset="-120"/>
                        </a:rPr>
                        <a:t>Items</a:t>
                      </a:r>
                      <a:endParaRPr kumimoji="1" lang="zh-TW" altLang="en-US" sz="1100" b="1" i="0"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02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0" u="none" strike="noStrike" cap="none" normalizeH="0" baseline="0">
                          <a:ln>
                            <a:noFill/>
                          </a:ln>
                          <a:solidFill>
                            <a:schemeClr val="tx1"/>
                          </a:solidFill>
                          <a:effectLst/>
                          <a:latin typeface="Times New Roman" pitchFamily="18" charset="0"/>
                          <a:ea typeface="新細明體" pitchFamily="18" charset="-120"/>
                        </a:rPr>
                        <a:t>1</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0" u="none" strike="noStrike" cap="none" normalizeH="0" baseline="0">
                          <a:ln>
                            <a:noFill/>
                          </a:ln>
                          <a:solidFill>
                            <a:schemeClr val="tx1"/>
                          </a:solidFill>
                          <a:effectLst/>
                          <a:latin typeface="Times New Roman" pitchFamily="18" charset="0"/>
                          <a:ea typeface="新細明體" pitchFamily="18" charset="-120"/>
                        </a:rPr>
                        <a:t>Bread, Milk</a:t>
                      </a:r>
                      <a:endParaRPr kumimoji="1" lang="zh-TW" altLang="en-US" sz="1100" b="1" i="0"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202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0" u="none" strike="noStrike" cap="none" normalizeH="0" baseline="0">
                          <a:ln>
                            <a:noFill/>
                          </a:ln>
                          <a:solidFill>
                            <a:schemeClr val="tx1"/>
                          </a:solidFill>
                          <a:effectLst/>
                          <a:latin typeface="Times New Roman" pitchFamily="18" charset="0"/>
                          <a:ea typeface="新細明體" pitchFamily="18" charset="-120"/>
                        </a:rPr>
                        <a:t>2</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0" u="none" strike="noStrike" cap="none" normalizeH="0" baseline="0">
                          <a:ln>
                            <a:noFill/>
                          </a:ln>
                          <a:solidFill>
                            <a:schemeClr val="tx1"/>
                          </a:solidFill>
                          <a:effectLst/>
                          <a:latin typeface="Times New Roman" pitchFamily="18" charset="0"/>
                          <a:ea typeface="新細明體" pitchFamily="18" charset="-120"/>
                        </a:rPr>
                        <a:t>Bread, Diaper, Beer, Eggs</a:t>
                      </a:r>
                      <a:endParaRPr kumimoji="1" lang="zh-TW" altLang="en-US" sz="1100" b="1" i="0"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202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0" u="none" strike="noStrike" cap="none" normalizeH="0" baseline="0">
                          <a:ln>
                            <a:noFill/>
                          </a:ln>
                          <a:solidFill>
                            <a:schemeClr val="tx1"/>
                          </a:solidFill>
                          <a:effectLst/>
                          <a:latin typeface="Times New Roman" pitchFamily="18" charset="0"/>
                          <a:ea typeface="新細明體" pitchFamily="18" charset="-120"/>
                        </a:rPr>
                        <a:t>3</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0" u="none" strike="noStrike" cap="none" normalizeH="0" baseline="0">
                          <a:ln>
                            <a:noFill/>
                          </a:ln>
                          <a:solidFill>
                            <a:schemeClr val="tx1"/>
                          </a:solidFill>
                          <a:effectLst/>
                          <a:latin typeface="Times New Roman" pitchFamily="18" charset="0"/>
                          <a:ea typeface="新細明體" pitchFamily="18" charset="-120"/>
                        </a:rPr>
                        <a:t>Milk, Diaper, Beer, Coke</a:t>
                      </a:r>
                      <a:endParaRPr kumimoji="1" lang="zh-TW" altLang="en-US" sz="1100" b="1" i="0"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02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0" u="none" strike="noStrike" cap="none" normalizeH="0" baseline="0">
                          <a:ln>
                            <a:noFill/>
                          </a:ln>
                          <a:solidFill>
                            <a:schemeClr val="tx1"/>
                          </a:solidFill>
                          <a:effectLst/>
                          <a:latin typeface="Times New Roman" pitchFamily="18" charset="0"/>
                          <a:ea typeface="新細明體" pitchFamily="18" charset="-120"/>
                        </a:rPr>
                        <a:t>4</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0" u="none" strike="noStrike" cap="none" normalizeH="0" baseline="0">
                          <a:ln>
                            <a:noFill/>
                          </a:ln>
                          <a:solidFill>
                            <a:schemeClr val="tx1"/>
                          </a:solidFill>
                          <a:effectLst/>
                          <a:latin typeface="Times New Roman" pitchFamily="18" charset="0"/>
                          <a:ea typeface="新細明體" pitchFamily="18" charset="-120"/>
                        </a:rPr>
                        <a:t>Bread, Milk, Diaper, Beer</a:t>
                      </a:r>
                      <a:endParaRPr kumimoji="1" lang="zh-TW" altLang="en-US" sz="1100" b="1" i="0" u="none" strike="noStrike" cap="none" normalizeH="0" baseline="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2028">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0" u="none" strike="noStrike" cap="none" normalizeH="0" baseline="0">
                          <a:ln>
                            <a:noFill/>
                          </a:ln>
                          <a:solidFill>
                            <a:schemeClr val="tx1"/>
                          </a:solidFill>
                          <a:effectLst/>
                          <a:latin typeface="Times New Roman" pitchFamily="18" charset="0"/>
                          <a:ea typeface="新細明體" pitchFamily="18" charset="-120"/>
                        </a:rPr>
                        <a:t>5</a:t>
                      </a:r>
                    </a:p>
                  </a:txBody>
                  <a:tcPr marT="45711" marB="4571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Pct val="90000"/>
                        <a:buFont typeface="Monotype Sorts"/>
                        <a:buNone/>
                        <a:tabLst/>
                      </a:pPr>
                      <a:r>
                        <a:rPr kumimoji="1" lang="en-US" altLang="zh-TW" sz="1100" b="1" i="0" u="none" strike="noStrike" cap="none" normalizeH="0" baseline="0" dirty="0">
                          <a:ln>
                            <a:noFill/>
                          </a:ln>
                          <a:solidFill>
                            <a:schemeClr val="tx1"/>
                          </a:solidFill>
                          <a:effectLst/>
                          <a:latin typeface="Times New Roman" pitchFamily="18" charset="0"/>
                          <a:ea typeface="新細明體" pitchFamily="18" charset="-120"/>
                        </a:rPr>
                        <a:t>Bread, Milk, Diaper, Coke</a:t>
                      </a:r>
                      <a:endParaRPr kumimoji="1" lang="zh-TW" altLang="en-US" sz="1100" b="1" i="0" u="none" strike="noStrike" cap="none" normalizeH="0" baseline="0" dirty="0">
                        <a:ln>
                          <a:noFill/>
                        </a:ln>
                        <a:solidFill>
                          <a:schemeClr val="tx1"/>
                        </a:solidFill>
                        <a:effectLst/>
                        <a:latin typeface="Times New Roman" pitchFamily="18" charset="0"/>
                        <a:ea typeface="新細明體" pitchFamily="18" charset="-120"/>
                      </a:endParaRPr>
                    </a:p>
                  </a:txBody>
                  <a:tcPr marT="45711" marB="4571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69977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A-Priori Algorithm – (1)</a:t>
            </a:r>
          </a:p>
        </p:txBody>
      </p:sp>
      <p:sp>
        <p:nvSpPr>
          <p:cNvPr id="16387" name="Rectangle 3"/>
          <p:cNvSpPr>
            <a:spLocks noGrp="1" noChangeArrowheads="1"/>
          </p:cNvSpPr>
          <p:nvPr>
            <p:ph idx="1"/>
          </p:nvPr>
        </p:nvSpPr>
        <p:spPr>
          <a:xfrm>
            <a:off x="457200" y="1295400"/>
            <a:ext cx="8229600" cy="5334000"/>
          </a:xfrm>
        </p:spPr>
        <p:txBody>
          <a:bodyPr>
            <a:normAutofit/>
          </a:bodyPr>
          <a:lstStyle/>
          <a:p>
            <a:r>
              <a:rPr lang="en-US" dirty="0"/>
              <a:t>A </a:t>
            </a:r>
            <a:r>
              <a:rPr lang="en-US" b="1" dirty="0"/>
              <a:t>two-pass</a:t>
            </a:r>
            <a:r>
              <a:rPr lang="en-US" dirty="0"/>
              <a:t> approach called </a:t>
            </a:r>
            <a:br>
              <a:rPr lang="en-US" dirty="0"/>
            </a:br>
            <a:r>
              <a:rPr lang="en-US" b="1" i="1" dirty="0">
                <a:solidFill>
                  <a:srgbClr val="0000FF"/>
                </a:solidFill>
              </a:rPr>
              <a:t>A-Priori</a:t>
            </a:r>
            <a:r>
              <a:rPr lang="en-US" i="1" dirty="0">
                <a:solidFill>
                  <a:srgbClr val="0064E2"/>
                </a:solidFill>
              </a:rPr>
              <a:t> </a:t>
            </a:r>
            <a:r>
              <a:rPr lang="en-US" dirty="0"/>
              <a:t>limits the need for </a:t>
            </a:r>
            <a:br>
              <a:rPr lang="en-US" dirty="0"/>
            </a:br>
            <a:r>
              <a:rPr lang="en-US" dirty="0"/>
              <a:t>main memory</a:t>
            </a:r>
          </a:p>
          <a:p>
            <a:r>
              <a:rPr lang="en-US" b="1" dirty="0">
                <a:solidFill>
                  <a:srgbClr val="008000"/>
                </a:solidFill>
              </a:rPr>
              <a:t>Key idea:</a:t>
            </a:r>
            <a:r>
              <a:rPr lang="en-US" b="1" dirty="0"/>
              <a:t> </a:t>
            </a:r>
            <a:r>
              <a:rPr lang="en-US" b="1" i="1" dirty="0" err="1">
                <a:solidFill>
                  <a:srgbClr val="FF0066"/>
                </a:solidFill>
              </a:rPr>
              <a:t>monotonicity</a:t>
            </a:r>
            <a:endParaRPr lang="en-US" b="1" dirty="0">
              <a:solidFill>
                <a:srgbClr val="FF0066"/>
              </a:solidFill>
            </a:endParaRPr>
          </a:p>
          <a:p>
            <a:pPr lvl="1"/>
            <a:r>
              <a:rPr lang="en-US" dirty="0"/>
              <a:t>If a set of items </a:t>
            </a:r>
            <a:r>
              <a:rPr lang="en-US" b="1" i="1" dirty="0">
                <a:latin typeface="Times New Roman" pitchFamily="18" charset="0"/>
                <a:cs typeface="Times New Roman" pitchFamily="18" charset="0"/>
              </a:rPr>
              <a:t>I</a:t>
            </a:r>
            <a:r>
              <a:rPr lang="en-US" dirty="0"/>
              <a:t> appears at </a:t>
            </a:r>
            <a:br>
              <a:rPr lang="en-US" dirty="0"/>
            </a:br>
            <a:r>
              <a:rPr lang="en-US" dirty="0"/>
              <a:t>least </a:t>
            </a:r>
            <a:r>
              <a:rPr lang="en-US" b="1" i="1" dirty="0">
                <a:latin typeface="Times New Roman" pitchFamily="18" charset="0"/>
                <a:cs typeface="Times New Roman" pitchFamily="18" charset="0"/>
              </a:rPr>
              <a:t>s</a:t>
            </a:r>
            <a:r>
              <a:rPr lang="en-US" dirty="0"/>
              <a:t> times, so does every </a:t>
            </a:r>
            <a:r>
              <a:rPr lang="en-US" b="1" dirty="0"/>
              <a:t>subset </a:t>
            </a:r>
            <a:r>
              <a:rPr lang="en-US" b="1" i="1" dirty="0">
                <a:latin typeface="Times New Roman" pitchFamily="18" charset="0"/>
                <a:cs typeface="Times New Roman" pitchFamily="18" charset="0"/>
              </a:rPr>
              <a:t>J</a:t>
            </a:r>
            <a:r>
              <a:rPr lang="en-US" dirty="0"/>
              <a:t> of </a:t>
            </a:r>
            <a:r>
              <a:rPr lang="en-US" b="1" i="1" dirty="0">
                <a:latin typeface="Times New Roman" pitchFamily="18" charset="0"/>
                <a:cs typeface="Times New Roman" pitchFamily="18" charset="0"/>
              </a:rPr>
              <a:t>I</a:t>
            </a:r>
            <a:endParaRPr lang="en-US" dirty="0"/>
          </a:p>
          <a:p>
            <a:r>
              <a:rPr lang="en-US" b="1" dirty="0">
                <a:solidFill>
                  <a:srgbClr val="008000"/>
                </a:solidFill>
              </a:rPr>
              <a:t>Contrapositive for pairs:</a:t>
            </a:r>
            <a:r>
              <a:rPr lang="en-US" dirty="0">
                <a:solidFill>
                  <a:srgbClr val="008000"/>
                </a:solidFill>
              </a:rPr>
              <a:t> </a:t>
            </a:r>
            <a:br>
              <a:rPr lang="en-US" dirty="0">
                <a:solidFill>
                  <a:srgbClr val="008000"/>
                </a:solidFill>
              </a:rPr>
            </a:br>
            <a:r>
              <a:rPr lang="en-US" dirty="0"/>
              <a:t>If item</a:t>
            </a:r>
            <a:r>
              <a:rPr lang="en-US" i="1" dirty="0"/>
              <a:t> </a:t>
            </a:r>
            <a:r>
              <a:rPr lang="en-US" b="1" i="1" dirty="0" err="1">
                <a:latin typeface="Times New Roman" pitchFamily="18" charset="0"/>
                <a:cs typeface="Times New Roman" pitchFamily="18" charset="0"/>
              </a:rPr>
              <a:t>i</a:t>
            </a:r>
            <a:r>
              <a:rPr lang="en-US" dirty="0"/>
              <a:t> does not appear in </a:t>
            </a:r>
            <a:r>
              <a:rPr lang="en-US" b="1" i="1" dirty="0">
                <a:latin typeface="Times New Roman" pitchFamily="18" charset="0"/>
                <a:cs typeface="Times New Roman" pitchFamily="18" charset="0"/>
              </a:rPr>
              <a:t>s</a:t>
            </a:r>
            <a:r>
              <a:rPr lang="en-US" dirty="0"/>
              <a:t> baskets, then no pair including </a:t>
            </a:r>
            <a:r>
              <a:rPr lang="en-US" b="1" i="1" dirty="0" err="1">
                <a:latin typeface="Times New Roman" pitchFamily="18" charset="0"/>
                <a:cs typeface="Times New Roman" pitchFamily="18" charset="0"/>
              </a:rPr>
              <a:t>i</a:t>
            </a:r>
            <a:r>
              <a:rPr lang="en-US" dirty="0"/>
              <a:t> can appear in </a:t>
            </a:r>
            <a:r>
              <a:rPr lang="en-US" b="1" i="1" dirty="0">
                <a:latin typeface="Times New Roman" pitchFamily="18" charset="0"/>
                <a:cs typeface="Times New Roman" pitchFamily="18" charset="0"/>
              </a:rPr>
              <a:t>s</a:t>
            </a:r>
            <a:r>
              <a:rPr lang="en-US" dirty="0"/>
              <a:t> baskets</a:t>
            </a:r>
          </a:p>
          <a:p>
            <a:pPr lvl="8"/>
            <a:endParaRPr lang="en-US" dirty="0"/>
          </a:p>
          <a:p>
            <a:r>
              <a:rPr lang="en-US" b="1" dirty="0">
                <a:solidFill>
                  <a:srgbClr val="FF0066"/>
                </a:solidFill>
              </a:rPr>
              <a:t>So, how does A-Priori find freq. pairs?</a:t>
            </a: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900" b="0" i="0" u="none" strike="noStrike" kern="1200" cap="none" spc="0" normalizeH="0" baseline="0" noProof="0">
                <a:ln>
                  <a:noFill/>
                </a:ln>
                <a:solidFill>
                  <a:prstClr val="black">
                    <a:tint val="95000"/>
                  </a:prstClr>
                </a:solidFill>
                <a:effectLst/>
                <a:uLnTx/>
                <a:uFillTx/>
                <a:latin typeface="Calibri" pitchFamily="34" charset="0"/>
                <a:ea typeface="+mn-ea"/>
                <a:cs typeface="Calibri" pitchFamily="34" charset="0"/>
              </a:rPr>
              <a:t>J. Leskovec, A. Rajaraman, J. Ullman: Mining of Massive Datasets, http://www.mmds.org</a:t>
            </a:r>
            <a:endParaRPr kumimoji="0" lang="en-US" sz="900" b="0" i="0" u="none" strike="noStrike" kern="1200" cap="none" spc="0" normalizeH="0" baseline="0" noProof="0">
              <a:ln>
                <a:noFill/>
              </a:ln>
              <a:solidFill>
                <a:prstClr val="black">
                  <a:tint val="95000"/>
                </a:prstClr>
              </a:solidFill>
              <a:effectLst/>
              <a:uLnTx/>
              <a:uFillTx/>
              <a:latin typeface="Calibri" pitchFamily="34" charset="0"/>
              <a:ea typeface="+mn-ea"/>
              <a:cs typeface="Calibri" pitchFamily="34" charset="0"/>
            </a:endParaRPr>
          </a:p>
        </p:txBody>
      </p:sp>
      <p:sp>
        <p:nvSpPr>
          <p:cNvPr id="4"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E2A82A-E784-FD40-8FA8-E1A2CD5D41F7}" type="slidenum">
              <a:rPr kumimoji="0" lang="en-US" sz="900" b="0" i="0" u="none" strike="noStrike" kern="1200" cap="none" spc="0" normalizeH="0" baseline="0" noProof="0">
                <a:ln>
                  <a:noFill/>
                </a:ln>
                <a:solidFill>
                  <a:prstClr val="black">
                    <a:tint val="95000"/>
                  </a:prstClr>
                </a:solidFill>
                <a:effectLst/>
                <a:uLnTx/>
                <a:uFillTx/>
                <a:latin typeface="Calibri" pitchFamily="34" charset="0"/>
                <a:ea typeface="+mn-ea"/>
                <a:cs typeface="Calibr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900" b="0" i="0" u="none" strike="noStrike" kern="1200" cap="none" spc="0" normalizeH="0" baseline="0" noProof="0">
              <a:ln>
                <a:noFill/>
              </a:ln>
              <a:solidFill>
                <a:prstClr val="black">
                  <a:tint val="95000"/>
                </a:prstClr>
              </a:solidFill>
              <a:effectLst/>
              <a:uLnTx/>
              <a:uFillTx/>
              <a:latin typeface="Calibri" pitchFamily="34" charset="0"/>
              <a:ea typeface="+mn-ea"/>
              <a:cs typeface="Calibri" pitchFamily="34" charset="0"/>
            </a:endParaRPr>
          </a:p>
        </p:txBody>
      </p:sp>
      <p:pic>
        <p:nvPicPr>
          <p:cNvPr id="57346" name="Picture 2" descr="File:FrequentItems.png"/>
          <p:cNvPicPr>
            <a:picLocks noChangeAspect="1" noChangeArrowheads="1"/>
          </p:cNvPicPr>
          <p:nvPr/>
        </p:nvPicPr>
        <p:blipFill>
          <a:blip r:embed="rId2" cstate="print"/>
          <a:srcRect/>
          <a:stretch>
            <a:fillRect/>
          </a:stretch>
        </p:blipFill>
        <p:spPr bwMode="auto">
          <a:xfrm>
            <a:off x="5668406" y="1295400"/>
            <a:ext cx="3475594" cy="2514600"/>
          </a:xfrm>
          <a:prstGeom prst="rect">
            <a:avLst/>
          </a:prstGeom>
          <a:noFill/>
        </p:spPr>
      </p:pic>
    </p:spTree>
    <p:extLst>
      <p:ext uri="{BB962C8B-B14F-4D97-AF65-F5344CB8AC3E}">
        <p14:creationId xmlns:p14="http://schemas.microsoft.com/office/powerpoint/2010/main" val="275364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A-Priori Algorithm – (2)</a:t>
            </a:r>
          </a:p>
        </p:txBody>
      </p:sp>
      <mc:AlternateContent xmlns:mc="http://schemas.openxmlformats.org/markup-compatibility/2006">
        <mc:Choice xmlns:a14="http://schemas.microsoft.com/office/drawing/2010/main" Requires="a14">
          <p:sp>
            <p:nvSpPr>
              <p:cNvPr id="17411" name="Rectangle 3"/>
              <p:cNvSpPr>
                <a:spLocks noGrp="1" noChangeArrowheads="1"/>
              </p:cNvSpPr>
              <p:nvPr>
                <p:ph idx="1"/>
              </p:nvPr>
            </p:nvSpPr>
            <p:spPr>
              <a:xfrm>
                <a:off x="457200" y="1295400"/>
                <a:ext cx="8686800" cy="5410200"/>
              </a:xfrm>
            </p:spPr>
            <p:txBody>
              <a:bodyPr>
                <a:normAutofit/>
              </a:bodyPr>
              <a:lstStyle/>
              <a:p>
                <a:r>
                  <a:rPr lang="en-US" b="1" dirty="0">
                    <a:solidFill>
                      <a:srgbClr val="FF0066"/>
                    </a:solidFill>
                  </a:rPr>
                  <a:t>Pass 1:</a:t>
                </a:r>
                <a:r>
                  <a:rPr lang="en-US" dirty="0">
                    <a:solidFill>
                      <a:srgbClr val="CC0066"/>
                    </a:solidFill>
                  </a:rPr>
                  <a:t> </a:t>
                </a:r>
                <a:r>
                  <a:rPr lang="en-US" dirty="0"/>
                  <a:t>Read baskets and count in main memory </a:t>
                </a:r>
                <a:br>
                  <a:rPr lang="en-US" dirty="0"/>
                </a:br>
                <a:r>
                  <a:rPr lang="en-US" dirty="0"/>
                  <a:t>the occurrences of each </a:t>
                </a:r>
                <a:r>
                  <a:rPr lang="en-US" b="1" dirty="0">
                    <a:solidFill>
                      <a:srgbClr val="FF0066"/>
                    </a:solidFill>
                  </a:rPr>
                  <a:t>individual item</a:t>
                </a:r>
              </a:p>
              <a:p>
                <a:pPr lvl="2"/>
                <a:r>
                  <a:rPr lang="en-US" dirty="0"/>
                  <a:t>Requires only memory proportional to #items</a:t>
                </a:r>
              </a:p>
              <a:p>
                <a:pPr lvl="8"/>
                <a:endParaRPr lang="en-US" b="1" dirty="0">
                  <a:solidFill>
                    <a:srgbClr val="008000"/>
                  </a:solidFill>
                </a:endParaRPr>
              </a:p>
              <a:p>
                <a:r>
                  <a:rPr lang="en-US" b="1" dirty="0">
                    <a:solidFill>
                      <a:srgbClr val="008000"/>
                    </a:solidFill>
                  </a:rPr>
                  <a:t>Items that appear </a:t>
                </a:r>
                <a14:m>
                  <m:oMath xmlns:m="http://schemas.openxmlformats.org/officeDocument/2006/math">
                    <m:r>
                      <a:rPr lang="en-US" b="1" i="1" smtClean="0">
                        <a:solidFill>
                          <a:srgbClr val="008000"/>
                        </a:solidFill>
                        <a:latin typeface="Cambria Math"/>
                      </a:rPr>
                      <m:t>≥</m:t>
                    </m:r>
                    <m:r>
                      <a:rPr lang="en-US" b="1" i="1" smtClean="0">
                        <a:solidFill>
                          <a:srgbClr val="008000"/>
                        </a:solidFill>
                        <a:latin typeface="Cambria Math"/>
                      </a:rPr>
                      <m:t>𝒔</m:t>
                    </m:r>
                  </m:oMath>
                </a14:m>
                <a:r>
                  <a:rPr lang="en-US" b="1" dirty="0">
                    <a:solidFill>
                      <a:srgbClr val="008000"/>
                    </a:solidFill>
                  </a:rPr>
                  <a:t> times are the </a:t>
                </a:r>
                <a:r>
                  <a:rPr lang="en-US" b="1" u="sng" dirty="0">
                    <a:solidFill>
                      <a:srgbClr val="008000"/>
                    </a:solidFill>
                  </a:rPr>
                  <a:t>frequent items</a:t>
                </a:r>
              </a:p>
              <a:p>
                <a:pPr lvl="8"/>
                <a:endParaRPr lang="en-US" b="1" u="sng" dirty="0">
                  <a:solidFill>
                    <a:srgbClr val="008000"/>
                  </a:solidFill>
                </a:endParaRPr>
              </a:p>
              <a:p>
                <a:r>
                  <a:rPr lang="en-US" b="1" dirty="0">
                    <a:solidFill>
                      <a:srgbClr val="0000FF"/>
                    </a:solidFill>
                  </a:rPr>
                  <a:t>Pass 2:</a:t>
                </a:r>
                <a:r>
                  <a:rPr lang="en-US" dirty="0">
                    <a:solidFill>
                      <a:srgbClr val="0000FF"/>
                    </a:solidFill>
                  </a:rPr>
                  <a:t> </a:t>
                </a:r>
                <a:r>
                  <a:rPr lang="en-US" dirty="0"/>
                  <a:t>Read baskets again and count in main memory </a:t>
                </a:r>
                <a:r>
                  <a:rPr lang="en-US" u="sng" dirty="0"/>
                  <a:t>only</a:t>
                </a:r>
                <a:r>
                  <a:rPr lang="en-US" dirty="0"/>
                  <a:t> those pairs where both elements </a:t>
                </a:r>
                <a:br>
                  <a:rPr lang="en-US" dirty="0"/>
                </a:br>
                <a:r>
                  <a:rPr lang="en-US" dirty="0"/>
                  <a:t>are frequent (from Pass 1)</a:t>
                </a:r>
              </a:p>
              <a:p>
                <a:pPr lvl="1"/>
                <a:r>
                  <a:rPr lang="en-US" dirty="0"/>
                  <a:t>Requires memory proportional to square of </a:t>
                </a:r>
                <a:r>
                  <a:rPr lang="en-US" b="1" dirty="0">
                    <a:solidFill>
                      <a:srgbClr val="008000"/>
                    </a:solidFill>
                  </a:rPr>
                  <a:t>frequent</a:t>
                </a:r>
                <a:r>
                  <a:rPr lang="en-US" dirty="0">
                    <a:solidFill>
                      <a:srgbClr val="008000"/>
                    </a:solidFill>
                  </a:rPr>
                  <a:t> </a:t>
                </a:r>
                <a:r>
                  <a:rPr lang="en-US" dirty="0"/>
                  <a:t>items only (for counts)</a:t>
                </a:r>
              </a:p>
              <a:p>
                <a:pPr lvl="1"/>
                <a:r>
                  <a:rPr lang="en-US" dirty="0"/>
                  <a:t>Plus a list of the frequent items (so you know what must be counted)</a:t>
                </a:r>
              </a:p>
              <a:p>
                <a:endParaRPr lang="en-US" dirty="0"/>
              </a:p>
            </p:txBody>
          </p:sp>
        </mc:Choice>
        <mc:Fallback>
          <p:sp>
            <p:nvSpPr>
              <p:cNvPr id="17411" name="Rectangle 3"/>
              <p:cNvSpPr>
                <a:spLocks noGrp="1" noRot="1" noChangeAspect="1" noMove="1" noResize="1" noEditPoints="1" noAdjustHandles="1" noChangeArrowheads="1" noChangeShapeType="1" noTextEdit="1"/>
              </p:cNvSpPr>
              <p:nvPr>
                <p:ph idx="1"/>
              </p:nvPr>
            </p:nvSpPr>
            <p:spPr>
              <a:xfrm>
                <a:off x="457200" y="1295400"/>
                <a:ext cx="8686800" cy="5410200"/>
              </a:xfrm>
              <a:blipFill>
                <a:blip r:embed="rId2"/>
                <a:stretch>
                  <a:fillRect l="-702" t="-1353"/>
                </a:stretch>
              </a:blipFill>
            </p:spPr>
            <p:txBody>
              <a:bodyPr/>
              <a:lstStyle/>
              <a:p>
                <a:r>
                  <a:rPr lang="zh-TW" altLang="en-US">
                    <a:noFill/>
                  </a:rPr>
                  <a:t> </a:t>
                </a:r>
              </a:p>
            </p:txBody>
          </p:sp>
        </mc:Fallback>
      </mc:AlternateContent>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900" b="0" i="0" u="none" strike="noStrike" kern="1200" cap="none" spc="0" normalizeH="0" baseline="0" noProof="0">
                <a:ln>
                  <a:noFill/>
                </a:ln>
                <a:solidFill>
                  <a:prstClr val="black">
                    <a:tint val="95000"/>
                  </a:prstClr>
                </a:solidFill>
                <a:effectLst/>
                <a:uLnTx/>
                <a:uFillTx/>
                <a:latin typeface="Calibri" pitchFamily="34" charset="0"/>
                <a:ea typeface="+mn-ea"/>
                <a:cs typeface="Calibri" pitchFamily="34" charset="0"/>
              </a:rPr>
              <a:t>J. Leskovec, A. Rajaraman, J. Ullman: Mining of Massive Datasets, http://www.mmds.org</a:t>
            </a:r>
            <a:endParaRPr kumimoji="0" lang="en-US" sz="900" b="0" i="0" u="none" strike="noStrike" kern="1200" cap="none" spc="0" normalizeH="0" baseline="0" noProof="0">
              <a:ln>
                <a:noFill/>
              </a:ln>
              <a:solidFill>
                <a:prstClr val="black">
                  <a:tint val="95000"/>
                </a:prstClr>
              </a:solidFill>
              <a:effectLst/>
              <a:uLnTx/>
              <a:uFillTx/>
              <a:latin typeface="Calibri" pitchFamily="34" charset="0"/>
              <a:ea typeface="+mn-ea"/>
              <a:cs typeface="Calibri" pitchFamily="34" charset="0"/>
            </a:endParaRPr>
          </a:p>
        </p:txBody>
      </p:sp>
      <p:sp>
        <p:nvSpPr>
          <p:cNvPr id="4"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5CAA87-5E5F-6947-A72F-81B1DEEA0FCC}" type="slidenum">
              <a:rPr kumimoji="0" lang="en-US" sz="900" b="0" i="0" u="none" strike="noStrike" kern="1200" cap="none" spc="0" normalizeH="0" baseline="0" noProof="0">
                <a:ln>
                  <a:noFill/>
                </a:ln>
                <a:solidFill>
                  <a:prstClr val="black">
                    <a:tint val="95000"/>
                  </a:prstClr>
                </a:solidFill>
                <a:effectLst/>
                <a:uLnTx/>
                <a:uFillTx/>
                <a:latin typeface="Calibri" pitchFamily="34" charset="0"/>
                <a:ea typeface="+mn-ea"/>
                <a:cs typeface="Calibr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900" b="0" i="0" u="none" strike="noStrike" kern="1200" cap="none" spc="0" normalizeH="0" baseline="0" noProof="0">
              <a:ln>
                <a:noFill/>
              </a:ln>
              <a:solidFill>
                <a:prstClr val="black">
                  <a:tint val="95000"/>
                </a:prstClr>
              </a:solidFill>
              <a:effectLst/>
              <a:uLnTx/>
              <a:uFillTx/>
              <a:latin typeface="Calibri" pitchFamily="34" charset="0"/>
              <a:ea typeface="+mn-ea"/>
              <a:cs typeface="Calibri" pitchFamily="34" charset="0"/>
            </a:endParaRPr>
          </a:p>
        </p:txBody>
      </p:sp>
    </p:spTree>
    <p:extLst>
      <p:ext uri="{BB962C8B-B14F-4D97-AF65-F5344CB8AC3E}">
        <p14:creationId xmlns:p14="http://schemas.microsoft.com/office/powerpoint/2010/main" val="789917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7C0626-C58E-A852-F8C7-7BE85E932745}"/>
              </a:ext>
            </a:extLst>
          </p:cNvPr>
          <p:cNvSpPr>
            <a:spLocks noGrp="1"/>
          </p:cNvSpPr>
          <p:nvPr>
            <p:ph type="title"/>
          </p:nvPr>
        </p:nvSpPr>
        <p:spPr/>
        <p:txBody>
          <a:bodyPr/>
          <a:lstStyle/>
          <a:p>
            <a:r>
              <a:rPr lang="en-US" altLang="zh-TW"/>
              <a:t>example</a:t>
            </a:r>
            <a:endParaRPr lang="zh-TW" altLang="en-US"/>
          </a:p>
        </p:txBody>
      </p:sp>
      <p:sp>
        <p:nvSpPr>
          <p:cNvPr id="3" name="內容版面配置區 2">
            <a:extLst>
              <a:ext uri="{FF2B5EF4-FFF2-40B4-BE49-F238E27FC236}">
                <a16:creationId xmlns:a16="http://schemas.microsoft.com/office/drawing/2014/main" id="{346F9245-7631-8E95-4C37-A971D2039A4C}"/>
              </a:ext>
            </a:extLst>
          </p:cNvPr>
          <p:cNvSpPr>
            <a:spLocks noGrp="1"/>
          </p:cNvSpPr>
          <p:nvPr>
            <p:ph idx="1"/>
          </p:nvPr>
        </p:nvSpPr>
        <p:spPr/>
        <p:txBody>
          <a:bodyPr/>
          <a:lstStyle/>
          <a:p>
            <a:r>
              <a:rPr lang="en-US" altLang="zh-TW" b="1" i="0">
                <a:solidFill>
                  <a:srgbClr val="242424"/>
                </a:solidFill>
                <a:effectLst/>
                <a:latin typeface="sohne"/>
              </a:rPr>
              <a:t>【</a:t>
            </a:r>
            <a:r>
              <a:rPr lang="zh-TW" altLang="en-US" b="1" i="0">
                <a:solidFill>
                  <a:srgbClr val="242424"/>
                </a:solidFill>
                <a:effectLst/>
                <a:latin typeface="sohne"/>
              </a:rPr>
              <a:t>資料科學入門</a:t>
            </a:r>
            <a:r>
              <a:rPr lang="en-US" altLang="zh-TW" b="1" i="0">
                <a:solidFill>
                  <a:srgbClr val="242424"/>
                </a:solidFill>
                <a:effectLst/>
                <a:latin typeface="sohne"/>
              </a:rPr>
              <a:t>】</a:t>
            </a:r>
            <a:r>
              <a:rPr lang="zh-TW" altLang="en-US" b="1" i="0">
                <a:solidFill>
                  <a:srgbClr val="242424"/>
                </a:solidFill>
                <a:effectLst/>
                <a:latin typeface="sohne"/>
              </a:rPr>
              <a:t>購物車裡的秘密 </a:t>
            </a:r>
            <a:r>
              <a:rPr lang="en-US" altLang="zh-TW" b="1" i="0">
                <a:solidFill>
                  <a:srgbClr val="242424"/>
                </a:solidFill>
                <a:effectLst/>
                <a:latin typeface="sohne"/>
              </a:rPr>
              <a:t>— </a:t>
            </a:r>
            <a:r>
              <a:rPr lang="zh-TW" altLang="en-US" b="1" i="0">
                <a:solidFill>
                  <a:srgbClr val="242424"/>
                </a:solidFill>
                <a:effectLst/>
                <a:latin typeface="sohne"/>
              </a:rPr>
              <a:t>關聯分析是什麼？</a:t>
            </a:r>
            <a:r>
              <a:rPr lang="en-US" altLang="zh-TW" b="1" i="0">
                <a:solidFill>
                  <a:srgbClr val="242424"/>
                </a:solidFill>
                <a:effectLst/>
                <a:latin typeface="sohne"/>
              </a:rPr>
              <a:t>Apriori</a:t>
            </a:r>
            <a:r>
              <a:rPr lang="zh-TW" altLang="en-US" b="1" i="0">
                <a:solidFill>
                  <a:srgbClr val="242424"/>
                </a:solidFill>
                <a:effectLst/>
                <a:latin typeface="sohne"/>
              </a:rPr>
              <a:t>演算法介紹</a:t>
            </a:r>
          </a:p>
          <a:p>
            <a:endParaRPr lang="en-US" altLang="zh-TW"/>
          </a:p>
          <a:p>
            <a:r>
              <a:rPr lang="en-US" altLang="zh-TW"/>
              <a:t>https://medium.com/women-in-data-science-taipei/%E8%B3%87%E6%96%99%E7%A7%91%E5%AD%B8%E5%85%A5%E9%96%80-%E9%97%9C%E8%81%AF%E5%88%86%E6%9E%90-cde4e9d64b43</a:t>
            </a:r>
            <a:endParaRPr lang="zh-TW" altLang="en-US"/>
          </a:p>
        </p:txBody>
      </p:sp>
    </p:spTree>
    <p:extLst>
      <p:ext uri="{BB962C8B-B14F-4D97-AF65-F5344CB8AC3E}">
        <p14:creationId xmlns:p14="http://schemas.microsoft.com/office/powerpoint/2010/main" val="3195746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410C442-CF5A-5F4C-4ACF-C603D87E0F0C}"/>
              </a:ext>
            </a:extLst>
          </p:cNvPr>
          <p:cNvSpPr>
            <a:spLocks noGrp="1"/>
          </p:cNvSpPr>
          <p:nvPr>
            <p:ph type="ctrTitle"/>
          </p:nvPr>
        </p:nvSpPr>
        <p:spPr/>
        <p:txBody>
          <a:bodyPr/>
          <a:lstStyle/>
          <a:p>
            <a:r>
              <a:rPr lang="en-US" altLang="zh-TW"/>
              <a:t>SVM</a:t>
            </a:r>
            <a:endParaRPr lang="zh-TW" altLang="en-US"/>
          </a:p>
        </p:txBody>
      </p:sp>
      <p:sp>
        <p:nvSpPr>
          <p:cNvPr id="5" name="副標題 4">
            <a:extLst>
              <a:ext uri="{FF2B5EF4-FFF2-40B4-BE49-F238E27FC236}">
                <a16:creationId xmlns:a16="http://schemas.microsoft.com/office/drawing/2014/main" id="{57ABDB24-E0D3-208D-A470-60C2465B06C8}"/>
              </a:ext>
            </a:extLst>
          </p:cNvPr>
          <p:cNvSpPr>
            <a:spLocks noGrp="1"/>
          </p:cNvSpPr>
          <p:nvPr>
            <p:ph type="subTitle" idx="1"/>
          </p:nvPr>
        </p:nvSpPr>
        <p:spPr/>
        <p:txBody>
          <a:bodyPr/>
          <a:lstStyle/>
          <a:p>
            <a:r>
              <a:rPr lang="en-US" altLang="zh-TW"/>
              <a:t>Support Vector Machines</a:t>
            </a:r>
          </a:p>
          <a:p>
            <a:endParaRPr lang="en-US" altLang="zh-TW"/>
          </a:p>
          <a:p>
            <a:endParaRPr lang="en-US" altLang="zh-TW"/>
          </a:p>
          <a:p>
            <a:r>
              <a:rPr lang="en-US" altLang="zh-TW"/>
              <a:t>https://www.youtube.com/watch?v=wdeYo3fsT5U</a:t>
            </a:r>
            <a:endParaRPr lang="zh-TW" altLang="en-US"/>
          </a:p>
        </p:txBody>
      </p:sp>
    </p:spTree>
    <p:extLst>
      <p:ext uri="{BB962C8B-B14F-4D97-AF65-F5344CB8AC3E}">
        <p14:creationId xmlns:p14="http://schemas.microsoft.com/office/powerpoint/2010/main" val="209304127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881" y="123317"/>
            <a:ext cx="7886700" cy="512036"/>
          </a:xfrm>
        </p:spPr>
        <p:txBody>
          <a:bodyPr>
            <a:normAutofit fontScale="90000"/>
          </a:bodyPr>
          <a:lstStyle/>
          <a:p>
            <a:r>
              <a:rPr lang="en-US" dirty="0"/>
              <a:t>Support Vector Machines</a:t>
            </a:r>
          </a:p>
        </p:txBody>
      </p:sp>
      <p:sp>
        <p:nvSpPr>
          <p:cNvPr id="3" name="Content Placeholder 2"/>
          <p:cNvSpPr>
            <a:spLocks noGrp="1"/>
          </p:cNvSpPr>
          <p:nvPr>
            <p:ph idx="1"/>
          </p:nvPr>
        </p:nvSpPr>
        <p:spPr>
          <a:xfrm>
            <a:off x="516731" y="936118"/>
            <a:ext cx="7886700" cy="4351338"/>
          </a:xfrm>
        </p:spPr>
        <p:txBody>
          <a:bodyPr>
            <a:normAutofit/>
          </a:bodyPr>
          <a:lstStyle/>
          <a:p>
            <a:r>
              <a:rPr lang="en-US" b="1" dirty="0">
                <a:solidFill>
                  <a:srgbClr val="D60093"/>
                </a:solidFill>
              </a:rPr>
              <a:t>Want to separate “+” from “-” using a line</a:t>
            </a:r>
          </a:p>
        </p:txBody>
      </p:sp>
      <p:sp>
        <p:nvSpPr>
          <p:cNvPr id="6" name="Slide Number Placeholder 5"/>
          <p:cNvSpPr>
            <a:spLocks noGrp="1"/>
          </p:cNvSpPr>
          <p:nvPr>
            <p:ph type="sldNum" sz="quarter" idx="12"/>
          </p:nvPr>
        </p:nvSpPr>
        <p:spPr/>
        <p:txBody>
          <a:bodyPr/>
          <a:lstStyle/>
          <a:p>
            <a:fld id="{19B12225-5612-419B-A8D5-4B8EEE4C217E}" type="slidenum">
              <a:rPr lang="en-US" smtClean="0"/>
              <a:pPr/>
              <a:t>57</a:t>
            </a:fld>
            <a:endParaRPr lang="en-US" dirty="0"/>
          </a:p>
        </p:txBody>
      </p:sp>
      <mc:AlternateContent xmlns:mc="http://schemas.openxmlformats.org/markup-compatibility/2006">
        <mc:Choice xmlns:a14="http://schemas.microsoft.com/office/drawing/2010/main" Requires="a14">
          <p:sp>
            <p:nvSpPr>
              <p:cNvPr id="8" name="Content Placeholder 7"/>
              <p:cNvSpPr>
                <a:spLocks noGrp="1"/>
              </p:cNvSpPr>
              <p:nvPr>
                <p:ph sz="half" idx="4294967295"/>
              </p:nvPr>
            </p:nvSpPr>
            <p:spPr>
              <a:xfrm>
                <a:off x="4385322" y="1889491"/>
                <a:ext cx="4130028" cy="3698730"/>
              </a:xfrm>
            </p:spPr>
            <p:txBody>
              <a:bodyPr>
                <a:normAutofit/>
              </a:bodyPr>
              <a:lstStyle/>
              <a:p>
                <a:pPr>
                  <a:buNone/>
                </a:pPr>
                <a:r>
                  <a:rPr lang="en-US" b="1" dirty="0">
                    <a:solidFill>
                      <a:srgbClr val="008000"/>
                    </a:solidFill>
                  </a:rPr>
                  <a:t>Data:</a:t>
                </a:r>
              </a:p>
              <a:p>
                <a:r>
                  <a:rPr lang="en-US" b="1" dirty="0"/>
                  <a:t>Training examples: </a:t>
                </a:r>
              </a:p>
              <a:p>
                <a:pPr lvl="1"/>
                <a:r>
                  <a:rPr lang="en-US" b="1" dirty="0"/>
                  <a:t>(x</a:t>
                </a:r>
                <a:r>
                  <a:rPr lang="en-US" b="1" baseline="-25000" dirty="0"/>
                  <a:t>1</a:t>
                </a:r>
                <a:r>
                  <a:rPr lang="en-US" b="1" dirty="0"/>
                  <a:t>, y</a:t>
                </a:r>
                <a:r>
                  <a:rPr lang="en-US" b="1" baseline="-25000" dirty="0"/>
                  <a:t>1</a:t>
                </a:r>
                <a:r>
                  <a:rPr lang="en-US" b="1" dirty="0"/>
                  <a:t>) … (</a:t>
                </a:r>
                <a:r>
                  <a:rPr lang="en-US" b="1" dirty="0" err="1"/>
                  <a:t>x</a:t>
                </a:r>
                <a:r>
                  <a:rPr lang="en-US" b="1" baseline="-25000" dirty="0" err="1"/>
                  <a:t>n</a:t>
                </a:r>
                <a:r>
                  <a:rPr lang="en-US" b="1" dirty="0"/>
                  <a:t>, </a:t>
                </a:r>
                <a:r>
                  <a:rPr lang="en-US" b="1" dirty="0" err="1"/>
                  <a:t>y</a:t>
                </a:r>
                <a:r>
                  <a:rPr lang="en-US" b="1" baseline="-25000" dirty="0" err="1"/>
                  <a:t>n</a:t>
                </a:r>
                <a:r>
                  <a:rPr lang="en-US" b="1" dirty="0"/>
                  <a:t>)</a:t>
                </a:r>
              </a:p>
              <a:p>
                <a:r>
                  <a:rPr lang="en-US" b="1" dirty="0"/>
                  <a:t>Each example </a:t>
                </a:r>
                <a:r>
                  <a:rPr lang="en-US" b="1" i="1" dirty="0"/>
                  <a:t>i</a:t>
                </a:r>
                <a:r>
                  <a:rPr lang="en-US" b="1" dirty="0"/>
                  <a:t>:</a:t>
                </a:r>
              </a:p>
              <a:p>
                <a:pPr lvl="1"/>
                <a:r>
                  <a:rPr lang="en-US" b="1" dirty="0"/>
                  <a:t>x</a:t>
                </a:r>
                <a:r>
                  <a:rPr lang="en-US" b="1" baseline="-25000" dirty="0"/>
                  <a:t>i </a:t>
                </a:r>
                <a:r>
                  <a:rPr lang="en-US" b="1" dirty="0"/>
                  <a:t>= ( x</a:t>
                </a:r>
                <a:r>
                  <a:rPr lang="en-US" b="1" baseline="-25000" dirty="0"/>
                  <a:t>i</a:t>
                </a:r>
                <a:r>
                  <a:rPr lang="en-US" b="1" baseline="30000" dirty="0"/>
                  <a:t>(1)</a:t>
                </a:r>
                <a:r>
                  <a:rPr lang="en-US" b="1" dirty="0"/>
                  <a:t>,… , x</a:t>
                </a:r>
                <a:r>
                  <a:rPr lang="en-US" b="1" baseline="-25000" dirty="0"/>
                  <a:t>i</a:t>
                </a:r>
                <a:r>
                  <a:rPr lang="en-US" b="1" baseline="30000" dirty="0"/>
                  <a:t>(d) </a:t>
                </a:r>
                <a:r>
                  <a:rPr lang="en-US" b="1" dirty="0"/>
                  <a:t>)</a:t>
                </a:r>
              </a:p>
              <a:p>
                <a:pPr lvl="2"/>
                <a:r>
                  <a:rPr lang="en-US" b="1" dirty="0"/>
                  <a:t>x</a:t>
                </a:r>
                <a:r>
                  <a:rPr lang="en-US" b="1" baseline="-25000" dirty="0"/>
                  <a:t>i</a:t>
                </a:r>
                <a:r>
                  <a:rPr lang="en-US" b="1" baseline="30000" dirty="0"/>
                  <a:t>(j) </a:t>
                </a:r>
                <a:r>
                  <a:rPr lang="en-US" dirty="0"/>
                  <a:t>is real valued</a:t>
                </a:r>
              </a:p>
              <a:p>
                <a:pPr lvl="1"/>
                <a:r>
                  <a:rPr lang="en-US" b="1" dirty="0" err="1"/>
                  <a:t>y</a:t>
                </a:r>
                <a:r>
                  <a:rPr lang="en-US" b="1" baseline="-25000" dirty="0" err="1"/>
                  <a:t>i</a:t>
                </a:r>
                <a:r>
                  <a:rPr lang="en-US" b="1" baseline="-25000" dirty="0"/>
                  <a:t> </a:t>
                </a:r>
                <a:r>
                  <a:rPr lang="en-US" b="1" dirty="0">
                    <a:sym typeface="Symbol"/>
                  </a:rPr>
                  <a:t> </a:t>
                </a:r>
                <a:r>
                  <a:rPr lang="en-US" b="1" dirty="0"/>
                  <a:t>{ -1, +1 }</a:t>
                </a:r>
              </a:p>
              <a:p>
                <a:r>
                  <a:rPr lang="en-US" b="1" dirty="0">
                    <a:solidFill>
                      <a:srgbClr val="CC0066"/>
                    </a:solidFill>
                  </a:rPr>
                  <a:t>Inner product:</a:t>
                </a:r>
              </a:p>
              <a:p>
                <a:pPr>
                  <a:buNone/>
                </a:pPr>
                <a:r>
                  <a:rPr lang="en-US" dirty="0">
                    <a:sym typeface="Symbol"/>
                  </a:rPr>
                  <a:t>	</a:t>
                </a:r>
                <a14:m>
                  <m:oMath xmlns:m="http://schemas.openxmlformats.org/officeDocument/2006/math">
                    <m:r>
                      <a:rPr lang="en-US" b="1" i="1" smtClean="0">
                        <a:latin typeface="Cambria Math"/>
                        <a:sym typeface="Symbol"/>
                      </a:rPr>
                      <m:t>𝒘</m:t>
                    </m:r>
                    <m:r>
                      <a:rPr lang="en-US" b="1" i="1" smtClean="0">
                        <a:latin typeface="Cambria Math"/>
                        <a:sym typeface="Symbol"/>
                      </a:rPr>
                      <m:t>⋅</m:t>
                    </m:r>
                    <m:r>
                      <a:rPr lang="en-US" b="1" i="1" smtClean="0">
                        <a:latin typeface="Cambria Math"/>
                        <a:sym typeface="Symbol"/>
                      </a:rPr>
                      <m:t>𝒙</m:t>
                    </m:r>
                    <m:r>
                      <a:rPr lang="en-US" b="0" i="1" smtClean="0">
                        <a:latin typeface="Cambria Math"/>
                        <a:sym typeface="Symbol"/>
                      </a:rPr>
                      <m:t>=</m:t>
                    </m:r>
                    <m:nary>
                      <m:naryPr>
                        <m:chr m:val="∑"/>
                        <m:ctrlPr>
                          <a:rPr lang="en-US" b="0" i="1" smtClean="0">
                            <a:latin typeface="Cambria Math" panose="02040503050406030204" pitchFamily="18" charset="0"/>
                            <a:sym typeface="Symbol"/>
                          </a:rPr>
                        </m:ctrlPr>
                      </m:naryPr>
                      <m:sub>
                        <m:r>
                          <a:rPr lang="en-US" b="0" i="1" smtClean="0">
                            <a:latin typeface="Cambria Math"/>
                            <a:sym typeface="Symbol"/>
                          </a:rPr>
                          <m:t>𝑗</m:t>
                        </m:r>
                        <m:r>
                          <a:rPr lang="en-US" b="0" i="1" smtClean="0">
                            <a:latin typeface="Cambria Math"/>
                            <a:sym typeface="Symbol"/>
                          </a:rPr>
                          <m:t>=1</m:t>
                        </m:r>
                      </m:sub>
                      <m:sup>
                        <m:r>
                          <a:rPr lang="en-US" b="0" i="1" smtClean="0">
                            <a:latin typeface="Cambria Math"/>
                            <a:sym typeface="Symbol"/>
                          </a:rPr>
                          <m:t>𝑑</m:t>
                        </m:r>
                      </m:sup>
                      <m:e>
                        <m:sSup>
                          <m:sSupPr>
                            <m:ctrlPr>
                              <a:rPr lang="en-US" b="0" i="1" smtClean="0">
                                <a:latin typeface="Cambria Math" panose="02040503050406030204" pitchFamily="18" charset="0"/>
                                <a:sym typeface="Symbol"/>
                              </a:rPr>
                            </m:ctrlPr>
                          </m:sSupPr>
                          <m:e>
                            <m:r>
                              <a:rPr lang="en-US" b="0" i="1" smtClean="0">
                                <a:latin typeface="Cambria Math"/>
                                <a:sym typeface="Symbol"/>
                              </a:rPr>
                              <m:t>𝑤</m:t>
                            </m:r>
                          </m:e>
                          <m:sup>
                            <m:r>
                              <a:rPr lang="en-US" b="0" i="1" smtClean="0">
                                <a:latin typeface="Cambria Math"/>
                                <a:sym typeface="Symbol"/>
                              </a:rPr>
                              <m:t>(</m:t>
                            </m:r>
                            <m:r>
                              <a:rPr lang="en-US" b="0" i="1" smtClean="0">
                                <a:latin typeface="Cambria Math"/>
                                <a:sym typeface="Symbol"/>
                              </a:rPr>
                              <m:t>𝑗</m:t>
                            </m:r>
                            <m:r>
                              <a:rPr lang="en-US" b="0" i="1" smtClean="0">
                                <a:latin typeface="Cambria Math"/>
                                <a:sym typeface="Symbol"/>
                              </a:rPr>
                              <m:t>)</m:t>
                            </m:r>
                          </m:sup>
                        </m:sSup>
                        <m:r>
                          <a:rPr lang="en-US" b="0" i="1" smtClean="0">
                            <a:latin typeface="Cambria Math"/>
                            <a:sym typeface="Symbol"/>
                          </a:rPr>
                          <m:t>⋅</m:t>
                        </m:r>
                        <m:sSup>
                          <m:sSupPr>
                            <m:ctrlPr>
                              <a:rPr lang="en-US" b="0" i="1" smtClean="0">
                                <a:latin typeface="Cambria Math" panose="02040503050406030204" pitchFamily="18" charset="0"/>
                                <a:sym typeface="Symbol"/>
                              </a:rPr>
                            </m:ctrlPr>
                          </m:sSupPr>
                          <m:e>
                            <m:r>
                              <a:rPr lang="en-US" b="0" i="1" smtClean="0">
                                <a:latin typeface="Cambria Math"/>
                                <a:sym typeface="Symbol"/>
                              </a:rPr>
                              <m:t>𝑥</m:t>
                            </m:r>
                          </m:e>
                          <m:sup>
                            <m:r>
                              <a:rPr lang="en-US" b="0" i="1" smtClean="0">
                                <a:latin typeface="Cambria Math"/>
                                <a:sym typeface="Symbol"/>
                              </a:rPr>
                              <m:t>(</m:t>
                            </m:r>
                            <m:r>
                              <a:rPr lang="en-US" b="0" i="1" smtClean="0">
                                <a:latin typeface="Cambria Math"/>
                                <a:sym typeface="Symbol"/>
                              </a:rPr>
                              <m:t>𝑗</m:t>
                            </m:r>
                            <m:r>
                              <a:rPr lang="en-US" b="0" i="1" smtClean="0">
                                <a:latin typeface="Cambria Math"/>
                                <a:sym typeface="Symbol"/>
                              </a:rPr>
                              <m:t>)</m:t>
                            </m:r>
                          </m:sup>
                        </m:sSup>
                      </m:e>
                    </m:nary>
                  </m:oMath>
                </a14:m>
                <a:endParaRPr lang="en-US" i="1" baseline="30000" dirty="0"/>
              </a:p>
            </p:txBody>
          </p:sp>
        </mc:Choice>
        <mc:Fallback>
          <p:sp>
            <p:nvSpPr>
              <p:cNvPr id="8" name="Content Placeholder 7"/>
              <p:cNvSpPr>
                <a:spLocks noGrp="1" noRot="1" noChangeAspect="1" noMove="1" noResize="1" noEditPoints="1" noAdjustHandles="1" noChangeArrowheads="1" noChangeShapeType="1" noTextEdit="1"/>
              </p:cNvSpPr>
              <p:nvPr>
                <p:ph sz="half" idx="4294967295"/>
              </p:nvPr>
            </p:nvSpPr>
            <p:spPr>
              <a:xfrm>
                <a:off x="4385322" y="1889491"/>
                <a:ext cx="4130028" cy="3698730"/>
              </a:xfrm>
              <a:blipFill>
                <a:blip r:embed="rId2"/>
                <a:stretch>
                  <a:fillRect l="-1770" t="-1812" b="-5437"/>
                </a:stretch>
              </a:blipFill>
            </p:spPr>
            <p:txBody>
              <a:bodyPr/>
              <a:lstStyle/>
              <a:p>
                <a:r>
                  <a:rPr lang="zh-TW" altLang="en-US">
                    <a:noFill/>
                  </a:rPr>
                  <a:t> </a:t>
                </a:r>
              </a:p>
            </p:txBody>
          </p:sp>
        </mc:Fallback>
      </mc:AlternateContent>
      <p:sp>
        <p:nvSpPr>
          <p:cNvPr id="9" name="TextBox 8"/>
          <p:cNvSpPr txBox="1"/>
          <p:nvPr/>
        </p:nvSpPr>
        <p:spPr>
          <a:xfrm>
            <a:off x="1634872" y="1587863"/>
            <a:ext cx="401072" cy="584775"/>
          </a:xfrm>
          <a:prstGeom prst="rect">
            <a:avLst/>
          </a:prstGeom>
          <a:noFill/>
        </p:spPr>
        <p:txBody>
          <a:bodyPr wrap="none" rtlCol="0">
            <a:spAutoFit/>
          </a:bodyPr>
          <a:lstStyle/>
          <a:p>
            <a:r>
              <a:rPr lang="en-US" sz="3200" b="1" dirty="0">
                <a:solidFill>
                  <a:srgbClr val="0000FF"/>
                </a:solidFill>
              </a:rPr>
              <a:t>+</a:t>
            </a:r>
          </a:p>
        </p:txBody>
      </p:sp>
      <p:sp>
        <p:nvSpPr>
          <p:cNvPr id="11" name="TextBox 10"/>
          <p:cNvSpPr txBox="1"/>
          <p:nvPr/>
        </p:nvSpPr>
        <p:spPr>
          <a:xfrm>
            <a:off x="1101472" y="2197463"/>
            <a:ext cx="401072" cy="584775"/>
          </a:xfrm>
          <a:prstGeom prst="rect">
            <a:avLst/>
          </a:prstGeom>
          <a:noFill/>
        </p:spPr>
        <p:txBody>
          <a:bodyPr wrap="none" rtlCol="0">
            <a:spAutoFit/>
          </a:bodyPr>
          <a:lstStyle/>
          <a:p>
            <a:r>
              <a:rPr lang="en-US" sz="3200" b="1" dirty="0">
                <a:solidFill>
                  <a:srgbClr val="0000FF"/>
                </a:solidFill>
              </a:rPr>
              <a:t>+</a:t>
            </a:r>
          </a:p>
        </p:txBody>
      </p:sp>
      <p:sp>
        <p:nvSpPr>
          <p:cNvPr id="15" name="TextBox 14"/>
          <p:cNvSpPr txBox="1"/>
          <p:nvPr/>
        </p:nvSpPr>
        <p:spPr>
          <a:xfrm>
            <a:off x="2092072" y="1917488"/>
            <a:ext cx="401072" cy="584775"/>
          </a:xfrm>
          <a:prstGeom prst="rect">
            <a:avLst/>
          </a:prstGeom>
          <a:noFill/>
        </p:spPr>
        <p:txBody>
          <a:bodyPr wrap="none" rtlCol="0">
            <a:spAutoFit/>
          </a:bodyPr>
          <a:lstStyle/>
          <a:p>
            <a:r>
              <a:rPr lang="en-US" sz="3200" b="1" dirty="0">
                <a:solidFill>
                  <a:srgbClr val="0000FF"/>
                </a:solidFill>
              </a:rPr>
              <a:t>+</a:t>
            </a:r>
          </a:p>
        </p:txBody>
      </p:sp>
      <p:sp>
        <p:nvSpPr>
          <p:cNvPr id="16" name="TextBox 15"/>
          <p:cNvSpPr txBox="1"/>
          <p:nvPr/>
        </p:nvSpPr>
        <p:spPr>
          <a:xfrm>
            <a:off x="644272" y="3492863"/>
            <a:ext cx="401072" cy="584775"/>
          </a:xfrm>
          <a:prstGeom prst="rect">
            <a:avLst/>
          </a:prstGeom>
          <a:noFill/>
        </p:spPr>
        <p:txBody>
          <a:bodyPr wrap="none" rtlCol="0">
            <a:spAutoFit/>
          </a:bodyPr>
          <a:lstStyle/>
          <a:p>
            <a:r>
              <a:rPr lang="en-US" sz="3200" b="1" dirty="0">
                <a:solidFill>
                  <a:srgbClr val="0000FF"/>
                </a:solidFill>
              </a:rPr>
              <a:t>+</a:t>
            </a:r>
          </a:p>
        </p:txBody>
      </p:sp>
      <p:sp>
        <p:nvSpPr>
          <p:cNvPr id="17" name="TextBox 16"/>
          <p:cNvSpPr txBox="1"/>
          <p:nvPr/>
        </p:nvSpPr>
        <p:spPr>
          <a:xfrm>
            <a:off x="800622" y="2730863"/>
            <a:ext cx="401072" cy="584775"/>
          </a:xfrm>
          <a:prstGeom prst="rect">
            <a:avLst/>
          </a:prstGeom>
          <a:noFill/>
        </p:spPr>
        <p:txBody>
          <a:bodyPr wrap="none" rtlCol="0">
            <a:spAutoFit/>
          </a:bodyPr>
          <a:lstStyle/>
          <a:p>
            <a:r>
              <a:rPr lang="en-US" sz="3200" b="1" dirty="0">
                <a:solidFill>
                  <a:srgbClr val="0000FF"/>
                </a:solidFill>
              </a:rPr>
              <a:t>+</a:t>
            </a:r>
          </a:p>
        </p:txBody>
      </p:sp>
      <p:sp>
        <p:nvSpPr>
          <p:cNvPr id="18" name="TextBox 17"/>
          <p:cNvSpPr txBox="1"/>
          <p:nvPr/>
        </p:nvSpPr>
        <p:spPr>
          <a:xfrm>
            <a:off x="1691000" y="2730863"/>
            <a:ext cx="401072" cy="584775"/>
          </a:xfrm>
          <a:prstGeom prst="rect">
            <a:avLst/>
          </a:prstGeom>
          <a:noFill/>
        </p:spPr>
        <p:txBody>
          <a:bodyPr wrap="none" rtlCol="0">
            <a:spAutoFit/>
          </a:bodyPr>
          <a:lstStyle/>
          <a:p>
            <a:r>
              <a:rPr lang="en-US" sz="3200" b="1" dirty="0">
                <a:solidFill>
                  <a:srgbClr val="0000FF"/>
                </a:solidFill>
              </a:rPr>
              <a:t>+</a:t>
            </a:r>
          </a:p>
        </p:txBody>
      </p:sp>
      <p:sp>
        <p:nvSpPr>
          <p:cNvPr id="19" name="TextBox 18"/>
          <p:cNvSpPr txBox="1"/>
          <p:nvPr/>
        </p:nvSpPr>
        <p:spPr>
          <a:xfrm>
            <a:off x="3371350" y="2578463"/>
            <a:ext cx="320922" cy="584775"/>
          </a:xfrm>
          <a:prstGeom prst="rect">
            <a:avLst/>
          </a:prstGeom>
          <a:noFill/>
        </p:spPr>
        <p:txBody>
          <a:bodyPr wrap="none" rtlCol="0">
            <a:spAutoFit/>
          </a:bodyPr>
          <a:lstStyle/>
          <a:p>
            <a:r>
              <a:rPr lang="en-US" sz="3200" b="1" dirty="0">
                <a:solidFill>
                  <a:srgbClr val="FF0000"/>
                </a:solidFill>
              </a:rPr>
              <a:t>-</a:t>
            </a:r>
          </a:p>
        </p:txBody>
      </p:sp>
      <p:sp>
        <p:nvSpPr>
          <p:cNvPr id="21" name="TextBox 20"/>
          <p:cNvSpPr txBox="1"/>
          <p:nvPr/>
        </p:nvSpPr>
        <p:spPr>
          <a:xfrm>
            <a:off x="3523750" y="2908088"/>
            <a:ext cx="320922" cy="584775"/>
          </a:xfrm>
          <a:prstGeom prst="rect">
            <a:avLst/>
          </a:prstGeom>
          <a:noFill/>
        </p:spPr>
        <p:txBody>
          <a:bodyPr wrap="none" rtlCol="0">
            <a:spAutoFit/>
          </a:bodyPr>
          <a:lstStyle/>
          <a:p>
            <a:r>
              <a:rPr lang="en-US" sz="3200" b="1" dirty="0">
                <a:solidFill>
                  <a:srgbClr val="FF0000"/>
                </a:solidFill>
              </a:rPr>
              <a:t>-</a:t>
            </a:r>
          </a:p>
        </p:txBody>
      </p:sp>
      <p:sp>
        <p:nvSpPr>
          <p:cNvPr id="22" name="TextBox 21"/>
          <p:cNvSpPr txBox="1"/>
          <p:nvPr/>
        </p:nvSpPr>
        <p:spPr>
          <a:xfrm>
            <a:off x="2781822" y="3365288"/>
            <a:ext cx="320922" cy="584775"/>
          </a:xfrm>
          <a:prstGeom prst="rect">
            <a:avLst/>
          </a:prstGeom>
          <a:noFill/>
        </p:spPr>
        <p:txBody>
          <a:bodyPr wrap="none" rtlCol="0">
            <a:spAutoFit/>
          </a:bodyPr>
          <a:lstStyle/>
          <a:p>
            <a:r>
              <a:rPr lang="en-US" sz="3200" b="1" dirty="0">
                <a:solidFill>
                  <a:srgbClr val="FF0000"/>
                </a:solidFill>
              </a:rPr>
              <a:t>-</a:t>
            </a:r>
          </a:p>
        </p:txBody>
      </p:sp>
      <p:sp>
        <p:nvSpPr>
          <p:cNvPr id="23" name="TextBox 22"/>
          <p:cNvSpPr txBox="1"/>
          <p:nvPr/>
        </p:nvSpPr>
        <p:spPr>
          <a:xfrm>
            <a:off x="2172222" y="4355888"/>
            <a:ext cx="320922" cy="584775"/>
          </a:xfrm>
          <a:prstGeom prst="rect">
            <a:avLst/>
          </a:prstGeom>
          <a:noFill/>
        </p:spPr>
        <p:txBody>
          <a:bodyPr wrap="none" rtlCol="0">
            <a:spAutoFit/>
          </a:bodyPr>
          <a:lstStyle/>
          <a:p>
            <a:r>
              <a:rPr lang="en-US" sz="3200" b="1" dirty="0">
                <a:solidFill>
                  <a:srgbClr val="FF0000"/>
                </a:solidFill>
              </a:rPr>
              <a:t>-</a:t>
            </a:r>
          </a:p>
        </p:txBody>
      </p:sp>
      <p:sp>
        <p:nvSpPr>
          <p:cNvPr id="24" name="TextBox 23"/>
          <p:cNvSpPr txBox="1"/>
          <p:nvPr/>
        </p:nvSpPr>
        <p:spPr>
          <a:xfrm>
            <a:off x="3391422" y="3822488"/>
            <a:ext cx="320922" cy="584775"/>
          </a:xfrm>
          <a:prstGeom prst="rect">
            <a:avLst/>
          </a:prstGeom>
          <a:noFill/>
        </p:spPr>
        <p:txBody>
          <a:bodyPr wrap="none" rtlCol="0">
            <a:spAutoFit/>
          </a:bodyPr>
          <a:lstStyle/>
          <a:p>
            <a:r>
              <a:rPr lang="en-US" sz="3200" b="1" dirty="0">
                <a:solidFill>
                  <a:srgbClr val="FF0000"/>
                </a:solidFill>
              </a:rPr>
              <a:t>-</a:t>
            </a:r>
          </a:p>
        </p:txBody>
      </p:sp>
      <p:sp>
        <p:nvSpPr>
          <p:cNvPr id="25" name="TextBox 24"/>
          <p:cNvSpPr txBox="1"/>
          <p:nvPr/>
        </p:nvSpPr>
        <p:spPr>
          <a:xfrm>
            <a:off x="2765700" y="3950063"/>
            <a:ext cx="320922" cy="584775"/>
          </a:xfrm>
          <a:prstGeom prst="rect">
            <a:avLst/>
          </a:prstGeom>
          <a:noFill/>
        </p:spPr>
        <p:txBody>
          <a:bodyPr wrap="none" rtlCol="0">
            <a:spAutoFit/>
          </a:bodyPr>
          <a:lstStyle/>
          <a:p>
            <a:r>
              <a:rPr lang="en-US" sz="3200" b="1" dirty="0">
                <a:solidFill>
                  <a:srgbClr val="FF0000"/>
                </a:solidFill>
              </a:rPr>
              <a:t>-</a:t>
            </a:r>
          </a:p>
        </p:txBody>
      </p:sp>
      <p:sp>
        <p:nvSpPr>
          <p:cNvPr id="27" name="TextBox 26"/>
          <p:cNvSpPr txBox="1"/>
          <p:nvPr/>
        </p:nvSpPr>
        <p:spPr>
          <a:xfrm>
            <a:off x="2858022" y="4508288"/>
            <a:ext cx="320922" cy="584775"/>
          </a:xfrm>
          <a:prstGeom prst="rect">
            <a:avLst/>
          </a:prstGeom>
          <a:noFill/>
        </p:spPr>
        <p:txBody>
          <a:bodyPr wrap="none" rtlCol="0">
            <a:spAutoFit/>
          </a:bodyPr>
          <a:lstStyle/>
          <a:p>
            <a:r>
              <a:rPr lang="en-US" sz="3200" b="1" dirty="0">
                <a:solidFill>
                  <a:srgbClr val="FF0000"/>
                </a:solidFill>
              </a:rPr>
              <a:t>-</a:t>
            </a:r>
          </a:p>
        </p:txBody>
      </p:sp>
      <p:cxnSp>
        <p:nvCxnSpPr>
          <p:cNvPr id="10" name="Straight Connector 9"/>
          <p:cNvCxnSpPr/>
          <p:nvPr/>
        </p:nvCxnSpPr>
        <p:spPr>
          <a:xfrm flipH="1">
            <a:off x="1835408" y="1664063"/>
            <a:ext cx="1022614" cy="3441413"/>
          </a:xfrm>
          <a:prstGeom prst="line">
            <a:avLst/>
          </a:prstGeom>
          <a:ln w="28575"/>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H="1">
            <a:off x="949072" y="1867838"/>
            <a:ext cx="2009264" cy="2768025"/>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flipH="1">
            <a:off x="1145658" y="2108850"/>
            <a:ext cx="2165614" cy="2908013"/>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p:cNvSpPr/>
          <p:nvPr/>
        </p:nvSpPr>
        <p:spPr>
          <a:xfrm>
            <a:off x="317416" y="5486476"/>
            <a:ext cx="7985456" cy="584775"/>
          </a:xfrm>
          <a:prstGeom prst="rect">
            <a:avLst/>
          </a:prstGeom>
        </p:spPr>
        <p:txBody>
          <a:bodyPr wrap="none">
            <a:spAutoFit/>
          </a:bodyPr>
          <a:lstStyle/>
          <a:p>
            <a:r>
              <a:rPr lang="en-US" sz="3200" b="1" dirty="0">
                <a:solidFill>
                  <a:srgbClr val="0000FF"/>
                </a:solidFill>
                <a:latin typeface="Calibri" pitchFamily="34" charset="0"/>
              </a:rPr>
              <a:t>Which is best linear separator (defined by </a:t>
            </a:r>
            <a:r>
              <a:rPr lang="en-US" sz="3200" b="1" i="1" dirty="0">
                <a:solidFill>
                  <a:srgbClr val="0000FF"/>
                </a:solidFill>
                <a:latin typeface="Calibri" pitchFamily="34" charset="0"/>
              </a:rPr>
              <a:t>w</a:t>
            </a:r>
            <a:r>
              <a:rPr lang="en-US" sz="3200" b="1" dirty="0">
                <a:solidFill>
                  <a:srgbClr val="0000FF"/>
                </a:solidFill>
                <a:latin typeface="Calibri" pitchFamily="34" charset="0"/>
              </a:rPr>
              <a:t>)?</a:t>
            </a:r>
          </a:p>
        </p:txBody>
      </p:sp>
    </p:spTree>
    <p:extLst>
      <p:ext uri="{BB962C8B-B14F-4D97-AF65-F5344CB8AC3E}">
        <p14:creationId xmlns:p14="http://schemas.microsoft.com/office/powerpoint/2010/main" val="147064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1361447" y="2030852"/>
            <a:ext cx="2814418" cy="4199183"/>
          </a:xfrm>
          <a:prstGeom prst="line">
            <a:avLst/>
          </a:prstGeom>
          <a:ln w="76200" cmpd="sng">
            <a:solidFill>
              <a:srgbClr val="008000"/>
            </a:solidFill>
          </a:ln>
        </p:spPr>
        <p:style>
          <a:lnRef idx="1">
            <a:schemeClr val="accent3"/>
          </a:lnRef>
          <a:fillRef idx="0">
            <a:schemeClr val="accent3"/>
          </a:fillRef>
          <a:effectRef idx="0">
            <a:schemeClr val="accent3"/>
          </a:effectRef>
          <a:fontRef idx="minor">
            <a:schemeClr val="tx1"/>
          </a:fontRef>
        </p:style>
      </p:cxnSp>
      <p:sp>
        <p:nvSpPr>
          <p:cNvPr id="7" name="TextBox 6"/>
          <p:cNvSpPr txBox="1"/>
          <p:nvPr/>
        </p:nvSpPr>
        <p:spPr>
          <a:xfrm>
            <a:off x="1132632" y="2030852"/>
            <a:ext cx="414597" cy="646331"/>
          </a:xfrm>
          <a:prstGeom prst="rect">
            <a:avLst/>
          </a:prstGeom>
          <a:noFill/>
        </p:spPr>
        <p:txBody>
          <a:bodyPr wrap="none" rtlCol="0">
            <a:spAutoFit/>
          </a:bodyPr>
          <a:lstStyle/>
          <a:p>
            <a:r>
              <a:rPr lang="en-US" sz="3600" b="1" dirty="0">
                <a:solidFill>
                  <a:srgbClr val="0000FF"/>
                </a:solidFill>
              </a:rPr>
              <a:t>+</a:t>
            </a:r>
          </a:p>
        </p:txBody>
      </p:sp>
      <p:sp>
        <p:nvSpPr>
          <p:cNvPr id="8" name="TextBox 7"/>
          <p:cNvSpPr txBox="1"/>
          <p:nvPr/>
        </p:nvSpPr>
        <p:spPr>
          <a:xfrm>
            <a:off x="2406667" y="2080662"/>
            <a:ext cx="414597" cy="646331"/>
          </a:xfrm>
          <a:prstGeom prst="rect">
            <a:avLst/>
          </a:prstGeom>
          <a:noFill/>
        </p:spPr>
        <p:txBody>
          <a:bodyPr wrap="none" rtlCol="0">
            <a:spAutoFit/>
          </a:bodyPr>
          <a:lstStyle/>
          <a:p>
            <a:r>
              <a:rPr lang="en-US" sz="3600" b="1" dirty="0">
                <a:solidFill>
                  <a:srgbClr val="0000FF"/>
                </a:solidFill>
              </a:rPr>
              <a:t>+</a:t>
            </a:r>
          </a:p>
        </p:txBody>
      </p:sp>
      <p:sp>
        <p:nvSpPr>
          <p:cNvPr id="9" name="TextBox 8"/>
          <p:cNvSpPr txBox="1"/>
          <p:nvPr/>
        </p:nvSpPr>
        <p:spPr>
          <a:xfrm>
            <a:off x="1381596" y="3578302"/>
            <a:ext cx="414597" cy="646331"/>
          </a:xfrm>
          <a:prstGeom prst="rect">
            <a:avLst/>
          </a:prstGeom>
          <a:noFill/>
        </p:spPr>
        <p:txBody>
          <a:bodyPr wrap="none" rtlCol="0">
            <a:spAutoFit/>
          </a:bodyPr>
          <a:lstStyle/>
          <a:p>
            <a:r>
              <a:rPr lang="en-US" sz="3600" b="1" dirty="0">
                <a:solidFill>
                  <a:srgbClr val="0000FF"/>
                </a:solidFill>
              </a:rPr>
              <a:t>+</a:t>
            </a:r>
          </a:p>
        </p:txBody>
      </p:sp>
      <p:sp>
        <p:nvSpPr>
          <p:cNvPr id="10" name="TextBox 9"/>
          <p:cNvSpPr txBox="1"/>
          <p:nvPr/>
        </p:nvSpPr>
        <p:spPr>
          <a:xfrm>
            <a:off x="2003492" y="2931971"/>
            <a:ext cx="414597" cy="646331"/>
          </a:xfrm>
          <a:prstGeom prst="rect">
            <a:avLst/>
          </a:prstGeom>
          <a:noFill/>
        </p:spPr>
        <p:txBody>
          <a:bodyPr wrap="none" rtlCol="0">
            <a:spAutoFit/>
          </a:bodyPr>
          <a:lstStyle/>
          <a:p>
            <a:r>
              <a:rPr lang="en-US" sz="3600" b="1" dirty="0">
                <a:solidFill>
                  <a:srgbClr val="0000FF"/>
                </a:solidFill>
              </a:rPr>
              <a:t>+</a:t>
            </a:r>
          </a:p>
        </p:txBody>
      </p:sp>
      <p:sp>
        <p:nvSpPr>
          <p:cNvPr id="11" name="TextBox 10"/>
          <p:cNvSpPr txBox="1"/>
          <p:nvPr/>
        </p:nvSpPr>
        <p:spPr>
          <a:xfrm>
            <a:off x="372947" y="4647986"/>
            <a:ext cx="414597" cy="646331"/>
          </a:xfrm>
          <a:prstGeom prst="rect">
            <a:avLst/>
          </a:prstGeom>
          <a:noFill/>
        </p:spPr>
        <p:txBody>
          <a:bodyPr wrap="none" rtlCol="0">
            <a:spAutoFit/>
          </a:bodyPr>
          <a:lstStyle/>
          <a:p>
            <a:r>
              <a:rPr lang="en-US" sz="3600" b="1" dirty="0">
                <a:solidFill>
                  <a:srgbClr val="0000FF"/>
                </a:solidFill>
              </a:rPr>
              <a:t>+</a:t>
            </a:r>
          </a:p>
        </p:txBody>
      </p:sp>
      <p:sp>
        <p:nvSpPr>
          <p:cNvPr id="12" name="TextBox 11"/>
          <p:cNvSpPr txBox="1"/>
          <p:nvPr/>
        </p:nvSpPr>
        <p:spPr>
          <a:xfrm>
            <a:off x="378909" y="3461091"/>
            <a:ext cx="414597" cy="646331"/>
          </a:xfrm>
          <a:prstGeom prst="rect">
            <a:avLst/>
          </a:prstGeom>
          <a:noFill/>
        </p:spPr>
        <p:txBody>
          <a:bodyPr wrap="none" rtlCol="0">
            <a:spAutoFit/>
          </a:bodyPr>
          <a:lstStyle/>
          <a:p>
            <a:r>
              <a:rPr lang="en-US" sz="3600" b="1" dirty="0">
                <a:solidFill>
                  <a:srgbClr val="0000FF"/>
                </a:solidFill>
              </a:rPr>
              <a:t>+</a:t>
            </a:r>
          </a:p>
        </p:txBody>
      </p:sp>
      <p:sp>
        <p:nvSpPr>
          <p:cNvPr id="13" name="TextBox 12"/>
          <p:cNvSpPr txBox="1"/>
          <p:nvPr/>
        </p:nvSpPr>
        <p:spPr>
          <a:xfrm>
            <a:off x="378909" y="2700068"/>
            <a:ext cx="414597" cy="646331"/>
          </a:xfrm>
          <a:prstGeom prst="rect">
            <a:avLst/>
          </a:prstGeom>
          <a:noFill/>
        </p:spPr>
        <p:txBody>
          <a:bodyPr wrap="none" rtlCol="0">
            <a:spAutoFit/>
          </a:bodyPr>
          <a:lstStyle/>
          <a:p>
            <a:r>
              <a:rPr lang="en-US" sz="3600" b="1" dirty="0">
                <a:solidFill>
                  <a:srgbClr val="0000FF"/>
                </a:solidFill>
              </a:rPr>
              <a:t>+</a:t>
            </a:r>
          </a:p>
        </p:txBody>
      </p:sp>
      <p:sp>
        <p:nvSpPr>
          <p:cNvPr id="14" name="TextBox 13"/>
          <p:cNvSpPr txBox="1"/>
          <p:nvPr/>
        </p:nvSpPr>
        <p:spPr>
          <a:xfrm>
            <a:off x="925333" y="4324821"/>
            <a:ext cx="414597" cy="646331"/>
          </a:xfrm>
          <a:prstGeom prst="rect">
            <a:avLst/>
          </a:prstGeom>
          <a:noFill/>
        </p:spPr>
        <p:txBody>
          <a:bodyPr wrap="none" rtlCol="0">
            <a:spAutoFit/>
          </a:bodyPr>
          <a:lstStyle/>
          <a:p>
            <a:r>
              <a:rPr lang="en-US" sz="3600" b="1" dirty="0">
                <a:solidFill>
                  <a:srgbClr val="0000FF"/>
                </a:solidFill>
              </a:rPr>
              <a:t>+</a:t>
            </a:r>
          </a:p>
        </p:txBody>
      </p:sp>
      <p:sp>
        <p:nvSpPr>
          <p:cNvPr id="15" name="TextBox 14"/>
          <p:cNvSpPr txBox="1"/>
          <p:nvPr/>
        </p:nvSpPr>
        <p:spPr>
          <a:xfrm>
            <a:off x="1796193" y="2354017"/>
            <a:ext cx="414597" cy="646331"/>
          </a:xfrm>
          <a:prstGeom prst="rect">
            <a:avLst/>
          </a:prstGeom>
          <a:noFill/>
        </p:spPr>
        <p:txBody>
          <a:bodyPr wrap="none" rtlCol="0">
            <a:spAutoFit/>
          </a:bodyPr>
          <a:lstStyle/>
          <a:p>
            <a:r>
              <a:rPr lang="en-US" sz="3600" b="1" dirty="0">
                <a:solidFill>
                  <a:srgbClr val="0000FF"/>
                </a:solidFill>
              </a:rPr>
              <a:t>+</a:t>
            </a:r>
          </a:p>
        </p:txBody>
      </p:sp>
      <p:sp>
        <p:nvSpPr>
          <p:cNvPr id="16" name="TextBox 15"/>
          <p:cNvSpPr txBox="1"/>
          <p:nvPr/>
        </p:nvSpPr>
        <p:spPr>
          <a:xfrm>
            <a:off x="4114800" y="3137925"/>
            <a:ext cx="326006" cy="646331"/>
          </a:xfrm>
          <a:prstGeom prst="rect">
            <a:avLst/>
          </a:prstGeom>
          <a:noFill/>
        </p:spPr>
        <p:txBody>
          <a:bodyPr wrap="none" rtlCol="0">
            <a:spAutoFit/>
          </a:bodyPr>
          <a:lstStyle/>
          <a:p>
            <a:r>
              <a:rPr lang="en-US" sz="3600" b="1" dirty="0">
                <a:solidFill>
                  <a:srgbClr val="FF0000"/>
                </a:solidFill>
              </a:rPr>
              <a:t>-</a:t>
            </a:r>
          </a:p>
        </p:txBody>
      </p:sp>
      <p:sp>
        <p:nvSpPr>
          <p:cNvPr id="17" name="TextBox 16"/>
          <p:cNvSpPr txBox="1"/>
          <p:nvPr/>
        </p:nvSpPr>
        <p:spPr>
          <a:xfrm>
            <a:off x="3294929" y="4301938"/>
            <a:ext cx="326006" cy="646331"/>
          </a:xfrm>
          <a:prstGeom prst="rect">
            <a:avLst/>
          </a:prstGeom>
          <a:noFill/>
        </p:spPr>
        <p:txBody>
          <a:bodyPr wrap="none" rtlCol="0">
            <a:spAutoFit/>
          </a:bodyPr>
          <a:lstStyle/>
          <a:p>
            <a:r>
              <a:rPr lang="en-US" sz="3600" b="1" dirty="0">
                <a:solidFill>
                  <a:srgbClr val="FF0000"/>
                </a:solidFill>
              </a:rPr>
              <a:t>-</a:t>
            </a:r>
          </a:p>
        </p:txBody>
      </p:sp>
      <p:sp>
        <p:nvSpPr>
          <p:cNvPr id="18" name="TextBox 17"/>
          <p:cNvSpPr txBox="1"/>
          <p:nvPr/>
        </p:nvSpPr>
        <p:spPr>
          <a:xfrm>
            <a:off x="3937258" y="3807277"/>
            <a:ext cx="326006" cy="646331"/>
          </a:xfrm>
          <a:prstGeom prst="rect">
            <a:avLst/>
          </a:prstGeom>
          <a:noFill/>
        </p:spPr>
        <p:txBody>
          <a:bodyPr wrap="none" rtlCol="0">
            <a:spAutoFit/>
          </a:bodyPr>
          <a:lstStyle/>
          <a:p>
            <a:r>
              <a:rPr lang="en-US" sz="3600" b="1" dirty="0">
                <a:solidFill>
                  <a:srgbClr val="FF0000"/>
                </a:solidFill>
              </a:rPr>
              <a:t>-</a:t>
            </a:r>
          </a:p>
        </p:txBody>
      </p:sp>
      <p:sp>
        <p:nvSpPr>
          <p:cNvPr id="19" name="TextBox 18"/>
          <p:cNvSpPr txBox="1"/>
          <p:nvPr/>
        </p:nvSpPr>
        <p:spPr>
          <a:xfrm>
            <a:off x="3686856" y="4971152"/>
            <a:ext cx="326006" cy="646331"/>
          </a:xfrm>
          <a:prstGeom prst="rect">
            <a:avLst/>
          </a:prstGeom>
          <a:noFill/>
        </p:spPr>
        <p:txBody>
          <a:bodyPr wrap="none" rtlCol="0">
            <a:spAutoFit/>
          </a:bodyPr>
          <a:lstStyle/>
          <a:p>
            <a:r>
              <a:rPr lang="en-US" sz="3600" b="1" dirty="0">
                <a:solidFill>
                  <a:srgbClr val="FF0000"/>
                </a:solidFill>
              </a:rPr>
              <a:t>-</a:t>
            </a:r>
          </a:p>
        </p:txBody>
      </p:sp>
      <p:sp>
        <p:nvSpPr>
          <p:cNvPr id="20" name="TextBox 19"/>
          <p:cNvSpPr txBox="1"/>
          <p:nvPr/>
        </p:nvSpPr>
        <p:spPr>
          <a:xfrm>
            <a:off x="2828801" y="5583704"/>
            <a:ext cx="326006" cy="646331"/>
          </a:xfrm>
          <a:prstGeom prst="rect">
            <a:avLst/>
          </a:prstGeom>
          <a:noFill/>
        </p:spPr>
        <p:txBody>
          <a:bodyPr wrap="none" rtlCol="0">
            <a:spAutoFit/>
          </a:bodyPr>
          <a:lstStyle/>
          <a:p>
            <a:r>
              <a:rPr lang="en-US" sz="3600" b="1" dirty="0">
                <a:solidFill>
                  <a:srgbClr val="FF0000"/>
                </a:solidFill>
              </a:rPr>
              <a:t>-</a:t>
            </a:r>
          </a:p>
        </p:txBody>
      </p:sp>
      <p:sp>
        <p:nvSpPr>
          <p:cNvPr id="21" name="TextBox 20"/>
          <p:cNvSpPr txBox="1"/>
          <p:nvPr/>
        </p:nvSpPr>
        <p:spPr>
          <a:xfrm>
            <a:off x="3686856" y="5906869"/>
            <a:ext cx="326006" cy="646331"/>
          </a:xfrm>
          <a:prstGeom prst="rect">
            <a:avLst/>
          </a:prstGeom>
          <a:noFill/>
        </p:spPr>
        <p:txBody>
          <a:bodyPr wrap="none" rtlCol="0">
            <a:spAutoFit/>
          </a:bodyPr>
          <a:lstStyle/>
          <a:p>
            <a:r>
              <a:rPr lang="en-US" sz="3600" b="1" dirty="0">
                <a:solidFill>
                  <a:srgbClr val="FF0000"/>
                </a:solidFill>
              </a:rPr>
              <a:t>-</a:t>
            </a:r>
          </a:p>
        </p:txBody>
      </p:sp>
      <p:sp>
        <p:nvSpPr>
          <p:cNvPr id="22" name="TextBox 21"/>
          <p:cNvSpPr txBox="1"/>
          <p:nvPr/>
        </p:nvSpPr>
        <p:spPr>
          <a:xfrm>
            <a:off x="4338868" y="5140260"/>
            <a:ext cx="326006" cy="646331"/>
          </a:xfrm>
          <a:prstGeom prst="rect">
            <a:avLst/>
          </a:prstGeom>
          <a:noFill/>
        </p:spPr>
        <p:txBody>
          <a:bodyPr wrap="none" rtlCol="0">
            <a:spAutoFit/>
          </a:bodyPr>
          <a:lstStyle/>
          <a:p>
            <a:r>
              <a:rPr lang="en-US" sz="3600" b="1" dirty="0">
                <a:solidFill>
                  <a:srgbClr val="FF0000"/>
                </a:solidFill>
              </a:rPr>
              <a:t>-</a:t>
            </a:r>
          </a:p>
        </p:txBody>
      </p:sp>
      <p:sp>
        <p:nvSpPr>
          <p:cNvPr id="23" name="TextBox 22"/>
          <p:cNvSpPr txBox="1"/>
          <p:nvPr/>
        </p:nvSpPr>
        <p:spPr>
          <a:xfrm>
            <a:off x="4338868" y="4324821"/>
            <a:ext cx="326006" cy="646331"/>
          </a:xfrm>
          <a:prstGeom prst="rect">
            <a:avLst/>
          </a:prstGeom>
          <a:noFill/>
        </p:spPr>
        <p:txBody>
          <a:bodyPr wrap="none" rtlCol="0">
            <a:spAutoFit/>
          </a:bodyPr>
          <a:lstStyle/>
          <a:p>
            <a:r>
              <a:rPr lang="en-US" sz="3600" b="1" dirty="0">
                <a:solidFill>
                  <a:srgbClr val="FF0000"/>
                </a:solidFill>
              </a:rPr>
              <a:t>-</a:t>
            </a:r>
          </a:p>
        </p:txBody>
      </p:sp>
      <p:sp>
        <p:nvSpPr>
          <p:cNvPr id="24" name="TextBox 23"/>
          <p:cNvSpPr txBox="1"/>
          <p:nvPr/>
        </p:nvSpPr>
        <p:spPr>
          <a:xfrm>
            <a:off x="4501871" y="2726993"/>
            <a:ext cx="326006" cy="646331"/>
          </a:xfrm>
          <a:prstGeom prst="rect">
            <a:avLst/>
          </a:prstGeom>
          <a:noFill/>
        </p:spPr>
        <p:txBody>
          <a:bodyPr wrap="none" rtlCol="0">
            <a:spAutoFit/>
          </a:bodyPr>
          <a:lstStyle/>
          <a:p>
            <a:r>
              <a:rPr lang="en-US" sz="3600" b="1" dirty="0">
                <a:solidFill>
                  <a:srgbClr val="FF0000"/>
                </a:solidFill>
              </a:rPr>
              <a:t>-</a:t>
            </a:r>
          </a:p>
        </p:txBody>
      </p:sp>
      <p:sp>
        <p:nvSpPr>
          <p:cNvPr id="25" name="TextBox 24"/>
          <p:cNvSpPr txBox="1"/>
          <p:nvPr/>
        </p:nvSpPr>
        <p:spPr>
          <a:xfrm>
            <a:off x="171610" y="1444840"/>
            <a:ext cx="402674" cy="523220"/>
          </a:xfrm>
          <a:prstGeom prst="rect">
            <a:avLst/>
          </a:prstGeom>
          <a:noFill/>
        </p:spPr>
        <p:txBody>
          <a:bodyPr wrap="none" rtlCol="0">
            <a:spAutoFit/>
          </a:bodyPr>
          <a:lstStyle/>
          <a:p>
            <a:r>
              <a:rPr lang="en-US" sz="2800" b="1" dirty="0">
                <a:solidFill>
                  <a:srgbClr val="E40096"/>
                </a:solidFill>
              </a:rPr>
              <a:t>A</a:t>
            </a:r>
          </a:p>
        </p:txBody>
      </p:sp>
      <p:sp>
        <p:nvSpPr>
          <p:cNvPr id="26" name="Oval 25"/>
          <p:cNvSpPr/>
          <p:nvPr/>
        </p:nvSpPr>
        <p:spPr>
          <a:xfrm>
            <a:off x="580246" y="1706450"/>
            <a:ext cx="167515" cy="167515"/>
          </a:xfrm>
          <a:prstGeom prst="ellipse">
            <a:avLst/>
          </a:prstGeom>
          <a:solidFill>
            <a:srgbClr val="E40096"/>
          </a:solidFill>
          <a:ln>
            <a:solidFill>
              <a:srgbClr val="E4009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TextBox 26"/>
          <p:cNvSpPr txBox="1"/>
          <p:nvPr/>
        </p:nvSpPr>
        <p:spPr>
          <a:xfrm>
            <a:off x="763779" y="3177279"/>
            <a:ext cx="385943" cy="523220"/>
          </a:xfrm>
          <a:prstGeom prst="rect">
            <a:avLst/>
          </a:prstGeom>
          <a:noFill/>
        </p:spPr>
        <p:txBody>
          <a:bodyPr wrap="none" rtlCol="0">
            <a:spAutoFit/>
          </a:bodyPr>
          <a:lstStyle/>
          <a:p>
            <a:r>
              <a:rPr lang="en-US" sz="2800" b="1" dirty="0">
                <a:solidFill>
                  <a:srgbClr val="E40096"/>
                </a:solidFill>
              </a:rPr>
              <a:t>B</a:t>
            </a:r>
          </a:p>
        </p:txBody>
      </p:sp>
      <p:sp>
        <p:nvSpPr>
          <p:cNvPr id="28" name="Oval 27"/>
          <p:cNvSpPr/>
          <p:nvPr/>
        </p:nvSpPr>
        <p:spPr>
          <a:xfrm>
            <a:off x="1172415" y="3438889"/>
            <a:ext cx="167515" cy="167515"/>
          </a:xfrm>
          <a:prstGeom prst="ellipse">
            <a:avLst/>
          </a:prstGeom>
          <a:solidFill>
            <a:srgbClr val="E40096"/>
          </a:solidFill>
          <a:ln>
            <a:solidFill>
              <a:srgbClr val="E4009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TextBox 28"/>
          <p:cNvSpPr txBox="1"/>
          <p:nvPr/>
        </p:nvSpPr>
        <p:spPr>
          <a:xfrm>
            <a:off x="3357465" y="1651537"/>
            <a:ext cx="374722" cy="523220"/>
          </a:xfrm>
          <a:prstGeom prst="rect">
            <a:avLst/>
          </a:prstGeom>
          <a:noFill/>
        </p:spPr>
        <p:txBody>
          <a:bodyPr wrap="none" rtlCol="0">
            <a:spAutoFit/>
          </a:bodyPr>
          <a:lstStyle/>
          <a:p>
            <a:r>
              <a:rPr lang="en-US" sz="2800" b="1" dirty="0">
                <a:solidFill>
                  <a:srgbClr val="E40096"/>
                </a:solidFill>
              </a:rPr>
              <a:t>C</a:t>
            </a:r>
          </a:p>
        </p:txBody>
      </p:sp>
      <p:sp>
        <p:nvSpPr>
          <p:cNvPr id="30" name="Oval 29"/>
          <p:cNvSpPr/>
          <p:nvPr/>
        </p:nvSpPr>
        <p:spPr>
          <a:xfrm>
            <a:off x="3766101" y="1913147"/>
            <a:ext cx="167515" cy="167515"/>
          </a:xfrm>
          <a:prstGeom prst="ellipse">
            <a:avLst/>
          </a:prstGeom>
          <a:solidFill>
            <a:srgbClr val="E40096"/>
          </a:solidFill>
          <a:ln>
            <a:solidFill>
              <a:srgbClr val="E4009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Largest Margin</a:t>
            </a:r>
          </a:p>
        </p:txBody>
      </p:sp>
      <p:sp>
        <p:nvSpPr>
          <p:cNvPr id="3" name="Content Placeholder 2"/>
          <p:cNvSpPr>
            <a:spLocks noGrp="1"/>
          </p:cNvSpPr>
          <p:nvPr>
            <p:ph idx="1"/>
          </p:nvPr>
        </p:nvSpPr>
        <p:spPr>
          <a:xfrm>
            <a:off x="5028145" y="1295400"/>
            <a:ext cx="3658655" cy="5257801"/>
          </a:xfrm>
        </p:spPr>
        <p:txBody>
          <a:bodyPr>
            <a:normAutofit/>
          </a:bodyPr>
          <a:lstStyle/>
          <a:p>
            <a:r>
              <a:rPr lang="en-US" b="1" dirty="0">
                <a:solidFill>
                  <a:srgbClr val="0000FF"/>
                </a:solidFill>
              </a:rPr>
              <a:t>Distance from the separating </a:t>
            </a:r>
            <a:r>
              <a:rPr lang="en-US" b="1" dirty="0" err="1">
                <a:solidFill>
                  <a:srgbClr val="0000FF"/>
                </a:solidFill>
              </a:rPr>
              <a:t>hyperplane</a:t>
            </a:r>
            <a:r>
              <a:rPr lang="en-US" b="1" dirty="0">
                <a:solidFill>
                  <a:srgbClr val="0000FF"/>
                </a:solidFill>
              </a:rPr>
              <a:t> corresponds to the “confidence”</a:t>
            </a:r>
            <a:br>
              <a:rPr lang="en-US" b="1" dirty="0">
                <a:solidFill>
                  <a:srgbClr val="0000FF"/>
                </a:solidFill>
              </a:rPr>
            </a:br>
            <a:r>
              <a:rPr lang="en-US" b="1" dirty="0">
                <a:solidFill>
                  <a:srgbClr val="0000FF"/>
                </a:solidFill>
              </a:rPr>
              <a:t>of prediction</a:t>
            </a:r>
          </a:p>
          <a:p>
            <a:r>
              <a:rPr lang="en-US" b="1" dirty="0"/>
              <a:t>Example:</a:t>
            </a:r>
          </a:p>
          <a:p>
            <a:pPr lvl="1"/>
            <a:r>
              <a:rPr lang="en-US" dirty="0"/>
              <a:t>We are more sure about the class of </a:t>
            </a:r>
            <a:r>
              <a:rPr lang="en-US" b="1" dirty="0"/>
              <a:t>A</a:t>
            </a:r>
            <a:r>
              <a:rPr lang="en-US" dirty="0"/>
              <a:t> and </a:t>
            </a:r>
            <a:r>
              <a:rPr lang="en-US" b="1" dirty="0"/>
              <a:t>B </a:t>
            </a:r>
            <a:r>
              <a:rPr lang="en-US" dirty="0"/>
              <a:t>than of </a:t>
            </a:r>
            <a:r>
              <a:rPr lang="en-US" b="1" dirty="0"/>
              <a:t>C</a:t>
            </a:r>
            <a:r>
              <a:rPr lang="en-US" dirty="0"/>
              <a:t> </a:t>
            </a:r>
          </a:p>
        </p:txBody>
      </p:sp>
      <p:sp>
        <p:nvSpPr>
          <p:cNvPr id="6" name="Footer Placeholder 5"/>
          <p:cNvSpPr>
            <a:spLocks noGrp="1"/>
          </p:cNvSpPr>
          <p:nvPr>
            <p:ph type="ftr" sz="quarter" idx="11"/>
          </p:nvPr>
        </p:nvSpPr>
        <p:spPr/>
        <p:txBody>
          <a:bodyPr/>
          <a:lstStyle/>
          <a:p>
            <a:r>
              <a:rPr lang="en-US"/>
              <a:t>J. Leskovec, A. Rajaraman, J. Ullman: Mining of Massive Datasets, http://www.mmds.org</a:t>
            </a:r>
          </a:p>
        </p:txBody>
      </p:sp>
      <p:sp>
        <p:nvSpPr>
          <p:cNvPr id="31" name="Slide Number Placeholder 30"/>
          <p:cNvSpPr>
            <a:spLocks noGrp="1"/>
          </p:cNvSpPr>
          <p:nvPr>
            <p:ph type="sldNum" sz="quarter" idx="12"/>
          </p:nvPr>
        </p:nvSpPr>
        <p:spPr/>
        <p:txBody>
          <a:bodyPr/>
          <a:lstStyle/>
          <a:p>
            <a:fld id="{19B12225-5612-419B-A8D5-4B8EEE4C217E}" type="slidenum">
              <a:rPr lang="en-US" smtClean="0"/>
              <a:pPr/>
              <a:t>58</a:t>
            </a:fld>
            <a:endParaRPr lang="en-US"/>
          </a:p>
        </p:txBody>
      </p:sp>
    </p:spTree>
    <p:extLst>
      <p:ext uri="{BB962C8B-B14F-4D97-AF65-F5344CB8AC3E}">
        <p14:creationId xmlns:p14="http://schemas.microsoft.com/office/powerpoint/2010/main" val="3019606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3" cstate="print"/>
          <a:srcRect/>
          <a:stretch>
            <a:fillRect/>
          </a:stretch>
        </p:blipFill>
        <p:spPr bwMode="auto">
          <a:xfrm>
            <a:off x="524506" y="1604963"/>
            <a:ext cx="8162294" cy="4014787"/>
          </a:xfrm>
          <a:prstGeom prst="rect">
            <a:avLst/>
          </a:prstGeom>
          <a:noFill/>
          <a:ln w="9525">
            <a:noFill/>
            <a:miter lim="800000"/>
            <a:headEnd/>
            <a:tailEnd/>
          </a:ln>
        </p:spPr>
      </p:pic>
      <p:sp>
        <p:nvSpPr>
          <p:cNvPr id="2" name="Title 1"/>
          <p:cNvSpPr>
            <a:spLocks noGrp="1"/>
          </p:cNvSpPr>
          <p:nvPr>
            <p:ph type="title"/>
          </p:nvPr>
        </p:nvSpPr>
        <p:spPr>
          <a:xfrm>
            <a:off x="121443" y="79377"/>
            <a:ext cx="7886700" cy="606424"/>
          </a:xfrm>
        </p:spPr>
        <p:txBody>
          <a:bodyPr>
            <a:normAutofit/>
          </a:bodyPr>
          <a:lstStyle/>
          <a:p>
            <a:r>
              <a:rPr lang="en-US" dirty="0"/>
              <a:t>Largest Margin</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457200" y="738188"/>
                <a:ext cx="8229600" cy="1600200"/>
              </a:xfrm>
            </p:spPr>
            <p:txBody>
              <a:bodyPr/>
              <a:lstStyle/>
              <a:p>
                <a:r>
                  <a:rPr lang="en-US" b="1" dirty="0">
                    <a:solidFill>
                      <a:srgbClr val="0000FF"/>
                    </a:solidFill>
                  </a:rPr>
                  <a:t>Margin </a:t>
                </a:r>
                <a14:m>
                  <m:oMath xmlns:m="http://schemas.openxmlformats.org/officeDocument/2006/math">
                    <m:r>
                      <a:rPr lang="en-US" i="1" dirty="0">
                        <a:solidFill>
                          <a:srgbClr val="0000FF"/>
                        </a:solidFill>
                        <a:latin typeface="Cambria Math"/>
                      </a:rPr>
                      <m:t>𝜸</m:t>
                    </m:r>
                  </m:oMath>
                </a14:m>
                <a:r>
                  <a:rPr lang="en-US" b="1" dirty="0">
                    <a:solidFill>
                      <a:srgbClr val="0000FF"/>
                    </a:solidFill>
                  </a:rPr>
                  <a:t>:</a:t>
                </a:r>
                <a:r>
                  <a:rPr lang="en-US" dirty="0"/>
                  <a:t> </a:t>
                </a:r>
                <a:r>
                  <a:rPr lang="en-US" b="1" dirty="0">
                    <a:solidFill>
                      <a:srgbClr val="D60093"/>
                    </a:solidFill>
                  </a:rPr>
                  <a:t>Distance of closest example from </a:t>
                </a:r>
                <a:br>
                  <a:rPr lang="en-US" b="1" dirty="0">
                    <a:solidFill>
                      <a:srgbClr val="D60093"/>
                    </a:solidFill>
                  </a:rPr>
                </a:br>
                <a:r>
                  <a:rPr lang="en-US" b="1" dirty="0">
                    <a:solidFill>
                      <a:srgbClr val="D60093"/>
                    </a:solidFill>
                  </a:rPr>
                  <a:t>the decision line/</a:t>
                </a:r>
                <a:r>
                  <a:rPr lang="en-US" b="1" dirty="0" err="1">
                    <a:solidFill>
                      <a:srgbClr val="D60093"/>
                    </a:solidFill>
                  </a:rPr>
                  <a:t>hyperplane</a:t>
                </a:r>
                <a:endParaRPr lang="en-US" b="1" dirty="0">
                  <a:solidFill>
                    <a:srgbClr val="D60093"/>
                  </a:solidFill>
                </a:endParaRPr>
              </a:p>
              <a:p>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457200" y="738188"/>
                <a:ext cx="8229600" cy="1600200"/>
              </a:xfrm>
              <a:blipFill>
                <a:blip r:embed="rId4"/>
                <a:stretch>
                  <a:fillRect l="-1333" t="-6084"/>
                </a:stretch>
              </a:blipFill>
            </p:spPr>
            <p:txBody>
              <a:bodyPr/>
              <a:lstStyle/>
              <a:p>
                <a:r>
                  <a:rPr lang="zh-TW" altLang="en-US">
                    <a:noFill/>
                  </a:rPr>
                  <a:t> </a:t>
                </a:r>
              </a:p>
            </p:txBody>
          </p:sp>
        </mc:Fallback>
      </mc:AlternateContent>
      <p:sp>
        <p:nvSpPr>
          <p:cNvPr id="7" name="Slide Number Placeholder 6"/>
          <p:cNvSpPr>
            <a:spLocks noGrp="1"/>
          </p:cNvSpPr>
          <p:nvPr>
            <p:ph type="sldNum" sz="quarter" idx="12"/>
          </p:nvPr>
        </p:nvSpPr>
        <p:spPr/>
        <p:txBody>
          <a:bodyPr/>
          <a:lstStyle/>
          <a:p>
            <a:fld id="{19B12225-5612-419B-A8D5-4B8EEE4C217E}" type="slidenum">
              <a:rPr lang="en-US" smtClean="0"/>
              <a:pPr/>
              <a:t>59</a:t>
            </a:fld>
            <a:endParaRPr lang="en-US"/>
          </a:p>
        </p:txBody>
      </p:sp>
      <p:sp>
        <p:nvSpPr>
          <p:cNvPr id="3" name="TextBox 2"/>
          <p:cNvSpPr txBox="1"/>
          <p:nvPr/>
        </p:nvSpPr>
        <p:spPr>
          <a:xfrm>
            <a:off x="524506" y="5619750"/>
            <a:ext cx="8201025" cy="584775"/>
          </a:xfrm>
          <a:prstGeom prst="rect">
            <a:avLst/>
          </a:prstGeom>
          <a:noFill/>
        </p:spPr>
        <p:txBody>
          <a:bodyPr wrap="square" rtlCol="0">
            <a:spAutoFit/>
          </a:bodyPr>
          <a:lstStyle/>
          <a:p>
            <a:pPr algn="ctr"/>
            <a:r>
              <a:rPr lang="en-US" sz="1600" dirty="0">
                <a:solidFill>
                  <a:srgbClr val="008000"/>
                </a:solidFill>
                <a:latin typeface="Arial" pitchFamily="34" charset="0"/>
                <a:cs typeface="Arial" pitchFamily="34" charset="0"/>
              </a:rPr>
              <a:t>The reason we define margin this way is due to theoretical convenience and existence of generalization error bounds that depend on </a:t>
            </a:r>
            <a:r>
              <a:rPr lang="en-US" sz="1600" dirty="0">
                <a:solidFill>
                  <a:srgbClr val="FF0000"/>
                </a:solidFill>
                <a:latin typeface="Arial" pitchFamily="34" charset="0"/>
                <a:cs typeface="Arial" pitchFamily="34" charset="0"/>
              </a:rPr>
              <a:t>the value of margin.</a:t>
            </a:r>
          </a:p>
        </p:txBody>
      </p:sp>
    </p:spTree>
    <p:extLst>
      <p:ext uri="{BB962C8B-B14F-4D97-AF65-F5344CB8AC3E}">
        <p14:creationId xmlns:p14="http://schemas.microsoft.com/office/powerpoint/2010/main" val="3540116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CABB-DB82-4754-AA67-7C75DE7050F8}"/>
              </a:ext>
            </a:extLst>
          </p:cNvPr>
          <p:cNvSpPr>
            <a:spLocks noGrp="1"/>
          </p:cNvSpPr>
          <p:nvPr>
            <p:ph type="title"/>
          </p:nvPr>
        </p:nvSpPr>
        <p:spPr/>
        <p:txBody>
          <a:bodyPr/>
          <a:lstStyle/>
          <a:p>
            <a:r>
              <a:rPr lang="en-US" dirty="0"/>
              <a:t>Why Not Machine </a:t>
            </a:r>
            <a:r>
              <a:rPr lang="en-US"/>
              <a:t>Learning?</a:t>
            </a:r>
            <a:br>
              <a:rPr lang="en-US"/>
            </a:br>
            <a:r>
              <a:rPr lang="zh-TW" altLang="zh-TW"/>
              <a:t>什麼不</a:t>
            </a:r>
            <a:r>
              <a:rPr lang="zh-TW" altLang="en-US"/>
              <a:t>適合</a:t>
            </a:r>
            <a:r>
              <a:rPr lang="en-US" altLang="zh-TW"/>
              <a:t> </a:t>
            </a:r>
            <a:r>
              <a:rPr lang="zh-TW" altLang="zh-TW"/>
              <a:t>機器學習？</a:t>
            </a:r>
            <a:endParaRPr lang="en-US" dirty="0"/>
          </a:p>
        </p:txBody>
      </p:sp>
      <p:sp>
        <p:nvSpPr>
          <p:cNvPr id="3" name="Content Placeholder 2">
            <a:extLst>
              <a:ext uri="{FF2B5EF4-FFF2-40B4-BE49-F238E27FC236}">
                <a16:creationId xmlns:a16="http://schemas.microsoft.com/office/drawing/2014/main" id="{C28673DA-2926-4E37-9CA9-32154A7F1775}"/>
              </a:ext>
            </a:extLst>
          </p:cNvPr>
          <p:cNvSpPr>
            <a:spLocks noGrp="1"/>
          </p:cNvSpPr>
          <p:nvPr>
            <p:ph sz="half" idx="1"/>
          </p:nvPr>
        </p:nvSpPr>
        <p:spPr>
          <a:xfrm>
            <a:off x="511234" y="4698566"/>
            <a:ext cx="4003616" cy="994172"/>
          </a:xfrm>
        </p:spPr>
        <p:txBody>
          <a:bodyPr>
            <a:normAutofit fontScale="85000" lnSpcReduction="10000"/>
          </a:bodyPr>
          <a:lstStyle/>
          <a:p>
            <a:pPr lvl="1"/>
            <a:r>
              <a:rPr lang="en-US" dirty="0"/>
              <a:t>Machine Learning Not Set up for Success</a:t>
            </a:r>
          </a:p>
          <a:p>
            <a:pPr lvl="1"/>
            <a:r>
              <a:rPr lang="en-US" dirty="0"/>
              <a:t>Simple Problems</a:t>
            </a:r>
          </a:p>
          <a:p>
            <a:pPr lvl="1"/>
            <a:r>
              <a:rPr lang="en-US" dirty="0"/>
              <a:t>Deterministic Problems</a:t>
            </a:r>
          </a:p>
          <a:p>
            <a:pPr lvl="1"/>
            <a:r>
              <a:rPr lang="en-US" dirty="0"/>
              <a:t>Problems efficiently </a:t>
            </a:r>
            <a:r>
              <a:rPr lang="en-US"/>
              <a:t>solved other ways</a:t>
            </a:r>
            <a:endParaRPr lang="en-US" dirty="0"/>
          </a:p>
          <a:p>
            <a:pPr marL="0" indent="0">
              <a:buNone/>
            </a:pPr>
            <a:endParaRPr lang="en-US" dirty="0"/>
          </a:p>
        </p:txBody>
      </p:sp>
      <p:pic>
        <p:nvPicPr>
          <p:cNvPr id="5" name="Picture 4">
            <a:extLst>
              <a:ext uri="{FF2B5EF4-FFF2-40B4-BE49-F238E27FC236}">
                <a16:creationId xmlns:a16="http://schemas.microsoft.com/office/drawing/2014/main" id="{7C397CDE-3C53-440F-88A3-E1E503D8FB5A}"/>
              </a:ext>
            </a:extLst>
          </p:cNvPr>
          <p:cNvPicPr>
            <a:picLocks noChangeAspect="1"/>
          </p:cNvPicPr>
          <p:nvPr/>
        </p:nvPicPr>
        <p:blipFill>
          <a:blip r:embed="rId2"/>
          <a:stretch>
            <a:fillRect/>
          </a:stretch>
        </p:blipFill>
        <p:spPr>
          <a:xfrm>
            <a:off x="4727736" y="2226469"/>
            <a:ext cx="3905030" cy="2692288"/>
          </a:xfrm>
          <a:prstGeom prst="rect">
            <a:avLst/>
          </a:prstGeom>
        </p:spPr>
      </p:pic>
      <p:sp>
        <p:nvSpPr>
          <p:cNvPr id="8" name="TextBox 7">
            <a:extLst>
              <a:ext uri="{FF2B5EF4-FFF2-40B4-BE49-F238E27FC236}">
                <a16:creationId xmlns:a16="http://schemas.microsoft.com/office/drawing/2014/main" id="{F7214D17-7B25-41A3-A291-A7AD4A2831E6}"/>
              </a:ext>
            </a:extLst>
          </p:cNvPr>
          <p:cNvSpPr txBox="1"/>
          <p:nvPr/>
        </p:nvSpPr>
        <p:spPr>
          <a:xfrm>
            <a:off x="6100332" y="4884668"/>
            <a:ext cx="1205202" cy="300082"/>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a:t>
            </a:r>
            <a:r>
              <a:rPr kumimoji="0" lang="en-US" sz="1350" dirty="0">
                <a:solidFill>
                  <a:prstClr val="black"/>
                </a:solidFill>
                <a:latin typeface="Calibri" panose="020F0502020204030204"/>
                <a:ea typeface="+mn-ea"/>
                <a:hlinkClick r:id="rId3"/>
              </a:rPr>
              <a:t>Link to Paper</a:t>
            </a:r>
            <a:r>
              <a:rPr kumimoji="0" lang="en-US" sz="1350" dirty="0">
                <a:solidFill>
                  <a:prstClr val="black"/>
                </a:solidFill>
                <a:latin typeface="Calibri" panose="020F0502020204030204"/>
                <a:ea typeface="+mn-ea"/>
              </a:rPr>
              <a:t>)</a:t>
            </a:r>
          </a:p>
        </p:txBody>
      </p:sp>
      <p:pic>
        <p:nvPicPr>
          <p:cNvPr id="9" name="Picture 8">
            <a:extLst>
              <a:ext uri="{FF2B5EF4-FFF2-40B4-BE49-F238E27FC236}">
                <a16:creationId xmlns:a16="http://schemas.microsoft.com/office/drawing/2014/main" id="{09806547-264B-4862-93C3-88BED3AF4C6A}"/>
              </a:ext>
            </a:extLst>
          </p:cNvPr>
          <p:cNvPicPr>
            <a:picLocks noChangeAspect="1"/>
          </p:cNvPicPr>
          <p:nvPr/>
        </p:nvPicPr>
        <p:blipFill rotWithShape="1">
          <a:blip r:embed="rId4">
            <a:extLst>
              <a:ext uri="{28A0092B-C50C-407E-A947-70E740481C1C}">
                <a14:useLocalDpi xmlns:a14="http://schemas.microsoft.com/office/drawing/2010/main" val="0"/>
              </a:ext>
            </a:extLst>
          </a:blip>
          <a:srcRect r="42687" b="9203"/>
          <a:stretch/>
        </p:blipFill>
        <p:spPr>
          <a:xfrm>
            <a:off x="1348896" y="2062876"/>
            <a:ext cx="2391875" cy="2309868"/>
          </a:xfrm>
          <a:prstGeom prst="rect">
            <a:avLst/>
          </a:prstGeom>
        </p:spPr>
      </p:pic>
      <p:cxnSp>
        <p:nvCxnSpPr>
          <p:cNvPr id="12" name="Connector: Curved 11">
            <a:extLst>
              <a:ext uri="{FF2B5EF4-FFF2-40B4-BE49-F238E27FC236}">
                <a16:creationId xmlns:a16="http://schemas.microsoft.com/office/drawing/2014/main" id="{2E613501-F858-4E6D-85C1-C9B0564B4A86}"/>
              </a:ext>
            </a:extLst>
          </p:cNvPr>
          <p:cNvCxnSpPr>
            <a:cxnSpLocks/>
          </p:cNvCxnSpPr>
          <p:nvPr/>
        </p:nvCxnSpPr>
        <p:spPr>
          <a:xfrm flipV="1">
            <a:off x="1054561" y="3021979"/>
            <a:ext cx="1076921" cy="1165860"/>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74F7EB6-186C-498B-ADCB-AA9C15DA686C}"/>
              </a:ext>
            </a:extLst>
          </p:cNvPr>
          <p:cNvSpPr txBox="1"/>
          <p:nvPr/>
        </p:nvSpPr>
        <p:spPr>
          <a:xfrm>
            <a:off x="361930" y="3958454"/>
            <a:ext cx="798617" cy="507831"/>
          </a:xfrm>
          <a:prstGeom prst="rect">
            <a:avLst/>
          </a:prstGeom>
          <a:noFill/>
        </p:spPr>
        <p:txBody>
          <a:bodyPr wrap="none" rtlCol="0">
            <a:spAutoFit/>
          </a:bodyPr>
          <a:lstStyle/>
          <a:p>
            <a:pPr defTabSz="685800" fontAlgn="auto">
              <a:spcBef>
                <a:spcPts val="0"/>
              </a:spcBef>
              <a:spcAft>
                <a:spcPts val="0"/>
              </a:spcAft>
            </a:pPr>
            <a:r>
              <a:rPr kumimoji="0" lang="en-US" sz="1350" dirty="0">
                <a:solidFill>
                  <a:srgbClr val="FF0000"/>
                </a:solidFill>
                <a:latin typeface="Calibri" panose="020F0502020204030204"/>
                <a:ea typeface="+mn-ea"/>
              </a:rPr>
              <a:t>Machine</a:t>
            </a:r>
          </a:p>
          <a:p>
            <a:pPr defTabSz="685800" fontAlgn="auto">
              <a:spcBef>
                <a:spcPts val="0"/>
              </a:spcBef>
              <a:spcAft>
                <a:spcPts val="0"/>
              </a:spcAft>
            </a:pPr>
            <a:r>
              <a:rPr kumimoji="0" lang="en-US" sz="1350" dirty="0">
                <a:solidFill>
                  <a:srgbClr val="FF0000"/>
                </a:solidFill>
                <a:latin typeface="Calibri" panose="020F0502020204030204"/>
                <a:ea typeface="+mn-ea"/>
              </a:rPr>
              <a:t>Learning</a:t>
            </a:r>
          </a:p>
        </p:txBody>
      </p:sp>
    </p:spTree>
    <p:extLst>
      <p:ext uri="{BB962C8B-B14F-4D97-AF65-F5344CB8AC3E}">
        <p14:creationId xmlns:p14="http://schemas.microsoft.com/office/powerpoint/2010/main" val="325862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Why maximizing </a:t>
                </a:r>
                <a14:m>
                  <m:oMath xmlns:m="http://schemas.openxmlformats.org/officeDocument/2006/math">
                    <m:r>
                      <a:rPr lang="en-US" i="1" dirty="0">
                        <a:latin typeface="Cambria Math"/>
                      </a:rPr>
                      <m:t>𝜸</m:t>
                    </m:r>
                  </m:oMath>
                </a14:m>
                <a:r>
                  <a:rPr lang="en-US" dirty="0"/>
                  <a:t> a good idea?</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US" sz="3200" b="1" dirty="0">
                    <a:solidFill>
                      <a:srgbClr val="CC0066"/>
                    </a:solidFill>
                  </a:rPr>
                  <a:t>Remember: Dot product</a:t>
                </a:r>
                <a:br>
                  <a:rPr lang="en-US" sz="3200" b="1" dirty="0">
                    <a:solidFill>
                      <a:srgbClr val="CC0066"/>
                    </a:solidFill>
                  </a:rPr>
                </a:br>
                <a:r>
                  <a:rPr lang="en-US" sz="3200" b="1" dirty="0">
                    <a:solidFill>
                      <a:srgbClr val="CC0066"/>
                    </a:solidFill>
                  </a:rPr>
                  <a:t> </a:t>
                </a:r>
                <a14:m>
                  <m:oMath xmlns:m="http://schemas.openxmlformats.org/officeDocument/2006/math">
                    <m:r>
                      <a:rPr lang="en-US" sz="3200" b="1" i="1">
                        <a:latin typeface="Cambria Math"/>
                        <a:cs typeface="Arial" pitchFamily="34" charset="0"/>
                      </a:rPr>
                      <m:t>𝑨</m:t>
                    </m:r>
                    <m:r>
                      <a:rPr lang="en-US" sz="3200" b="1" i="1">
                        <a:latin typeface="Cambria Math"/>
                        <a:cs typeface="Arial" pitchFamily="34" charset="0"/>
                      </a:rPr>
                      <m:t>⋅</m:t>
                    </m:r>
                    <m:r>
                      <a:rPr lang="en-US" sz="3200" b="1" i="1">
                        <a:latin typeface="Cambria Math"/>
                        <a:cs typeface="Arial" pitchFamily="34" charset="0"/>
                      </a:rPr>
                      <m:t>𝑩</m:t>
                    </m:r>
                    <m:r>
                      <a:rPr lang="en-US" sz="3200" b="1" i="1">
                        <a:latin typeface="Cambria Math"/>
                        <a:cs typeface="Arial" pitchFamily="34" charset="0"/>
                      </a:rPr>
                      <m:t>=</m:t>
                    </m:r>
                    <m:d>
                      <m:dPr>
                        <m:begChr m:val="‖"/>
                        <m:endChr m:val="‖"/>
                        <m:ctrlPr>
                          <a:rPr lang="en-US" sz="3200" b="1" i="1">
                            <a:latin typeface="Cambria Math" panose="02040503050406030204" pitchFamily="18" charset="0"/>
                            <a:cs typeface="Arial" pitchFamily="34" charset="0"/>
                          </a:rPr>
                        </m:ctrlPr>
                      </m:dPr>
                      <m:e>
                        <m:r>
                          <a:rPr lang="en-US" sz="3200" b="1" i="1">
                            <a:latin typeface="Cambria Math"/>
                            <a:cs typeface="Arial" pitchFamily="34" charset="0"/>
                          </a:rPr>
                          <m:t>𝑨</m:t>
                        </m:r>
                      </m:e>
                    </m:d>
                    <m:r>
                      <a:rPr lang="en-US" sz="3200" b="1" i="1" smtClean="0">
                        <a:latin typeface="Cambria Math"/>
                        <a:cs typeface="Arial" pitchFamily="34" charset="0"/>
                      </a:rPr>
                      <m:t>⋅</m:t>
                    </m:r>
                    <m:d>
                      <m:dPr>
                        <m:begChr m:val="‖"/>
                        <m:endChr m:val="‖"/>
                        <m:ctrlPr>
                          <a:rPr lang="en-US" sz="3200" b="1" i="1">
                            <a:latin typeface="Cambria Math" panose="02040503050406030204" pitchFamily="18" charset="0"/>
                            <a:cs typeface="Arial" pitchFamily="34" charset="0"/>
                          </a:rPr>
                        </m:ctrlPr>
                      </m:dPr>
                      <m:e>
                        <m:r>
                          <a:rPr lang="en-US" sz="3200" b="1" i="1">
                            <a:latin typeface="Cambria Math"/>
                            <a:cs typeface="Arial" pitchFamily="34" charset="0"/>
                          </a:rPr>
                          <m:t>𝑩</m:t>
                        </m:r>
                      </m:e>
                    </m:d>
                    <m:r>
                      <a:rPr lang="en-US" sz="3200" b="1" i="1" smtClean="0">
                        <a:latin typeface="Cambria Math"/>
                        <a:cs typeface="Arial" pitchFamily="34" charset="0"/>
                      </a:rPr>
                      <m:t>⋅</m:t>
                    </m:r>
                    <m:func>
                      <m:funcPr>
                        <m:ctrlPr>
                          <a:rPr lang="en-US" sz="3200" b="1" i="1">
                            <a:latin typeface="Cambria Math" panose="02040503050406030204" pitchFamily="18" charset="0"/>
                            <a:cs typeface="Arial" pitchFamily="34" charset="0"/>
                          </a:rPr>
                        </m:ctrlPr>
                      </m:funcPr>
                      <m:fName>
                        <m:r>
                          <a:rPr lang="en-US" sz="3200" b="1">
                            <a:latin typeface="Cambria Math"/>
                            <a:cs typeface="Arial" pitchFamily="34" charset="0"/>
                          </a:rPr>
                          <m:t>𝐜𝐨𝐬</m:t>
                        </m:r>
                      </m:fName>
                      <m:e>
                        <m:r>
                          <a:rPr lang="en-US" sz="3200" b="1" i="1">
                            <a:latin typeface="Cambria Math"/>
                            <a:cs typeface="Arial" pitchFamily="34" charset="0"/>
                          </a:rPr>
                          <m:t>𝜽</m:t>
                        </m:r>
                      </m:e>
                    </m:func>
                  </m:oMath>
                </a14:m>
                <a:endParaRPr lang="en-US" sz="3200" b="1" dirty="0">
                  <a:latin typeface="Arial" pitchFamily="34" charset="0"/>
                  <a:cs typeface="Arial" pitchFamily="34" charset="0"/>
                </a:endParaRPr>
              </a:p>
              <a:p>
                <a:endParaRPr lang="en-US" sz="3200" b="1" dirty="0">
                  <a:solidFill>
                    <a:srgbClr val="CC0066"/>
                  </a:solidFill>
                </a:endParaRPr>
              </a:p>
              <a:p>
                <a:endParaRPr lang="en-US" sz="32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1">
                <a:blip r:embed="rId3"/>
                <a:stretch>
                  <a:fillRect t="-696"/>
                </a:stretch>
              </a:blipFill>
            </p:spPr>
            <p:txBody>
              <a:bodyPr/>
              <a:lstStyle/>
              <a:p>
                <a:r>
                  <a:rPr lang="en-US">
                    <a:noFill/>
                  </a:rPr>
                  <a:t> </a:t>
                </a:r>
              </a:p>
            </p:txBody>
          </p:sp>
        </mc:Fallback>
      </mc:AlternateContent>
      <p:sp>
        <p:nvSpPr>
          <p:cNvPr id="6" name="Footer Placeholder 5"/>
          <p:cNvSpPr>
            <a:spLocks noGrp="1"/>
          </p:cNvSpPr>
          <p:nvPr>
            <p:ph type="ftr" sz="quarter" idx="11"/>
          </p:nvPr>
        </p:nvSpPr>
        <p:spPr/>
        <p:txBody>
          <a:bodyPr/>
          <a:lstStyle/>
          <a:p>
            <a:r>
              <a:rPr lang="nn-NO"/>
              <a:t>J. Leskovec, A. Rajaraman, J. Ullman: Mining of Massive Datasets, http://www.mmds.org</a:t>
            </a:r>
            <a:endParaRPr lang="en-US"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60</a:t>
            </a:fld>
            <a:endParaRPr lang="en-US" dirty="0"/>
          </a:p>
        </p:txBody>
      </p:sp>
      <p:pic>
        <p:nvPicPr>
          <p:cNvPr id="30773" name="Picture 53" descr="http://upload.wikimedia.org/wikipedia/commons/thumb/3/3e/Dot_Product.svg/220px-Dot_Product.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667000"/>
            <a:ext cx="3416840" cy="273347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7" name="Rectangle 96"/>
              <p:cNvSpPr/>
              <p:nvPr/>
            </p:nvSpPr>
            <p:spPr>
              <a:xfrm>
                <a:off x="5562600" y="5611864"/>
                <a:ext cx="3518848" cy="1169936"/>
              </a:xfrm>
              <a:prstGeom prst="rect">
                <a:avLst/>
              </a:prstGeom>
            </p:spPr>
            <p:txBody>
              <a:bodyPr wrap="none">
                <a:spAutoFit/>
              </a:bodyPr>
              <a:lstStyle/>
              <a:p>
                <a:pPr lvl="3"/>
                <a14:m>
                  <m:oMathPara xmlns:m="http://schemas.openxmlformats.org/officeDocument/2006/math">
                    <m:oMathParaPr>
                      <m:jc m:val="centerGroup"/>
                    </m:oMathParaPr>
                    <m:oMath xmlns:m="http://schemas.openxmlformats.org/officeDocument/2006/math">
                      <m:r>
                        <a:rPr lang="en-US" b="1" smtClean="0">
                          <a:solidFill>
                            <a:srgbClr val="008000"/>
                          </a:solidFill>
                          <a:latin typeface="Cambria Math"/>
                        </a:rPr>
                        <m:t>|</m:t>
                      </m:r>
                      <m:d>
                        <m:dPr>
                          <m:begChr m:val="|"/>
                          <m:endChr m:val="|"/>
                          <m:ctrlPr>
                            <a:rPr lang="en-US" b="1" i="1">
                              <a:solidFill>
                                <a:srgbClr val="008000"/>
                              </a:solidFill>
                              <a:latin typeface="Cambria Math" panose="02040503050406030204" pitchFamily="18" charset="0"/>
                            </a:rPr>
                          </m:ctrlPr>
                        </m:dPr>
                        <m:e>
                          <m:r>
                            <a:rPr lang="en-US" b="1" i="1">
                              <a:solidFill>
                                <a:srgbClr val="008000"/>
                              </a:solidFill>
                              <a:latin typeface="Cambria Math"/>
                            </a:rPr>
                            <m:t>𝑨</m:t>
                          </m:r>
                        </m:e>
                      </m:d>
                      <m:r>
                        <a:rPr lang="en-US" b="1" i="1">
                          <a:solidFill>
                            <a:srgbClr val="008000"/>
                          </a:solidFill>
                          <a:latin typeface="Cambria Math"/>
                        </a:rPr>
                        <m:t>|=</m:t>
                      </m:r>
                      <m:rad>
                        <m:radPr>
                          <m:degHide m:val="on"/>
                          <m:ctrlPr>
                            <a:rPr lang="en-US" b="1" i="1">
                              <a:solidFill>
                                <a:srgbClr val="008000"/>
                              </a:solidFill>
                              <a:latin typeface="Cambria Math" panose="02040503050406030204" pitchFamily="18" charset="0"/>
                            </a:rPr>
                          </m:ctrlPr>
                        </m:radPr>
                        <m:deg/>
                        <m:e>
                          <m:nary>
                            <m:naryPr>
                              <m:chr m:val="∑"/>
                              <m:ctrlPr>
                                <a:rPr lang="en-US" b="1" i="1">
                                  <a:solidFill>
                                    <a:srgbClr val="008000"/>
                                  </a:solidFill>
                                  <a:latin typeface="Cambria Math" panose="02040503050406030204" pitchFamily="18" charset="0"/>
                                </a:rPr>
                              </m:ctrlPr>
                            </m:naryPr>
                            <m:sub>
                              <m:r>
                                <m:rPr>
                                  <m:brk m:alnAt="23"/>
                                </m:rPr>
                                <a:rPr lang="en-US" b="1" i="1">
                                  <a:solidFill>
                                    <a:srgbClr val="008000"/>
                                  </a:solidFill>
                                  <a:latin typeface="Cambria Math"/>
                                </a:rPr>
                                <m:t>𝒋</m:t>
                              </m:r>
                              <m:r>
                                <a:rPr lang="en-US" b="1" i="1">
                                  <a:solidFill>
                                    <a:srgbClr val="008000"/>
                                  </a:solidFill>
                                  <a:latin typeface="Cambria Math"/>
                                </a:rPr>
                                <m:t>=</m:t>
                              </m:r>
                              <m:r>
                                <a:rPr lang="en-US" b="1" i="1">
                                  <a:solidFill>
                                    <a:srgbClr val="008000"/>
                                  </a:solidFill>
                                  <a:latin typeface="Cambria Math"/>
                                </a:rPr>
                                <m:t>𝟏</m:t>
                              </m:r>
                            </m:sub>
                            <m:sup>
                              <m:r>
                                <a:rPr lang="en-US" b="1" i="1">
                                  <a:solidFill>
                                    <a:srgbClr val="008000"/>
                                  </a:solidFill>
                                  <a:latin typeface="Cambria Math"/>
                                </a:rPr>
                                <m:t>𝒅</m:t>
                              </m:r>
                            </m:sup>
                            <m:e>
                              <m:sSup>
                                <m:sSupPr>
                                  <m:ctrlPr>
                                    <a:rPr lang="en-US" b="1" i="1">
                                      <a:solidFill>
                                        <a:srgbClr val="008000"/>
                                      </a:solidFill>
                                      <a:latin typeface="Cambria Math" panose="02040503050406030204" pitchFamily="18" charset="0"/>
                                    </a:rPr>
                                  </m:ctrlPr>
                                </m:sSupPr>
                                <m:e>
                                  <m:d>
                                    <m:dPr>
                                      <m:ctrlPr>
                                        <a:rPr lang="en-US" b="1" i="1">
                                          <a:solidFill>
                                            <a:srgbClr val="008000"/>
                                          </a:solidFill>
                                          <a:latin typeface="Cambria Math" panose="02040503050406030204" pitchFamily="18" charset="0"/>
                                        </a:rPr>
                                      </m:ctrlPr>
                                    </m:dPr>
                                    <m:e>
                                      <m:sSup>
                                        <m:sSupPr>
                                          <m:ctrlPr>
                                            <a:rPr lang="en-US" b="1" i="1" smtClean="0">
                                              <a:solidFill>
                                                <a:srgbClr val="008000"/>
                                              </a:solidFill>
                                              <a:latin typeface="Cambria Math" panose="02040503050406030204" pitchFamily="18" charset="0"/>
                                            </a:rPr>
                                          </m:ctrlPr>
                                        </m:sSupPr>
                                        <m:e>
                                          <m:r>
                                            <a:rPr lang="en-US" b="1" i="1" smtClean="0">
                                              <a:solidFill>
                                                <a:srgbClr val="008000"/>
                                              </a:solidFill>
                                              <a:latin typeface="Cambria Math"/>
                                            </a:rPr>
                                            <m:t>𝑨</m:t>
                                          </m:r>
                                        </m:e>
                                        <m:sup>
                                          <m:r>
                                            <a:rPr lang="en-US" b="1" i="1" smtClean="0">
                                              <a:solidFill>
                                                <a:srgbClr val="008000"/>
                                              </a:solidFill>
                                              <a:latin typeface="Cambria Math"/>
                                            </a:rPr>
                                            <m:t>(</m:t>
                                          </m:r>
                                          <m:r>
                                            <a:rPr lang="en-US" b="1" i="1" smtClean="0">
                                              <a:solidFill>
                                                <a:srgbClr val="008000"/>
                                              </a:solidFill>
                                              <a:latin typeface="Cambria Math"/>
                                            </a:rPr>
                                            <m:t>𝒋</m:t>
                                          </m:r>
                                          <m:r>
                                            <a:rPr lang="en-US" b="1" i="1" smtClean="0">
                                              <a:solidFill>
                                                <a:srgbClr val="008000"/>
                                              </a:solidFill>
                                              <a:latin typeface="Cambria Math"/>
                                            </a:rPr>
                                            <m:t>)</m:t>
                                          </m:r>
                                        </m:sup>
                                      </m:sSup>
                                    </m:e>
                                  </m:d>
                                </m:e>
                                <m:sup>
                                  <m:r>
                                    <a:rPr lang="en-US" b="1" i="1">
                                      <a:solidFill>
                                        <a:srgbClr val="008000"/>
                                      </a:solidFill>
                                      <a:latin typeface="Cambria Math"/>
                                    </a:rPr>
                                    <m:t>𝟐</m:t>
                                  </m:r>
                                </m:sup>
                              </m:sSup>
                            </m:e>
                          </m:nary>
                        </m:e>
                      </m:rad>
                    </m:oMath>
                  </m:oMathPara>
                </a14:m>
                <a:endParaRPr lang="en-US" b="1" dirty="0">
                  <a:solidFill>
                    <a:srgbClr val="008000"/>
                  </a:solidFill>
                </a:endParaRPr>
              </a:p>
            </p:txBody>
          </p:sp>
        </mc:Choice>
        <mc:Fallback xmlns="">
          <p:sp>
            <p:nvSpPr>
              <p:cNvPr id="97" name="Rectangle 96"/>
              <p:cNvSpPr>
                <a:spLocks noRot="1" noChangeAspect="1" noMove="1" noResize="1" noEditPoints="1" noAdjustHandles="1" noChangeArrowheads="1" noChangeShapeType="1" noTextEdit="1"/>
              </p:cNvSpPr>
              <p:nvPr/>
            </p:nvSpPr>
            <p:spPr>
              <a:xfrm>
                <a:off x="5562600" y="5611864"/>
                <a:ext cx="3518848" cy="1169936"/>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050724" y="4886980"/>
                <a:ext cx="1725985" cy="492443"/>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200" b="1" i="1" smtClean="0">
                              <a:latin typeface="Cambria Math" panose="02040503050406030204" pitchFamily="18" charset="0"/>
                              <a:cs typeface="Arial" pitchFamily="34" charset="0"/>
                            </a:rPr>
                          </m:ctrlPr>
                        </m:dPr>
                        <m:e>
                          <m:r>
                            <a:rPr lang="en-US" sz="3200" b="1" i="1" smtClean="0">
                              <a:latin typeface="Cambria Math"/>
                              <a:cs typeface="Arial" pitchFamily="34" charset="0"/>
                            </a:rPr>
                            <m:t>𝑨</m:t>
                          </m:r>
                        </m:e>
                      </m:d>
                      <m:r>
                        <a:rPr lang="en-US" sz="3200" b="1" i="1" smtClean="0">
                          <a:latin typeface="Cambria Math"/>
                          <a:cs typeface="Arial" pitchFamily="34" charset="0"/>
                        </a:rPr>
                        <m:t>𝒄𝒐𝒔</m:t>
                      </m:r>
                      <m:r>
                        <a:rPr lang="en-US" sz="3200" b="1" i="1" smtClean="0">
                          <a:latin typeface="Cambria Math"/>
                          <a:cs typeface="Arial" pitchFamily="34" charset="0"/>
                        </a:rPr>
                        <m:t>𝜽</m:t>
                      </m:r>
                    </m:oMath>
                  </m:oMathPara>
                </a14:m>
                <a:endParaRPr lang="en-US" sz="3200" b="1" dirty="0">
                  <a:latin typeface="Arial" pitchFamily="34" charset="0"/>
                  <a:cs typeface="Arial" pitchFamily="34"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050724" y="4886980"/>
                <a:ext cx="1725985" cy="492443"/>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207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88495" y="84122"/>
                <a:ext cx="7336631" cy="812378"/>
              </a:xfrm>
            </p:spPr>
            <p:txBody>
              <a:bodyPr/>
              <a:lstStyle/>
              <a:p>
                <a:r>
                  <a:rPr lang="en-US" dirty="0"/>
                  <a:t>Why maximizing </a:t>
                </a:r>
                <a14:m>
                  <m:oMath xmlns:m="http://schemas.openxmlformats.org/officeDocument/2006/math">
                    <m:r>
                      <a:rPr lang="en-US" i="1" dirty="0">
                        <a:latin typeface="Cambria Math"/>
                      </a:rPr>
                      <m:t>𝜸</m:t>
                    </m:r>
                  </m:oMath>
                </a14:m>
                <a:r>
                  <a:rPr lang="en-US" dirty="0"/>
                  <a:t> a good idea?</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88495" y="84122"/>
                <a:ext cx="7336631" cy="812378"/>
              </a:xfrm>
              <a:blipFill>
                <a:blip r:embed="rId2"/>
                <a:stretch>
                  <a:fillRect l="-3408" t="-16541" r="-2909" b="-2857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20134" y="1009128"/>
                <a:ext cx="8229600" cy="5486400"/>
              </a:xfrm>
            </p:spPr>
            <p:txBody>
              <a:bodyPr>
                <a:normAutofit/>
              </a:bodyPr>
              <a:lstStyle/>
              <a:p>
                <a:r>
                  <a:rPr lang="en-US" sz="3200" b="1" dirty="0">
                    <a:solidFill>
                      <a:srgbClr val="0000FF"/>
                    </a:solidFill>
                  </a:rPr>
                  <a:t>Dot product</a:t>
                </a:r>
                <a:br>
                  <a:rPr lang="en-US" sz="3200" b="1" dirty="0">
                    <a:solidFill>
                      <a:srgbClr val="0000FF"/>
                    </a:solidFill>
                  </a:rPr>
                </a:br>
                <a:r>
                  <a:rPr lang="en-US" sz="3200" b="1" dirty="0">
                    <a:solidFill>
                      <a:srgbClr val="CC0066"/>
                    </a:solidFill>
                  </a:rPr>
                  <a:t> </a:t>
                </a:r>
                <a14:m>
                  <m:oMath xmlns:m="http://schemas.openxmlformats.org/officeDocument/2006/math">
                    <m:r>
                      <a:rPr lang="en-US" sz="3200" b="1" i="1">
                        <a:latin typeface="Cambria Math"/>
                        <a:cs typeface="Arial" pitchFamily="34" charset="0"/>
                      </a:rPr>
                      <m:t>𝑨</m:t>
                    </m:r>
                    <m:r>
                      <a:rPr lang="en-US" sz="3200" b="1" i="1">
                        <a:latin typeface="Cambria Math"/>
                        <a:cs typeface="Arial" pitchFamily="34" charset="0"/>
                      </a:rPr>
                      <m:t>⋅</m:t>
                    </m:r>
                    <m:r>
                      <a:rPr lang="en-US" sz="3200" b="1" i="1">
                        <a:latin typeface="Cambria Math"/>
                        <a:cs typeface="Arial" pitchFamily="34" charset="0"/>
                      </a:rPr>
                      <m:t>𝑩</m:t>
                    </m:r>
                    <m:r>
                      <a:rPr lang="en-US" sz="3200" b="1" i="1">
                        <a:latin typeface="Cambria Math"/>
                        <a:cs typeface="Arial" pitchFamily="34" charset="0"/>
                      </a:rPr>
                      <m:t>=</m:t>
                    </m:r>
                    <m:d>
                      <m:dPr>
                        <m:begChr m:val="‖"/>
                        <m:endChr m:val="‖"/>
                        <m:ctrlPr>
                          <a:rPr lang="en-US" sz="3200" b="1" i="1">
                            <a:latin typeface="Cambria Math" panose="02040503050406030204" pitchFamily="18" charset="0"/>
                            <a:cs typeface="Arial" pitchFamily="34" charset="0"/>
                          </a:rPr>
                        </m:ctrlPr>
                      </m:dPr>
                      <m:e>
                        <m:r>
                          <a:rPr lang="en-US" sz="3200" b="1" i="1">
                            <a:latin typeface="Cambria Math"/>
                            <a:cs typeface="Arial" pitchFamily="34" charset="0"/>
                          </a:rPr>
                          <m:t>𝑨</m:t>
                        </m:r>
                      </m:e>
                    </m:d>
                    <m:d>
                      <m:dPr>
                        <m:begChr m:val="‖"/>
                        <m:endChr m:val="‖"/>
                        <m:ctrlPr>
                          <a:rPr lang="en-US" sz="3200" b="1" i="1">
                            <a:latin typeface="Cambria Math" panose="02040503050406030204" pitchFamily="18" charset="0"/>
                            <a:cs typeface="Arial" pitchFamily="34" charset="0"/>
                          </a:rPr>
                        </m:ctrlPr>
                      </m:dPr>
                      <m:e>
                        <m:r>
                          <a:rPr lang="en-US" sz="3200" b="1" i="1">
                            <a:latin typeface="Cambria Math"/>
                            <a:cs typeface="Arial" pitchFamily="34" charset="0"/>
                          </a:rPr>
                          <m:t>𝑩</m:t>
                        </m:r>
                      </m:e>
                    </m:d>
                    <m:func>
                      <m:funcPr>
                        <m:ctrlPr>
                          <a:rPr lang="en-US" sz="3200" b="1" i="1">
                            <a:latin typeface="Cambria Math" panose="02040503050406030204" pitchFamily="18" charset="0"/>
                            <a:cs typeface="Arial" pitchFamily="34" charset="0"/>
                          </a:rPr>
                        </m:ctrlPr>
                      </m:funcPr>
                      <m:fName>
                        <m:r>
                          <a:rPr lang="en-US" sz="3200" b="1">
                            <a:latin typeface="Cambria Math"/>
                            <a:cs typeface="Arial" pitchFamily="34" charset="0"/>
                          </a:rPr>
                          <m:t>𝐜𝐨𝐬</m:t>
                        </m:r>
                      </m:fName>
                      <m:e>
                        <m:r>
                          <a:rPr lang="en-US" sz="3200" b="1" i="1">
                            <a:latin typeface="Cambria Math"/>
                            <a:cs typeface="Arial" pitchFamily="34" charset="0"/>
                          </a:rPr>
                          <m:t>𝜽</m:t>
                        </m:r>
                      </m:e>
                    </m:func>
                  </m:oMath>
                </a14:m>
                <a:endParaRPr lang="en-US" sz="3200" b="1" dirty="0">
                  <a:latin typeface="Arial" pitchFamily="34" charset="0"/>
                  <a:cs typeface="Arial" pitchFamily="34" charset="0"/>
                </a:endParaRPr>
              </a:p>
              <a:p>
                <a:r>
                  <a:rPr lang="en-US" b="1" dirty="0">
                    <a:solidFill>
                      <a:srgbClr val="D60093"/>
                    </a:solidFill>
                    <a:cs typeface="Arial" pitchFamily="34" charset="0"/>
                  </a:rPr>
                  <a:t>What is </a:t>
                </a:r>
                <a14:m>
                  <m:oMath xmlns:m="http://schemas.openxmlformats.org/officeDocument/2006/math">
                    <m:r>
                      <a:rPr lang="en-US" b="1" i="1" dirty="0">
                        <a:solidFill>
                          <a:srgbClr val="D60093"/>
                        </a:solidFill>
                        <a:latin typeface="Cambria Math"/>
                        <a:cs typeface="Arial" pitchFamily="34" charset="0"/>
                      </a:rPr>
                      <m:t>𝒘</m:t>
                    </m:r>
                    <m:r>
                      <a:rPr lang="en-US" b="1" i="1" dirty="0" smtClean="0">
                        <a:solidFill>
                          <a:srgbClr val="D60093"/>
                        </a:solidFill>
                        <a:latin typeface="Cambria Math"/>
                        <a:cs typeface="Arial" pitchFamily="34" charset="0"/>
                      </a:rPr>
                      <m:t>⋅</m:t>
                    </m:r>
                    <m:sSub>
                      <m:sSubPr>
                        <m:ctrlPr>
                          <a:rPr lang="en-US" b="1" i="1" dirty="0" smtClean="0">
                            <a:solidFill>
                              <a:srgbClr val="D60093"/>
                            </a:solidFill>
                            <a:latin typeface="Cambria Math" panose="02040503050406030204" pitchFamily="18" charset="0"/>
                            <a:cs typeface="Arial" pitchFamily="34" charset="0"/>
                          </a:rPr>
                        </m:ctrlPr>
                      </m:sSubPr>
                      <m:e>
                        <m:r>
                          <a:rPr lang="en-US" b="1" i="1" dirty="0" smtClean="0">
                            <a:solidFill>
                              <a:srgbClr val="D60093"/>
                            </a:solidFill>
                            <a:latin typeface="Cambria Math"/>
                            <a:cs typeface="Arial" pitchFamily="34" charset="0"/>
                          </a:rPr>
                          <m:t>𝒙</m:t>
                        </m:r>
                      </m:e>
                      <m:sub>
                        <m:r>
                          <a:rPr lang="en-US" b="1" i="1" dirty="0" smtClean="0">
                            <a:solidFill>
                              <a:srgbClr val="D60093"/>
                            </a:solidFill>
                            <a:latin typeface="Cambria Math"/>
                            <a:cs typeface="Arial" pitchFamily="34" charset="0"/>
                          </a:rPr>
                          <m:t>𝟏</m:t>
                        </m:r>
                      </m:sub>
                    </m:sSub>
                  </m:oMath>
                </a14:m>
                <a:r>
                  <a:rPr lang="en-US" b="1" dirty="0">
                    <a:solidFill>
                      <a:srgbClr val="D60093"/>
                    </a:solidFill>
                    <a:cs typeface="Arial" pitchFamily="34" charset="0"/>
                  </a:rPr>
                  <a:t> , </a:t>
                </a:r>
                <a14:m>
                  <m:oMath xmlns:m="http://schemas.openxmlformats.org/officeDocument/2006/math">
                    <m:r>
                      <a:rPr lang="en-US" b="1" i="1" dirty="0">
                        <a:solidFill>
                          <a:srgbClr val="D60093"/>
                        </a:solidFill>
                        <a:latin typeface="Cambria Math"/>
                        <a:cs typeface="Arial" pitchFamily="34" charset="0"/>
                      </a:rPr>
                      <m:t>𝒘</m:t>
                    </m:r>
                    <m:r>
                      <a:rPr lang="en-US" b="1" i="1" dirty="0" smtClean="0">
                        <a:solidFill>
                          <a:srgbClr val="D60093"/>
                        </a:solidFill>
                        <a:latin typeface="Cambria Math"/>
                        <a:cs typeface="Arial" pitchFamily="34" charset="0"/>
                      </a:rPr>
                      <m:t>⋅</m:t>
                    </m:r>
                    <m:sSub>
                      <m:sSubPr>
                        <m:ctrlPr>
                          <a:rPr lang="en-US" b="1" i="1" dirty="0" smtClean="0">
                            <a:solidFill>
                              <a:srgbClr val="D60093"/>
                            </a:solidFill>
                            <a:latin typeface="Cambria Math" panose="02040503050406030204" pitchFamily="18" charset="0"/>
                            <a:cs typeface="Arial" pitchFamily="34" charset="0"/>
                          </a:rPr>
                        </m:ctrlPr>
                      </m:sSubPr>
                      <m:e>
                        <m:r>
                          <a:rPr lang="en-US" b="1" i="1" dirty="0" smtClean="0">
                            <a:solidFill>
                              <a:srgbClr val="D60093"/>
                            </a:solidFill>
                            <a:latin typeface="Cambria Math"/>
                            <a:cs typeface="Arial" pitchFamily="34" charset="0"/>
                          </a:rPr>
                          <m:t>𝒙</m:t>
                        </m:r>
                      </m:e>
                      <m:sub>
                        <m:r>
                          <a:rPr lang="en-US" b="1" i="1" dirty="0" smtClean="0">
                            <a:solidFill>
                              <a:srgbClr val="D60093"/>
                            </a:solidFill>
                            <a:latin typeface="Cambria Math"/>
                            <a:cs typeface="Arial" pitchFamily="34" charset="0"/>
                          </a:rPr>
                          <m:t>𝟐</m:t>
                        </m:r>
                      </m:sub>
                    </m:sSub>
                  </m:oMath>
                </a14:m>
                <a:r>
                  <a:rPr lang="en-US" b="1" dirty="0">
                    <a:solidFill>
                      <a:srgbClr val="D60093"/>
                    </a:solidFill>
                    <a:cs typeface="Arial" pitchFamily="34" charset="0"/>
                  </a:rPr>
                  <a:t>?</a:t>
                </a:r>
              </a:p>
              <a:p>
                <a:endParaRPr lang="en-US" b="1" dirty="0">
                  <a:solidFill>
                    <a:srgbClr val="D60093"/>
                  </a:solidFill>
                  <a:cs typeface="Arial" pitchFamily="34" charset="0"/>
                </a:endParaRPr>
              </a:p>
              <a:p>
                <a:endParaRPr lang="en-US" b="1" dirty="0">
                  <a:solidFill>
                    <a:srgbClr val="D60093"/>
                  </a:solidFill>
                  <a:cs typeface="Arial" pitchFamily="34" charset="0"/>
                </a:endParaRPr>
              </a:p>
              <a:p>
                <a:endParaRPr lang="en-US" b="1" dirty="0">
                  <a:solidFill>
                    <a:srgbClr val="D60093"/>
                  </a:solidFill>
                  <a:cs typeface="Arial" pitchFamily="34" charset="0"/>
                </a:endParaRPr>
              </a:p>
              <a:p>
                <a:endParaRPr lang="en-US" b="1" dirty="0">
                  <a:solidFill>
                    <a:srgbClr val="D60093"/>
                  </a:solidFill>
                  <a:cs typeface="Arial" pitchFamily="34" charset="0"/>
                </a:endParaRPr>
              </a:p>
              <a:p>
                <a:endParaRPr lang="en-US" b="1" dirty="0">
                  <a:solidFill>
                    <a:srgbClr val="D60093"/>
                  </a:solidFill>
                  <a:cs typeface="Arial" pitchFamily="34" charset="0"/>
                </a:endParaRPr>
              </a:p>
              <a:p>
                <a:endParaRPr lang="en-US" b="1" dirty="0">
                  <a:solidFill>
                    <a:srgbClr val="D60093"/>
                  </a:solidFill>
                  <a:cs typeface="Arial" pitchFamily="34" charset="0"/>
                </a:endParaRPr>
              </a:p>
              <a:p>
                <a:endParaRPr lang="en-US" b="1" dirty="0">
                  <a:solidFill>
                    <a:srgbClr val="D60093"/>
                  </a:solidFill>
                  <a:cs typeface="Arial" pitchFamily="34" charset="0"/>
                </a:endParaRPr>
              </a:p>
              <a:p>
                <a:r>
                  <a:rPr lang="en-US" b="1" dirty="0">
                    <a:solidFill>
                      <a:srgbClr val="0000FF"/>
                    </a:solidFill>
                    <a:cs typeface="Arial" pitchFamily="34" charset="0"/>
                  </a:rPr>
                  <a:t>So, </a:t>
                </a:r>
                <a14:m>
                  <m:oMath xmlns:m="http://schemas.openxmlformats.org/officeDocument/2006/math">
                    <m:r>
                      <a:rPr lang="en-US" b="1" i="1" smtClean="0">
                        <a:solidFill>
                          <a:srgbClr val="0000FF"/>
                        </a:solidFill>
                        <a:latin typeface="Cambria Math"/>
                        <a:cs typeface="Arial" pitchFamily="34" charset="0"/>
                      </a:rPr>
                      <m:t>𝜸</m:t>
                    </m:r>
                  </m:oMath>
                </a14:m>
                <a:r>
                  <a:rPr lang="en-US" b="1" dirty="0">
                    <a:solidFill>
                      <a:srgbClr val="0000FF"/>
                    </a:solidFill>
                    <a:cs typeface="Arial" pitchFamily="34" charset="0"/>
                  </a:rPr>
                  <a:t> roughly corresponds to the margin</a:t>
                </a:r>
              </a:p>
              <a:p>
                <a:pPr lvl="1"/>
                <a:r>
                  <a:rPr lang="en-US" dirty="0"/>
                  <a:t>Bigger </a:t>
                </a:r>
                <a14:m>
                  <m:oMath xmlns:m="http://schemas.openxmlformats.org/officeDocument/2006/math">
                    <m:r>
                      <a:rPr lang="en-US" b="1" i="1">
                        <a:latin typeface="Cambria Math"/>
                      </a:rPr>
                      <m:t>𝜸</m:t>
                    </m:r>
                  </m:oMath>
                </a14:m>
                <a:r>
                  <a:rPr lang="en-US" dirty="0"/>
                  <a:t> bigger the separation</a:t>
                </a:r>
              </a:p>
              <a:p>
                <a:endParaRPr lang="en-US" sz="3200" b="1" dirty="0">
                  <a:solidFill>
                    <a:srgbClr val="CC0066"/>
                  </a:solidFill>
                </a:endParaRPr>
              </a:p>
              <a:p>
                <a:endParaRPr lang="en-US" sz="3200"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20134" y="1009128"/>
                <a:ext cx="8229600" cy="5486400"/>
              </a:xfrm>
              <a:blipFill>
                <a:blip r:embed="rId3"/>
                <a:stretch>
                  <a:fillRect l="-1704" t="-2333"/>
                </a:stretch>
              </a:blipFill>
            </p:spPr>
            <p:txBody>
              <a:bodyPr/>
              <a:lstStyle/>
              <a:p>
                <a:r>
                  <a:rPr lang="zh-TW" altLang="en-US">
                    <a:noFill/>
                  </a:rPr>
                  <a:t> </a:t>
                </a:r>
              </a:p>
            </p:txBody>
          </p:sp>
        </mc:Fallback>
      </mc:AlternateContent>
      <p:sp>
        <p:nvSpPr>
          <p:cNvPr id="6" name="Footer Placeholder 5"/>
          <p:cNvSpPr>
            <a:spLocks noGrp="1"/>
          </p:cNvSpPr>
          <p:nvPr>
            <p:ph type="ftr" sz="quarter" idx="11"/>
          </p:nvPr>
        </p:nvSpPr>
        <p:spPr>
          <a:xfrm>
            <a:off x="5943600" y="6450683"/>
            <a:ext cx="3086100" cy="365125"/>
          </a:xfrm>
        </p:spPr>
        <p:txBody>
          <a:bodyPr/>
          <a:lstStyle/>
          <a:p>
            <a:r>
              <a:rPr lang="nn-NO" dirty="0"/>
              <a:t>J. Leskovec, A. Rajaraman, J. Ullman: Mining of Massive Datasets, http://www.mmds.org</a:t>
            </a:r>
            <a:endParaRPr lang="en-US"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61</a:t>
            </a:fld>
            <a:endParaRPr lang="en-US" dirty="0"/>
          </a:p>
        </p:txBody>
      </p:sp>
      <p:grpSp>
        <p:nvGrpSpPr>
          <p:cNvPr id="91" name="Group 90"/>
          <p:cNvGrpSpPr/>
          <p:nvPr/>
        </p:nvGrpSpPr>
        <p:grpSpPr>
          <a:xfrm>
            <a:off x="6432167" y="1258521"/>
            <a:ext cx="2102233" cy="2399079"/>
            <a:chOff x="838200" y="1106121"/>
            <a:chExt cx="2102233" cy="2399079"/>
          </a:xfrm>
        </p:grpSpPr>
        <p:cxnSp>
          <p:nvCxnSpPr>
            <p:cNvPr id="26" name="Straight Connector 25"/>
            <p:cNvCxnSpPr/>
            <p:nvPr/>
          </p:nvCxnSpPr>
          <p:spPr>
            <a:xfrm flipH="1">
              <a:off x="1658486" y="1729182"/>
              <a:ext cx="956628" cy="1371600"/>
            </a:xfrm>
            <a:prstGeom prst="line">
              <a:avLst/>
            </a:prstGeom>
            <a:ln w="57150">
              <a:solidFill>
                <a:srgbClr val="008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18294712">
              <a:off x="2019027" y="1658195"/>
              <a:ext cx="1473480" cy="369332"/>
            </a:xfrm>
            <a:prstGeom prst="rect">
              <a:avLst/>
            </a:prstGeom>
            <a:noFill/>
          </p:spPr>
          <p:txBody>
            <a:bodyPr wrap="none" rtlCol="0">
              <a:spAutoFit/>
            </a:bodyPr>
            <a:lstStyle/>
            <a:p>
              <a:r>
                <a:rPr lang="en-US" b="1" dirty="0">
                  <a:latin typeface="Arial" pitchFamily="34" charset="0"/>
                  <a:cs typeface="Arial" pitchFamily="34" charset="0"/>
                </a:rPr>
                <a:t>w </a:t>
              </a:r>
              <a:r>
                <a:rPr lang="en-US" b="1" dirty="0">
                  <a:latin typeface="Arial" pitchFamily="34" charset="0"/>
                  <a:cs typeface="Arial" pitchFamily="34" charset="0"/>
                  <a:sym typeface="Symbol"/>
                </a:rPr>
                <a:t> </a:t>
              </a:r>
              <a:r>
                <a:rPr lang="en-US" b="1" dirty="0">
                  <a:latin typeface="Arial" pitchFamily="34" charset="0"/>
                  <a:cs typeface="Arial" pitchFamily="34" charset="0"/>
                </a:rPr>
                <a:t>x + b = 0</a:t>
              </a:r>
            </a:p>
          </p:txBody>
        </p:sp>
        <mc:AlternateContent xmlns:mc="http://schemas.openxmlformats.org/markup-compatibility/2006" xmlns:a14="http://schemas.microsoft.com/office/drawing/2010/main">
          <mc:Choice Requires="a14">
            <p:sp>
              <p:nvSpPr>
                <p:cNvPr id="18" name="Rectangle 17"/>
                <p:cNvSpPr/>
                <p:nvPr/>
              </p:nvSpPr>
              <p:spPr>
                <a:xfrm>
                  <a:off x="2084368" y="1345168"/>
                  <a:ext cx="4299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a:cs typeface="Arial" pitchFamily="34" charset="0"/>
                          </a:rPr>
                          <m:t>𝒘</m:t>
                        </m:r>
                      </m:oMath>
                    </m:oMathPara>
                  </a14:m>
                  <a:endParaRPr lang="en-US" b="1" dirty="0">
                    <a:latin typeface="Arial" pitchFamily="34" charset="0"/>
                    <a:cs typeface="Arial" pitchFamily="34"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2084368" y="1345168"/>
                  <a:ext cx="429926" cy="369332"/>
                </a:xfrm>
                <a:prstGeom prst="rect">
                  <a:avLst/>
                </a:prstGeom>
                <a:blipFill rotWithShape="1">
                  <a:blip r:embed="rId4"/>
                  <a:stretch>
                    <a:fillRect/>
                  </a:stretch>
                </a:blipFill>
              </p:spPr>
              <p:txBody>
                <a:bodyPr/>
                <a:lstStyle/>
                <a:p>
                  <a:r>
                    <a:rPr lang="en-US">
                      <a:noFill/>
                    </a:rPr>
                    <a:t> </a:t>
                  </a:r>
                </a:p>
              </p:txBody>
            </p:sp>
          </mc:Fallback>
        </mc:AlternateContent>
        <p:cxnSp>
          <p:nvCxnSpPr>
            <p:cNvPr id="29" name="Straight Connector 28"/>
            <p:cNvCxnSpPr/>
            <p:nvPr/>
          </p:nvCxnSpPr>
          <p:spPr>
            <a:xfrm>
              <a:off x="1985312" y="2971800"/>
              <a:ext cx="0" cy="533400"/>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a:xfrm>
              <a:off x="1680512" y="3238500"/>
              <a:ext cx="609600" cy="0"/>
            </a:xfrm>
            <a:prstGeom prst="line">
              <a:avLst/>
            </a:prstGeom>
            <a:ln w="28575"/>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1088429" y="1669507"/>
              <a:ext cx="401072" cy="584775"/>
            </a:xfrm>
            <a:prstGeom prst="rect">
              <a:avLst/>
            </a:prstGeom>
            <a:noFill/>
          </p:spPr>
          <p:txBody>
            <a:bodyPr wrap="none" rtlCol="0">
              <a:spAutoFit/>
            </a:bodyPr>
            <a:lstStyle/>
            <a:p>
              <a:r>
                <a:rPr lang="en-US" sz="3200" b="1" dirty="0">
                  <a:solidFill>
                    <a:srgbClr val="0000FF"/>
                  </a:solidFill>
                </a:rPr>
                <a:t>+</a:t>
              </a:r>
            </a:p>
          </p:txBody>
        </p:sp>
        <p:sp>
          <p:nvSpPr>
            <p:cNvPr id="13" name="TextBox 12"/>
            <p:cNvSpPr txBox="1"/>
            <p:nvPr/>
          </p:nvSpPr>
          <p:spPr>
            <a:xfrm>
              <a:off x="1653654" y="1779032"/>
              <a:ext cx="401072" cy="584775"/>
            </a:xfrm>
            <a:prstGeom prst="rect">
              <a:avLst/>
            </a:prstGeom>
            <a:noFill/>
          </p:spPr>
          <p:txBody>
            <a:bodyPr wrap="none" rtlCol="0">
              <a:spAutoFit/>
            </a:bodyPr>
            <a:lstStyle/>
            <a:p>
              <a:r>
                <a:rPr lang="en-US" sz="3200" b="1" dirty="0">
                  <a:solidFill>
                    <a:srgbClr val="0000FF"/>
                  </a:solidFill>
                </a:rPr>
                <a:t>+</a:t>
              </a:r>
            </a:p>
          </p:txBody>
        </p:sp>
        <p:sp>
          <p:nvSpPr>
            <p:cNvPr id="76" name="TextBox 75"/>
            <p:cNvSpPr txBox="1"/>
            <p:nvPr/>
          </p:nvSpPr>
          <p:spPr>
            <a:xfrm>
              <a:off x="838200" y="1702087"/>
              <a:ext cx="397866" cy="369332"/>
            </a:xfrm>
            <a:prstGeom prst="rect">
              <a:avLst/>
            </a:prstGeom>
            <a:noFill/>
          </p:spPr>
          <p:txBody>
            <a:bodyPr wrap="none" rtlCol="0">
              <a:spAutoFit/>
            </a:bodyPr>
            <a:lstStyle/>
            <a:p>
              <a:r>
                <a:rPr lang="en-US" b="1" dirty="0">
                  <a:latin typeface="Arial" pitchFamily="34" charset="0"/>
                  <a:cs typeface="Arial" pitchFamily="34" charset="0"/>
                </a:rPr>
                <a:t>x</a:t>
              </a:r>
              <a:r>
                <a:rPr lang="en-US" b="1" baseline="-25000" dirty="0">
                  <a:latin typeface="Arial" pitchFamily="34" charset="0"/>
                  <a:cs typeface="Arial" pitchFamily="34" charset="0"/>
                </a:rPr>
                <a:t>2</a:t>
              </a:r>
              <a:endParaRPr lang="en-US" b="1" baseline="30000" dirty="0">
                <a:latin typeface="Arial" pitchFamily="34" charset="0"/>
                <a:cs typeface="Arial" pitchFamily="34" charset="0"/>
              </a:endParaRPr>
            </a:p>
          </p:txBody>
        </p:sp>
        <p:sp>
          <p:nvSpPr>
            <p:cNvPr id="79" name="TextBox 78"/>
            <p:cNvSpPr txBox="1"/>
            <p:nvPr/>
          </p:nvSpPr>
          <p:spPr>
            <a:xfrm>
              <a:off x="1778977" y="1802368"/>
              <a:ext cx="397866" cy="369332"/>
            </a:xfrm>
            <a:prstGeom prst="rect">
              <a:avLst/>
            </a:prstGeom>
            <a:noFill/>
          </p:spPr>
          <p:txBody>
            <a:bodyPr wrap="none" rtlCol="0">
              <a:spAutoFit/>
            </a:bodyPr>
            <a:lstStyle/>
            <a:p>
              <a:r>
                <a:rPr lang="en-US" b="1" dirty="0">
                  <a:latin typeface="Arial" pitchFamily="34" charset="0"/>
                  <a:cs typeface="Arial" pitchFamily="34" charset="0"/>
                </a:rPr>
                <a:t>x</a:t>
              </a:r>
              <a:r>
                <a:rPr lang="en-US" b="1" baseline="-25000" dirty="0">
                  <a:latin typeface="Arial" pitchFamily="34" charset="0"/>
                  <a:cs typeface="Arial" pitchFamily="34" charset="0"/>
                </a:rPr>
                <a:t>1</a:t>
              </a:r>
              <a:endParaRPr lang="en-US" b="1" baseline="30000" dirty="0">
                <a:latin typeface="Arial" pitchFamily="34" charset="0"/>
                <a:cs typeface="Arial" pitchFamily="34" charset="0"/>
              </a:endParaRPr>
            </a:p>
          </p:txBody>
        </p:sp>
        <p:cxnSp>
          <p:nvCxnSpPr>
            <p:cNvPr id="83" name="Straight Arrow Connector 82"/>
            <p:cNvCxnSpPr/>
            <p:nvPr/>
          </p:nvCxnSpPr>
          <p:spPr>
            <a:xfrm flipH="1" flipV="1">
              <a:off x="1851077" y="1459957"/>
              <a:ext cx="663217" cy="4191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57" name="Straight Connector 56"/>
          <p:cNvCxnSpPr/>
          <p:nvPr/>
        </p:nvCxnSpPr>
        <p:spPr>
          <a:xfrm flipV="1">
            <a:off x="1335107" y="3322744"/>
            <a:ext cx="534476" cy="658706"/>
          </a:xfrm>
          <a:prstGeom prst="line">
            <a:avLst/>
          </a:prstGeom>
          <a:ln w="28575">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1186801" y="4695241"/>
                <a:ext cx="1374094" cy="652551"/>
              </a:xfrm>
              <a:prstGeom prst="rect">
                <a:avLst/>
              </a:prstGeom>
              <a:noFill/>
            </p:spPr>
            <p:txBody>
              <a:bodyPr wrap="none" rtlCol="0">
                <a:spAutoFit/>
              </a:bodyPr>
              <a:lstStyle/>
              <a:p>
                <a:pPr algn="ctr"/>
                <a:r>
                  <a:rPr lang="en-US" dirty="0">
                    <a:solidFill>
                      <a:srgbClr val="008000"/>
                    </a:solidFill>
                    <a:latin typeface="Arial" pitchFamily="34" charset="0"/>
                    <a:cs typeface="Arial" pitchFamily="34" charset="0"/>
                  </a:rPr>
                  <a:t>In this case</a:t>
                </a:r>
                <a:br>
                  <a:rPr lang="en-US" dirty="0">
                    <a:solidFill>
                      <a:srgbClr val="008000"/>
                    </a:solidFill>
                    <a:latin typeface="Arial" pitchFamily="34" charset="0"/>
                    <a:cs typeface="Arial" pitchFamily="34" charset="0"/>
                  </a:rPr>
                </a:b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𝜸</m:t>
                          </m:r>
                        </m:e>
                        <m:sub>
                          <m:r>
                            <a:rPr lang="en-US" b="1" i="1" smtClean="0">
                              <a:solidFill>
                                <a:srgbClr val="008000"/>
                              </a:solidFill>
                              <a:latin typeface="Cambria Math"/>
                              <a:cs typeface="Arial" pitchFamily="34" charset="0"/>
                            </a:rPr>
                            <m:t>𝟏</m:t>
                          </m:r>
                        </m:sub>
                      </m:sSub>
                      <m:r>
                        <a:rPr lang="en-US" b="1" i="1" smtClean="0">
                          <a:solidFill>
                            <a:srgbClr val="008000"/>
                          </a:solidFill>
                          <a:latin typeface="Cambria Math"/>
                          <a:cs typeface="Arial" pitchFamily="34" charset="0"/>
                        </a:rPr>
                        <m:t>≈</m:t>
                      </m:r>
                      <m:sSup>
                        <m:sSupPr>
                          <m:ctrlPr>
                            <a:rPr lang="en-US" b="1" i="1" smtClean="0">
                              <a:solidFill>
                                <a:srgbClr val="008000"/>
                              </a:solidFill>
                              <a:latin typeface="Cambria Math" panose="02040503050406030204" pitchFamily="18" charset="0"/>
                              <a:cs typeface="Arial" pitchFamily="34" charset="0"/>
                            </a:rPr>
                          </m:ctrlPr>
                        </m:sSupPr>
                        <m:e>
                          <m:d>
                            <m:dPr>
                              <m:begChr m:val="‖"/>
                              <m:endChr m:val="‖"/>
                              <m:ctrlPr>
                                <a:rPr lang="en-US" b="1" i="1" smtClean="0">
                                  <a:solidFill>
                                    <a:srgbClr val="008000"/>
                                  </a:solidFill>
                                  <a:latin typeface="Cambria Math" panose="02040503050406030204" pitchFamily="18" charset="0"/>
                                  <a:cs typeface="Arial" pitchFamily="34" charset="0"/>
                                </a:rPr>
                              </m:ctrlPr>
                            </m:dPr>
                            <m:e>
                              <m:r>
                                <a:rPr lang="en-US" b="1" i="1" smtClean="0">
                                  <a:solidFill>
                                    <a:srgbClr val="008000"/>
                                  </a:solidFill>
                                  <a:latin typeface="Cambria Math"/>
                                  <a:cs typeface="Arial" pitchFamily="34" charset="0"/>
                                </a:rPr>
                                <m:t>𝒘</m:t>
                              </m:r>
                            </m:e>
                          </m:d>
                        </m:e>
                        <m:sup>
                          <m:r>
                            <a:rPr lang="en-US" b="1" i="1" smtClean="0">
                              <a:solidFill>
                                <a:srgbClr val="008000"/>
                              </a:solidFill>
                              <a:latin typeface="Cambria Math"/>
                              <a:cs typeface="Arial" pitchFamily="34" charset="0"/>
                            </a:rPr>
                            <m:t>𝟐</m:t>
                          </m:r>
                        </m:sup>
                      </m:sSup>
                    </m:oMath>
                  </m:oMathPara>
                </a14:m>
                <a:endParaRPr lang="en-US" b="1" dirty="0">
                  <a:solidFill>
                    <a:srgbClr val="008000"/>
                  </a:solidFill>
                  <a:latin typeface="Arial" pitchFamily="34" charset="0"/>
                  <a:cs typeface="Arial" pitchFamily="34" charset="0"/>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1186801" y="4695241"/>
                <a:ext cx="1374094" cy="652551"/>
              </a:xfrm>
              <a:prstGeom prst="rect">
                <a:avLst/>
              </a:prstGeom>
              <a:blipFill>
                <a:blip r:embed="rId5"/>
                <a:stretch>
                  <a:fillRect l="-3556" t="-4673" r="-1333" b="-37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Rectangle 85"/>
              <p:cNvSpPr/>
              <p:nvPr/>
            </p:nvSpPr>
            <p:spPr>
              <a:xfrm>
                <a:off x="1265979" y="4048971"/>
                <a:ext cx="4299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a:cs typeface="Arial" pitchFamily="34" charset="0"/>
                        </a:rPr>
                        <m:t>𝒘</m:t>
                      </m:r>
                    </m:oMath>
                  </m:oMathPara>
                </a14:m>
                <a:endParaRPr lang="en-US" b="1" dirty="0">
                  <a:latin typeface="Arial" pitchFamily="34" charset="0"/>
                  <a:cs typeface="Arial" pitchFamily="34" charset="0"/>
                </a:endParaRPr>
              </a:p>
            </p:txBody>
          </p:sp>
        </mc:Choice>
        <mc:Fallback xmlns="">
          <p:sp>
            <p:nvSpPr>
              <p:cNvPr id="86" name="Rectangle 85"/>
              <p:cNvSpPr>
                <a:spLocks noRot="1" noChangeAspect="1" noMove="1" noResize="1" noEditPoints="1" noAdjustHandles="1" noChangeArrowheads="1" noChangeShapeType="1" noTextEdit="1"/>
              </p:cNvSpPr>
              <p:nvPr/>
            </p:nvSpPr>
            <p:spPr>
              <a:xfrm>
                <a:off x="1265979" y="4048971"/>
                <a:ext cx="429926" cy="369332"/>
              </a:xfrm>
              <a:prstGeom prst="rect">
                <a:avLst/>
              </a:prstGeom>
              <a:blipFill>
                <a:blip r:embed="rId6"/>
                <a:stretch>
                  <a:fillRect/>
                </a:stretch>
              </a:blipFill>
            </p:spPr>
            <p:txBody>
              <a:bodyPr/>
              <a:lstStyle/>
              <a:p>
                <a:r>
                  <a:rPr lang="zh-TW" altLang="en-US">
                    <a:noFill/>
                  </a:rPr>
                  <a:t> </a:t>
                </a:r>
              </a:p>
            </p:txBody>
          </p:sp>
        </mc:Fallback>
      </mc:AlternateContent>
      <p:grpSp>
        <p:nvGrpSpPr>
          <p:cNvPr id="99" name="Group 98"/>
          <p:cNvGrpSpPr/>
          <p:nvPr/>
        </p:nvGrpSpPr>
        <p:grpSpPr>
          <a:xfrm>
            <a:off x="1106507" y="2773918"/>
            <a:ext cx="1523080" cy="1893332"/>
            <a:chOff x="959754" y="2907268"/>
            <a:chExt cx="1523080" cy="1893332"/>
          </a:xfrm>
        </p:grpSpPr>
        <p:cxnSp>
          <p:nvCxnSpPr>
            <p:cNvPr id="61" name="Straight Connector 60"/>
            <p:cNvCxnSpPr/>
            <p:nvPr/>
          </p:nvCxnSpPr>
          <p:spPr>
            <a:xfrm>
              <a:off x="1853952" y="4267200"/>
              <a:ext cx="0" cy="533400"/>
            </a:xfrm>
            <a:prstGeom prst="line">
              <a:avLst/>
            </a:prstGeom>
            <a:ln w="28575"/>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1549152" y="4533900"/>
              <a:ext cx="609600" cy="0"/>
            </a:xfrm>
            <a:prstGeom prst="line">
              <a:avLst/>
            </a:prstGeom>
            <a:ln w="28575"/>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1522294" y="3074432"/>
              <a:ext cx="401072" cy="584775"/>
            </a:xfrm>
            <a:prstGeom prst="rect">
              <a:avLst/>
            </a:prstGeom>
            <a:noFill/>
          </p:spPr>
          <p:txBody>
            <a:bodyPr wrap="none" rtlCol="0">
              <a:spAutoFit/>
            </a:bodyPr>
            <a:lstStyle/>
            <a:p>
              <a:r>
                <a:rPr lang="en-US" sz="3200" b="1" dirty="0">
                  <a:solidFill>
                    <a:srgbClr val="0000FF"/>
                  </a:solidFill>
                </a:rPr>
                <a:t>+</a:t>
              </a:r>
            </a:p>
          </p:txBody>
        </p:sp>
        <p:sp>
          <p:nvSpPr>
            <p:cNvPr id="80" name="TextBox 79"/>
            <p:cNvSpPr txBox="1"/>
            <p:nvPr/>
          </p:nvSpPr>
          <p:spPr>
            <a:xfrm>
              <a:off x="1673137" y="3088480"/>
              <a:ext cx="397866" cy="369332"/>
            </a:xfrm>
            <a:prstGeom prst="rect">
              <a:avLst/>
            </a:prstGeom>
            <a:noFill/>
          </p:spPr>
          <p:txBody>
            <a:bodyPr wrap="none" rtlCol="0">
              <a:spAutoFit/>
            </a:bodyPr>
            <a:lstStyle/>
            <a:p>
              <a:r>
                <a:rPr lang="en-US" b="1" dirty="0">
                  <a:latin typeface="Arial" pitchFamily="34" charset="0"/>
                  <a:cs typeface="Arial" pitchFamily="34" charset="0"/>
                </a:rPr>
                <a:t>x</a:t>
              </a:r>
              <a:r>
                <a:rPr lang="en-US" b="1" baseline="-25000" dirty="0">
                  <a:latin typeface="Arial" pitchFamily="34" charset="0"/>
                  <a:cs typeface="Arial" pitchFamily="34" charset="0"/>
                </a:rPr>
                <a:t>1</a:t>
              </a:r>
            </a:p>
          </p:txBody>
        </p:sp>
        <p:sp>
          <p:nvSpPr>
            <p:cNvPr id="102" name="TextBox 101"/>
            <p:cNvSpPr txBox="1"/>
            <p:nvPr/>
          </p:nvSpPr>
          <p:spPr>
            <a:xfrm>
              <a:off x="959754" y="2963300"/>
              <a:ext cx="401072" cy="584775"/>
            </a:xfrm>
            <a:prstGeom prst="rect">
              <a:avLst/>
            </a:prstGeom>
            <a:noFill/>
          </p:spPr>
          <p:txBody>
            <a:bodyPr wrap="none" rtlCol="0">
              <a:spAutoFit/>
            </a:bodyPr>
            <a:lstStyle/>
            <a:p>
              <a:r>
                <a:rPr lang="en-US" sz="3200" b="1" dirty="0">
                  <a:solidFill>
                    <a:srgbClr val="0000FF"/>
                  </a:solidFill>
                </a:rPr>
                <a:t>+</a:t>
              </a:r>
            </a:p>
          </p:txBody>
        </p:sp>
        <p:sp>
          <p:nvSpPr>
            <p:cNvPr id="104" name="TextBox 103"/>
            <p:cNvSpPr txBox="1"/>
            <p:nvPr/>
          </p:nvSpPr>
          <p:spPr>
            <a:xfrm>
              <a:off x="959754" y="2907268"/>
              <a:ext cx="397866" cy="369332"/>
            </a:xfrm>
            <a:prstGeom prst="rect">
              <a:avLst/>
            </a:prstGeom>
            <a:noFill/>
          </p:spPr>
          <p:txBody>
            <a:bodyPr wrap="none" rtlCol="0">
              <a:spAutoFit/>
            </a:bodyPr>
            <a:lstStyle/>
            <a:p>
              <a:r>
                <a:rPr lang="en-US" b="1" dirty="0">
                  <a:latin typeface="Arial" pitchFamily="34" charset="0"/>
                  <a:cs typeface="Arial" pitchFamily="34" charset="0"/>
                </a:rPr>
                <a:t>x</a:t>
              </a:r>
              <a:r>
                <a:rPr lang="en-US" b="1" baseline="-25000" dirty="0">
                  <a:latin typeface="Arial" pitchFamily="34" charset="0"/>
                  <a:cs typeface="Arial" pitchFamily="34" charset="0"/>
                </a:rPr>
                <a:t>2</a:t>
              </a:r>
              <a:endParaRPr lang="en-US" b="1" baseline="30000" dirty="0">
                <a:latin typeface="Arial" pitchFamily="34" charset="0"/>
                <a:cs typeface="Arial" pitchFamily="34" charset="0"/>
              </a:endParaRPr>
            </a:p>
          </p:txBody>
        </p:sp>
        <p:cxnSp>
          <p:nvCxnSpPr>
            <p:cNvPr id="108" name="Straight Connector 107"/>
            <p:cNvCxnSpPr/>
            <p:nvPr/>
          </p:nvCxnSpPr>
          <p:spPr>
            <a:xfrm flipH="1">
              <a:off x="1526206" y="3025424"/>
              <a:ext cx="956628" cy="1371600"/>
            </a:xfrm>
            <a:prstGeom prst="line">
              <a:avLst/>
            </a:prstGeom>
            <a:ln w="57150">
              <a:solidFill>
                <a:srgbClr val="008000"/>
              </a:solidFill>
            </a:ln>
          </p:spPr>
          <p:style>
            <a:lnRef idx="1">
              <a:schemeClr val="accent1"/>
            </a:lnRef>
            <a:fillRef idx="0">
              <a:schemeClr val="accent1"/>
            </a:fillRef>
            <a:effectRef idx="0">
              <a:schemeClr val="accent1"/>
            </a:effectRef>
            <a:fontRef idx="minor">
              <a:schemeClr val="tx1"/>
            </a:fontRef>
          </p:style>
        </p:cxnSp>
      </p:grpSp>
      <p:grpSp>
        <p:nvGrpSpPr>
          <p:cNvPr id="98" name="Group 97"/>
          <p:cNvGrpSpPr/>
          <p:nvPr/>
        </p:nvGrpSpPr>
        <p:grpSpPr>
          <a:xfrm>
            <a:off x="3598184" y="2799134"/>
            <a:ext cx="2080323" cy="2526595"/>
            <a:chOff x="2141725" y="4097547"/>
            <a:chExt cx="2080323" cy="2526595"/>
          </a:xfrm>
        </p:grpSpPr>
        <p:grpSp>
          <p:nvGrpSpPr>
            <p:cNvPr id="96" name="Group 95"/>
            <p:cNvGrpSpPr/>
            <p:nvPr/>
          </p:nvGrpSpPr>
          <p:grpSpPr>
            <a:xfrm>
              <a:off x="2141725" y="4097547"/>
              <a:ext cx="1749067" cy="2526595"/>
              <a:chOff x="1735931" y="4173747"/>
              <a:chExt cx="1749067" cy="2526595"/>
            </a:xfrm>
          </p:grpSpPr>
          <p:cxnSp>
            <p:nvCxnSpPr>
              <p:cNvPr id="82" name="Straight Connector 81"/>
              <p:cNvCxnSpPr/>
              <p:nvPr/>
            </p:nvCxnSpPr>
            <p:spPr>
              <a:xfrm flipH="1" flipV="1">
                <a:off x="1735931" y="4897647"/>
                <a:ext cx="1444268" cy="880838"/>
              </a:xfrm>
              <a:prstGeom prst="line">
                <a:avLst/>
              </a:prstGeom>
              <a:ln w="38100">
                <a:prstDash val="sys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9" name="Rectangle 68"/>
                  <p:cNvSpPr/>
                  <p:nvPr/>
                </p:nvSpPr>
                <p:spPr>
                  <a:xfrm>
                    <a:off x="2516931" y="5508914"/>
                    <a:ext cx="4299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a:cs typeface="Arial" pitchFamily="34" charset="0"/>
                            </a:rPr>
                            <m:t>𝒘</m:t>
                          </m:r>
                        </m:oMath>
                      </m:oMathPara>
                    </a14:m>
                    <a:endParaRPr lang="en-US" b="1" dirty="0">
                      <a:latin typeface="Arial" pitchFamily="34" charset="0"/>
                      <a:cs typeface="Arial" pitchFamily="34" charset="0"/>
                    </a:endParaRPr>
                  </a:p>
                </p:txBody>
              </p:sp>
            </mc:Choice>
            <mc:Fallback xmlns="">
              <p:sp>
                <p:nvSpPr>
                  <p:cNvPr id="69" name="Rectangle 68"/>
                  <p:cNvSpPr>
                    <a:spLocks noRot="1" noChangeAspect="1" noMove="1" noResize="1" noEditPoints="1" noAdjustHandles="1" noChangeArrowheads="1" noChangeShapeType="1" noTextEdit="1"/>
                  </p:cNvSpPr>
                  <p:nvPr/>
                </p:nvSpPr>
                <p:spPr>
                  <a:xfrm>
                    <a:off x="2516931" y="5508914"/>
                    <a:ext cx="429926" cy="369332"/>
                  </a:xfrm>
                  <a:prstGeom prst="rect">
                    <a:avLst/>
                  </a:prstGeom>
                  <a:blipFill rotWithShape="1">
                    <a:blip r:embed="rId7"/>
                    <a:stretch>
                      <a:fillRect/>
                    </a:stretch>
                  </a:blipFill>
                </p:spPr>
                <p:txBody>
                  <a:bodyPr/>
                  <a:lstStyle/>
                  <a:p>
                    <a:r>
                      <a:rPr lang="en-US">
                        <a:noFill/>
                      </a:rPr>
                      <a:t> </a:t>
                    </a:r>
                  </a:p>
                </p:txBody>
              </p:sp>
            </mc:Fallback>
          </mc:AlternateContent>
          <p:cxnSp>
            <p:nvCxnSpPr>
              <p:cNvPr id="70" name="Straight Connector 69"/>
              <p:cNvCxnSpPr/>
              <p:nvPr/>
            </p:nvCxnSpPr>
            <p:spPr>
              <a:xfrm>
                <a:off x="3180198" y="5507247"/>
                <a:ext cx="0" cy="533400"/>
              </a:xfrm>
              <a:prstGeom prst="line">
                <a:avLst/>
              </a:prstGeom>
              <a:ln w="28575"/>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a:off x="2875398" y="5773947"/>
                <a:ext cx="6096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flipH="1" flipV="1">
                <a:off x="2483851" y="4504660"/>
                <a:ext cx="696347" cy="1269288"/>
              </a:xfrm>
              <a:prstGeom prst="straightConnector1">
                <a:avLst/>
              </a:prstGeom>
              <a:ln w="28575">
                <a:solidFill>
                  <a:srgbClr val="00B0F0"/>
                </a:solidFill>
                <a:tailEnd type="arrow"/>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2283315" y="4204954"/>
                <a:ext cx="401072" cy="584775"/>
              </a:xfrm>
              <a:prstGeom prst="rect">
                <a:avLst/>
              </a:prstGeom>
              <a:noFill/>
            </p:spPr>
            <p:txBody>
              <a:bodyPr wrap="none" rtlCol="0">
                <a:spAutoFit/>
              </a:bodyPr>
              <a:lstStyle/>
              <a:p>
                <a:r>
                  <a:rPr lang="en-US" sz="3200" b="1" dirty="0">
                    <a:solidFill>
                      <a:srgbClr val="0000FF"/>
                    </a:solidFill>
                  </a:rPr>
                  <a:t>+</a:t>
                </a:r>
              </a:p>
            </p:txBody>
          </p:sp>
          <p:cxnSp>
            <p:nvCxnSpPr>
              <p:cNvPr id="84" name="Straight Arrow Connector 83"/>
              <p:cNvCxnSpPr/>
              <p:nvPr/>
            </p:nvCxnSpPr>
            <p:spPr>
              <a:xfrm flipH="1" flipV="1">
                <a:off x="2516931" y="5359384"/>
                <a:ext cx="663217" cy="4191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166542" y="4173747"/>
                <a:ext cx="397866" cy="369332"/>
              </a:xfrm>
              <a:prstGeom prst="rect">
                <a:avLst/>
              </a:prstGeom>
              <a:noFill/>
            </p:spPr>
            <p:txBody>
              <a:bodyPr wrap="none" rtlCol="0">
                <a:spAutoFit/>
              </a:bodyPr>
              <a:lstStyle/>
              <a:p>
                <a:r>
                  <a:rPr lang="en-US" b="1" dirty="0">
                    <a:latin typeface="Arial" pitchFamily="34" charset="0"/>
                    <a:cs typeface="Arial" pitchFamily="34" charset="0"/>
                  </a:rPr>
                  <a:t>x</a:t>
                </a:r>
                <a:r>
                  <a:rPr lang="en-US" b="1" baseline="-25000" dirty="0">
                    <a:latin typeface="Arial" pitchFamily="34" charset="0"/>
                    <a:cs typeface="Arial" pitchFamily="34" charset="0"/>
                  </a:rPr>
                  <a:t>2</a:t>
                </a:r>
                <a:endParaRPr lang="en-US" b="1" baseline="30000" dirty="0">
                  <a:latin typeface="Arial" pitchFamily="34" charset="0"/>
                  <a:cs typeface="Arial" pitchFamily="34" charset="0"/>
                </a:endParaRPr>
              </a:p>
            </p:txBody>
          </p:sp>
          <p:cxnSp>
            <p:nvCxnSpPr>
              <p:cNvPr id="92" name="Straight Connector 91"/>
              <p:cNvCxnSpPr/>
              <p:nvPr/>
            </p:nvCxnSpPr>
            <p:spPr>
              <a:xfrm flipV="1">
                <a:off x="2085464" y="4543079"/>
                <a:ext cx="372601" cy="596225"/>
              </a:xfrm>
              <a:prstGeom prst="line">
                <a:avLst/>
              </a:prstGeom>
              <a:ln w="28575">
                <a:prstDash val="sysDash"/>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p:cNvSpPr txBox="1"/>
                  <p:nvPr/>
                </p:nvSpPr>
                <p:spPr>
                  <a:xfrm>
                    <a:off x="1964595" y="6047791"/>
                    <a:ext cx="1470659" cy="652551"/>
                  </a:xfrm>
                  <a:prstGeom prst="rect">
                    <a:avLst/>
                  </a:prstGeom>
                  <a:noFill/>
                </p:spPr>
                <p:txBody>
                  <a:bodyPr wrap="none" rtlCol="0">
                    <a:spAutoFit/>
                  </a:bodyPr>
                  <a:lstStyle/>
                  <a:p>
                    <a:pPr algn="ctr"/>
                    <a:r>
                      <a:rPr lang="en-US" dirty="0">
                        <a:solidFill>
                          <a:srgbClr val="008000"/>
                        </a:solidFill>
                        <a:latin typeface="Arial" pitchFamily="34" charset="0"/>
                        <a:cs typeface="Arial" pitchFamily="34" charset="0"/>
                      </a:rPr>
                      <a:t>In this case</a:t>
                    </a:r>
                  </a:p>
                  <a:p>
                    <a:pPr/>
                    <a14:m>
                      <m:oMathPara xmlns:m="http://schemas.openxmlformats.org/officeDocument/2006/math">
                        <m:oMathParaPr>
                          <m:jc m:val="centerGroup"/>
                        </m:oMathParaPr>
                        <m:oMath xmlns:m="http://schemas.openxmlformats.org/officeDocument/2006/math">
                          <m:sSub>
                            <m:sSubPr>
                              <m:ctrlPr>
                                <a:rPr lang="en-US" b="1" i="1" smtClean="0">
                                  <a:solidFill>
                                    <a:srgbClr val="008000"/>
                                  </a:solidFill>
                                  <a:latin typeface="Cambria Math" panose="02040503050406030204" pitchFamily="18" charset="0"/>
                                  <a:cs typeface="Arial" pitchFamily="34" charset="0"/>
                                </a:rPr>
                              </m:ctrlPr>
                            </m:sSubPr>
                            <m:e>
                              <m:r>
                                <a:rPr lang="en-US" b="1" i="1" smtClean="0">
                                  <a:solidFill>
                                    <a:srgbClr val="008000"/>
                                  </a:solidFill>
                                  <a:latin typeface="Cambria Math"/>
                                  <a:cs typeface="Arial" pitchFamily="34" charset="0"/>
                                </a:rPr>
                                <m:t>𝜸</m:t>
                              </m:r>
                            </m:e>
                            <m:sub>
                              <m:r>
                                <a:rPr lang="en-US" b="1" i="1" smtClean="0">
                                  <a:solidFill>
                                    <a:srgbClr val="008000"/>
                                  </a:solidFill>
                                  <a:latin typeface="Cambria Math"/>
                                  <a:cs typeface="Arial" pitchFamily="34" charset="0"/>
                                </a:rPr>
                                <m:t>𝟐</m:t>
                              </m:r>
                            </m:sub>
                          </m:sSub>
                          <m:r>
                            <a:rPr lang="en-US" b="1" i="1" smtClean="0">
                              <a:solidFill>
                                <a:srgbClr val="008000"/>
                              </a:solidFill>
                              <a:latin typeface="Cambria Math"/>
                              <a:cs typeface="Arial" pitchFamily="34" charset="0"/>
                            </a:rPr>
                            <m:t>≈</m:t>
                          </m:r>
                          <m:sSup>
                            <m:sSupPr>
                              <m:ctrlPr>
                                <a:rPr lang="en-US" b="1" i="1" smtClean="0">
                                  <a:solidFill>
                                    <a:srgbClr val="008000"/>
                                  </a:solidFill>
                                  <a:latin typeface="Cambria Math" panose="02040503050406030204" pitchFamily="18" charset="0"/>
                                  <a:cs typeface="Arial" pitchFamily="34" charset="0"/>
                                </a:rPr>
                              </m:ctrlPr>
                            </m:sSupPr>
                            <m:e>
                              <m:r>
                                <a:rPr lang="en-US" b="1" i="1" smtClean="0">
                                  <a:solidFill>
                                    <a:srgbClr val="008000"/>
                                  </a:solidFill>
                                  <a:latin typeface="Cambria Math"/>
                                  <a:cs typeface="Arial" pitchFamily="34" charset="0"/>
                                </a:rPr>
                                <m:t>𝟐</m:t>
                              </m:r>
                              <m:d>
                                <m:dPr>
                                  <m:begChr m:val="‖"/>
                                  <m:endChr m:val="‖"/>
                                  <m:ctrlPr>
                                    <a:rPr lang="en-US" b="1" i="1" smtClean="0">
                                      <a:solidFill>
                                        <a:srgbClr val="008000"/>
                                      </a:solidFill>
                                      <a:latin typeface="Cambria Math" panose="02040503050406030204" pitchFamily="18" charset="0"/>
                                      <a:cs typeface="Arial" pitchFamily="34" charset="0"/>
                                    </a:rPr>
                                  </m:ctrlPr>
                                </m:dPr>
                                <m:e>
                                  <m:r>
                                    <a:rPr lang="en-US" b="1" i="1" smtClean="0">
                                      <a:solidFill>
                                        <a:srgbClr val="008000"/>
                                      </a:solidFill>
                                      <a:latin typeface="Cambria Math"/>
                                      <a:cs typeface="Arial" pitchFamily="34" charset="0"/>
                                    </a:rPr>
                                    <m:t>𝒘</m:t>
                                  </m:r>
                                </m:e>
                              </m:d>
                            </m:e>
                            <m:sup>
                              <m:r>
                                <a:rPr lang="en-US" b="1" i="1" smtClean="0">
                                  <a:solidFill>
                                    <a:srgbClr val="008000"/>
                                  </a:solidFill>
                                  <a:latin typeface="Cambria Math"/>
                                  <a:cs typeface="Arial" pitchFamily="34" charset="0"/>
                                </a:rPr>
                                <m:t>𝟐</m:t>
                              </m:r>
                            </m:sup>
                          </m:sSup>
                        </m:oMath>
                      </m:oMathPara>
                    </a14:m>
                    <a:endParaRPr lang="en-US" b="1" dirty="0">
                      <a:solidFill>
                        <a:srgbClr val="008000"/>
                      </a:solidFill>
                      <a:latin typeface="Arial" pitchFamily="34" charset="0"/>
                      <a:cs typeface="Arial" pitchFamily="34" charset="0"/>
                    </a:endParaRPr>
                  </a:p>
                </p:txBody>
              </p:sp>
            </mc:Choice>
            <mc:Fallback xmlns="">
              <p:sp>
                <p:nvSpPr>
                  <p:cNvPr id="94" name="TextBox 93"/>
                  <p:cNvSpPr txBox="1">
                    <a:spLocks noRot="1" noChangeAspect="1" noMove="1" noResize="1" noEditPoints="1" noAdjustHandles="1" noChangeArrowheads="1" noChangeShapeType="1" noTextEdit="1"/>
                  </p:cNvSpPr>
                  <p:nvPr/>
                </p:nvSpPr>
                <p:spPr>
                  <a:xfrm>
                    <a:off x="1964595" y="6047791"/>
                    <a:ext cx="1470659" cy="652551"/>
                  </a:xfrm>
                  <a:prstGeom prst="rect">
                    <a:avLst/>
                  </a:prstGeom>
                  <a:blipFill rotWithShape="1">
                    <a:blip r:embed="rId8"/>
                    <a:stretch>
                      <a:fillRect t="-4630" b="-2778"/>
                    </a:stretch>
                  </a:blipFill>
                </p:spPr>
                <p:txBody>
                  <a:bodyPr/>
                  <a:lstStyle/>
                  <a:p>
                    <a:r>
                      <a:rPr lang="en-US">
                        <a:noFill/>
                      </a:rPr>
                      <a:t> </a:t>
                    </a:r>
                  </a:p>
                </p:txBody>
              </p:sp>
            </mc:Fallback>
          </mc:AlternateContent>
        </p:grpSp>
        <p:sp>
          <p:nvSpPr>
            <p:cNvPr id="106" name="TextBox 105"/>
            <p:cNvSpPr txBox="1"/>
            <p:nvPr/>
          </p:nvSpPr>
          <p:spPr>
            <a:xfrm>
              <a:off x="3260419" y="4241257"/>
              <a:ext cx="401072" cy="584775"/>
            </a:xfrm>
            <a:prstGeom prst="rect">
              <a:avLst/>
            </a:prstGeom>
            <a:noFill/>
          </p:spPr>
          <p:txBody>
            <a:bodyPr wrap="none" rtlCol="0">
              <a:spAutoFit/>
            </a:bodyPr>
            <a:lstStyle/>
            <a:p>
              <a:r>
                <a:rPr lang="en-US" sz="3200" b="1" dirty="0">
                  <a:solidFill>
                    <a:srgbClr val="0000FF"/>
                  </a:solidFill>
                </a:rPr>
                <a:t>+</a:t>
              </a:r>
            </a:p>
          </p:txBody>
        </p:sp>
        <p:sp>
          <p:nvSpPr>
            <p:cNvPr id="107" name="TextBox 106"/>
            <p:cNvSpPr txBox="1"/>
            <p:nvPr/>
          </p:nvSpPr>
          <p:spPr>
            <a:xfrm>
              <a:off x="3385742" y="4264593"/>
              <a:ext cx="397866" cy="369332"/>
            </a:xfrm>
            <a:prstGeom prst="rect">
              <a:avLst/>
            </a:prstGeom>
            <a:noFill/>
          </p:spPr>
          <p:txBody>
            <a:bodyPr wrap="none" rtlCol="0">
              <a:spAutoFit/>
            </a:bodyPr>
            <a:lstStyle/>
            <a:p>
              <a:r>
                <a:rPr lang="en-US" b="1" dirty="0">
                  <a:latin typeface="Arial" pitchFamily="34" charset="0"/>
                  <a:cs typeface="Arial" pitchFamily="34" charset="0"/>
                </a:rPr>
                <a:t>x</a:t>
              </a:r>
              <a:r>
                <a:rPr lang="en-US" b="1" baseline="-25000" dirty="0">
                  <a:latin typeface="Arial" pitchFamily="34" charset="0"/>
                  <a:cs typeface="Arial" pitchFamily="34" charset="0"/>
                </a:rPr>
                <a:t>1</a:t>
              </a:r>
              <a:endParaRPr lang="en-US" b="1" baseline="30000" dirty="0">
                <a:latin typeface="Arial" pitchFamily="34" charset="0"/>
                <a:cs typeface="Arial" pitchFamily="34" charset="0"/>
              </a:endParaRPr>
            </a:p>
          </p:txBody>
        </p:sp>
        <p:cxnSp>
          <p:nvCxnSpPr>
            <p:cNvPr id="110" name="Straight Connector 109"/>
            <p:cNvCxnSpPr/>
            <p:nvPr/>
          </p:nvCxnSpPr>
          <p:spPr>
            <a:xfrm flipH="1">
              <a:off x="3265420" y="4196644"/>
              <a:ext cx="956628" cy="1371600"/>
            </a:xfrm>
            <a:prstGeom prst="line">
              <a:avLst/>
            </a:prstGeom>
            <a:ln w="57150">
              <a:solidFill>
                <a:srgbClr val="008000"/>
              </a:solidFill>
            </a:ln>
          </p:spPr>
          <p:style>
            <a:lnRef idx="1">
              <a:schemeClr val="accent1"/>
            </a:lnRef>
            <a:fillRef idx="0">
              <a:schemeClr val="accent1"/>
            </a:fillRef>
            <a:effectRef idx="0">
              <a:schemeClr val="accent1"/>
            </a:effectRef>
            <a:fontRef idx="minor">
              <a:schemeClr val="tx1"/>
            </a:fontRef>
          </p:style>
        </p:cxnSp>
      </p:grpSp>
      <p:cxnSp>
        <p:nvCxnSpPr>
          <p:cNvPr id="113" name="Straight Arrow Connector 112"/>
          <p:cNvCxnSpPr/>
          <p:nvPr/>
        </p:nvCxnSpPr>
        <p:spPr>
          <a:xfrm flipH="1" flipV="1">
            <a:off x="1899353" y="2571750"/>
            <a:ext cx="663217" cy="4191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1869583" y="3284644"/>
            <a:ext cx="131122" cy="1115907"/>
          </a:xfrm>
          <a:prstGeom prst="straightConnector1">
            <a:avLst/>
          </a:prstGeom>
          <a:ln w="28575">
            <a:solidFill>
              <a:srgbClr val="00B0F0"/>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178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1.38889E-6 -3.33179E-6 L -0.06128 0.20824 " pathEditMode="relative" rAng="0" ptsTypes="AA">
                                      <p:cBhvr>
                                        <p:cTn id="20" dur="2000" fill="hold"/>
                                        <p:tgtEl>
                                          <p:spTgt spid="113"/>
                                        </p:tgtEl>
                                        <p:attrNameLst>
                                          <p:attrName>ppt_x</p:attrName>
                                          <p:attrName>ppt_y</p:attrName>
                                        </p:attrNameLst>
                                      </p:cBhvr>
                                      <p:rCtr x="-3073" y="10412"/>
                                    </p:animMotion>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7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xEl>
                                              <p:pRg st="9" end="9"/>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p:nvPr/>
        </p:nvCxnSpPr>
        <p:spPr>
          <a:xfrm flipV="1">
            <a:off x="725691" y="1629257"/>
            <a:ext cx="2791412" cy="4164862"/>
          </a:xfrm>
          <a:prstGeom prst="line">
            <a:avLst/>
          </a:prstGeom>
          <a:ln w="76200" cmpd="sng">
            <a:solidFill>
              <a:srgbClr val="008000"/>
            </a:solidFill>
          </a:ln>
        </p:spPr>
        <p:style>
          <a:lnRef idx="1">
            <a:schemeClr val="accent3"/>
          </a:lnRef>
          <a:fillRef idx="0">
            <a:schemeClr val="accent3"/>
          </a:fillRef>
          <a:effectRef idx="0">
            <a:schemeClr val="accent3"/>
          </a:effectRef>
          <a:fontRef idx="minor">
            <a:schemeClr val="tx1"/>
          </a:fontRef>
        </p:style>
      </p:cxnSp>
      <p:sp>
        <p:nvSpPr>
          <p:cNvPr id="26" name="TextBox 25"/>
          <p:cNvSpPr txBox="1"/>
          <p:nvPr/>
        </p:nvSpPr>
        <p:spPr>
          <a:xfrm rot="18209703">
            <a:off x="2808041" y="1766655"/>
            <a:ext cx="1289235" cy="369332"/>
          </a:xfrm>
          <a:prstGeom prst="rect">
            <a:avLst/>
          </a:prstGeom>
          <a:noFill/>
        </p:spPr>
        <p:txBody>
          <a:bodyPr wrap="none" rtlCol="0">
            <a:spAutoFit/>
          </a:bodyPr>
          <a:lstStyle/>
          <a:p>
            <a:r>
              <a:rPr lang="en-US" dirty="0">
                <a:solidFill>
                  <a:srgbClr val="008000"/>
                </a:solidFill>
              </a:rPr>
              <a:t>w ∙ x + b = 0</a:t>
            </a:r>
          </a:p>
        </p:txBody>
      </p:sp>
      <p:cxnSp>
        <p:nvCxnSpPr>
          <p:cNvPr id="31" name="Straight Arrow Connector 30"/>
          <p:cNvCxnSpPr/>
          <p:nvPr/>
        </p:nvCxnSpPr>
        <p:spPr>
          <a:xfrm flipH="1" flipV="1">
            <a:off x="2788541" y="1672589"/>
            <a:ext cx="454982" cy="304943"/>
          </a:xfrm>
          <a:prstGeom prst="straightConnector1">
            <a:avLst/>
          </a:prstGeom>
          <a:ln w="38100" cmpd="sng">
            <a:solidFill>
              <a:srgbClr val="E40096"/>
            </a:solidFill>
            <a:tailEnd type="arrow"/>
          </a:ln>
        </p:spPr>
        <p:style>
          <a:lnRef idx="1">
            <a:schemeClr val="accent2"/>
          </a:lnRef>
          <a:fillRef idx="0">
            <a:schemeClr val="accent2"/>
          </a:fillRef>
          <a:effectRef idx="0">
            <a:schemeClr val="accent2"/>
          </a:effectRef>
          <a:fontRef idx="minor">
            <a:schemeClr val="tx1"/>
          </a:fontRef>
        </p:style>
      </p:cxnSp>
      <p:sp>
        <p:nvSpPr>
          <p:cNvPr id="43" name="Rectangle 42"/>
          <p:cNvSpPr/>
          <p:nvPr/>
        </p:nvSpPr>
        <p:spPr>
          <a:xfrm>
            <a:off x="120148" y="876316"/>
            <a:ext cx="4694289" cy="523220"/>
          </a:xfrm>
          <a:prstGeom prst="rect">
            <a:avLst/>
          </a:prstGeom>
        </p:spPr>
        <p:txBody>
          <a:bodyPr wrap="none">
            <a:spAutoFit/>
          </a:bodyPr>
          <a:lstStyle/>
          <a:p>
            <a:r>
              <a:rPr lang="en-US" sz="2800" b="1" dirty="0"/>
              <a:t>Distance from a point to a line</a:t>
            </a:r>
          </a:p>
        </p:txBody>
      </p:sp>
      <p:sp>
        <p:nvSpPr>
          <p:cNvPr id="44" name="TextBox 43"/>
          <p:cNvSpPr txBox="1"/>
          <p:nvPr/>
        </p:nvSpPr>
        <p:spPr>
          <a:xfrm>
            <a:off x="524354" y="1672589"/>
            <a:ext cx="1561646" cy="523220"/>
          </a:xfrm>
          <a:prstGeom prst="rect">
            <a:avLst/>
          </a:prstGeom>
          <a:noFill/>
        </p:spPr>
        <p:txBody>
          <a:bodyPr wrap="none" rtlCol="0">
            <a:spAutoFit/>
          </a:bodyPr>
          <a:lstStyle/>
          <a:p>
            <a:r>
              <a:rPr lang="en-US" sz="2800" b="1" dirty="0">
                <a:solidFill>
                  <a:srgbClr val="0000FF"/>
                </a:solidFill>
              </a:rPr>
              <a:t>A </a:t>
            </a:r>
            <a:r>
              <a:rPr lang="en-US" b="1" dirty="0">
                <a:solidFill>
                  <a:srgbClr val="0000FF"/>
                </a:solidFill>
              </a:rPr>
              <a:t>(</a:t>
            </a:r>
            <a:r>
              <a:rPr lang="en-US" b="1" dirty="0" err="1">
                <a:solidFill>
                  <a:srgbClr val="0000FF"/>
                </a:solidFill>
              </a:rPr>
              <a:t>x</a:t>
            </a:r>
            <a:r>
              <a:rPr lang="en-US" b="1" baseline="-25000" dirty="0" err="1">
                <a:solidFill>
                  <a:srgbClr val="0000FF"/>
                </a:solidFill>
              </a:rPr>
              <a:t>A</a:t>
            </a:r>
            <a:r>
              <a:rPr lang="en-US" b="1" baseline="30000" dirty="0">
                <a:solidFill>
                  <a:srgbClr val="0000FF"/>
                </a:solidFill>
              </a:rPr>
              <a:t>(1)</a:t>
            </a:r>
            <a:r>
              <a:rPr lang="en-US" b="1" dirty="0">
                <a:solidFill>
                  <a:srgbClr val="0000FF"/>
                </a:solidFill>
              </a:rPr>
              <a:t>, </a:t>
            </a:r>
            <a:r>
              <a:rPr lang="en-US" b="1" dirty="0" err="1">
                <a:solidFill>
                  <a:srgbClr val="0000FF"/>
                </a:solidFill>
              </a:rPr>
              <a:t>x</a:t>
            </a:r>
            <a:r>
              <a:rPr lang="en-US" b="1" baseline="-25000" dirty="0" err="1">
                <a:solidFill>
                  <a:srgbClr val="0000FF"/>
                </a:solidFill>
              </a:rPr>
              <a:t>A</a:t>
            </a:r>
            <a:r>
              <a:rPr lang="en-US" b="1" baseline="30000" dirty="0">
                <a:solidFill>
                  <a:srgbClr val="0000FF"/>
                </a:solidFill>
              </a:rPr>
              <a:t>(2)</a:t>
            </a:r>
            <a:r>
              <a:rPr lang="en-US" b="1" dirty="0">
                <a:solidFill>
                  <a:srgbClr val="0000FF"/>
                </a:solidFill>
              </a:rPr>
              <a:t>)</a:t>
            </a:r>
          </a:p>
        </p:txBody>
      </p:sp>
      <p:sp>
        <p:nvSpPr>
          <p:cNvPr id="45" name="TextBox 44"/>
          <p:cNvSpPr txBox="1"/>
          <p:nvPr/>
        </p:nvSpPr>
        <p:spPr>
          <a:xfrm>
            <a:off x="1131308" y="4987906"/>
            <a:ext cx="1251251" cy="523220"/>
          </a:xfrm>
          <a:prstGeom prst="rect">
            <a:avLst/>
          </a:prstGeom>
          <a:noFill/>
        </p:spPr>
        <p:txBody>
          <a:bodyPr wrap="none" rtlCol="0">
            <a:spAutoFit/>
          </a:bodyPr>
          <a:lstStyle/>
          <a:p>
            <a:r>
              <a:rPr lang="en-US" sz="2800" b="1" dirty="0">
                <a:solidFill>
                  <a:schemeClr val="accent6"/>
                </a:solidFill>
              </a:rPr>
              <a:t>M</a:t>
            </a:r>
            <a:r>
              <a:rPr lang="en-US" sz="2800" b="1" dirty="0">
                <a:solidFill>
                  <a:srgbClr val="0000FF"/>
                </a:solidFill>
              </a:rPr>
              <a:t> </a:t>
            </a:r>
            <a:r>
              <a:rPr lang="en-US" b="1" dirty="0">
                <a:solidFill>
                  <a:schemeClr val="accent6"/>
                </a:solidFill>
              </a:rPr>
              <a:t>(x</a:t>
            </a:r>
            <a:r>
              <a:rPr lang="en-US" b="1" baseline="-25000" dirty="0">
                <a:solidFill>
                  <a:schemeClr val="accent6"/>
                </a:solidFill>
              </a:rPr>
              <a:t>1</a:t>
            </a:r>
            <a:r>
              <a:rPr lang="en-US" b="1" dirty="0">
                <a:solidFill>
                  <a:schemeClr val="accent6"/>
                </a:solidFill>
              </a:rPr>
              <a:t>, x</a:t>
            </a:r>
            <a:r>
              <a:rPr lang="en-US" b="1" baseline="-25000" dirty="0">
                <a:solidFill>
                  <a:schemeClr val="accent6"/>
                </a:solidFill>
              </a:rPr>
              <a:t>2</a:t>
            </a:r>
            <a:r>
              <a:rPr lang="en-US" b="1" dirty="0">
                <a:solidFill>
                  <a:schemeClr val="accent6"/>
                </a:solidFill>
              </a:rPr>
              <a:t>)</a:t>
            </a:r>
          </a:p>
        </p:txBody>
      </p:sp>
      <p:sp>
        <p:nvSpPr>
          <p:cNvPr id="46" name="TextBox 45"/>
          <p:cNvSpPr txBox="1"/>
          <p:nvPr/>
        </p:nvSpPr>
        <p:spPr>
          <a:xfrm>
            <a:off x="2339611" y="3157994"/>
            <a:ext cx="411190" cy="523220"/>
          </a:xfrm>
          <a:prstGeom prst="rect">
            <a:avLst/>
          </a:prstGeom>
          <a:noFill/>
        </p:spPr>
        <p:txBody>
          <a:bodyPr wrap="none" rtlCol="0">
            <a:spAutoFit/>
          </a:bodyPr>
          <a:lstStyle/>
          <a:p>
            <a:r>
              <a:rPr lang="en-US" sz="2800" b="1" dirty="0">
                <a:solidFill>
                  <a:srgbClr val="FF0000"/>
                </a:solidFill>
              </a:rPr>
              <a:t>H</a:t>
            </a:r>
          </a:p>
        </p:txBody>
      </p:sp>
      <p:sp>
        <p:nvSpPr>
          <p:cNvPr id="47" name="TextBox 46"/>
          <p:cNvSpPr txBox="1"/>
          <p:nvPr/>
        </p:nvSpPr>
        <p:spPr>
          <a:xfrm>
            <a:off x="2698749" y="4080808"/>
            <a:ext cx="6598281" cy="2000548"/>
          </a:xfrm>
          <a:prstGeom prst="rect">
            <a:avLst/>
          </a:prstGeom>
          <a:noFill/>
        </p:spPr>
        <p:txBody>
          <a:bodyPr wrap="none" rtlCol="0">
            <a:spAutoFit/>
          </a:bodyPr>
          <a:lstStyle/>
          <a:p>
            <a:r>
              <a:rPr lang="en-US" sz="2400" dirty="0">
                <a:latin typeface="Arial" pitchFamily="34" charset="0"/>
                <a:cs typeface="Arial" pitchFamily="34" charset="0"/>
              </a:rPr>
              <a:t>d(</a:t>
            </a:r>
            <a:r>
              <a:rPr lang="en-US" sz="2400" b="1" dirty="0">
                <a:solidFill>
                  <a:srgbClr val="0000FF"/>
                </a:solidFill>
                <a:latin typeface="Arial" pitchFamily="34" charset="0"/>
                <a:cs typeface="Arial" pitchFamily="34" charset="0"/>
              </a:rPr>
              <a:t>A</a:t>
            </a:r>
            <a:r>
              <a:rPr lang="en-US" sz="2400" dirty="0">
                <a:solidFill>
                  <a:srgbClr val="000000"/>
                </a:solidFill>
                <a:latin typeface="Arial" pitchFamily="34" charset="0"/>
                <a:cs typeface="Arial" pitchFamily="34" charset="0"/>
              </a:rPr>
              <a:t>,</a:t>
            </a:r>
            <a:r>
              <a:rPr lang="en-US" sz="2400" dirty="0">
                <a:solidFill>
                  <a:srgbClr val="FF0000"/>
                </a:solidFill>
                <a:latin typeface="Arial" pitchFamily="34" charset="0"/>
                <a:cs typeface="Arial" pitchFamily="34" charset="0"/>
              </a:rPr>
              <a:t> </a:t>
            </a:r>
            <a:r>
              <a:rPr lang="en-US" sz="2400" b="1" i="1" dirty="0">
                <a:solidFill>
                  <a:srgbClr val="008000"/>
                </a:solidFill>
                <a:latin typeface="Arial" pitchFamily="34" charset="0"/>
                <a:cs typeface="Arial" pitchFamily="34" charset="0"/>
              </a:rPr>
              <a:t>L</a:t>
            </a:r>
            <a:r>
              <a:rPr lang="en-US" sz="2400" dirty="0">
                <a:solidFill>
                  <a:srgbClr val="000000"/>
                </a:solidFill>
                <a:latin typeface="Arial" pitchFamily="34" charset="0"/>
                <a:cs typeface="Arial" pitchFamily="34" charset="0"/>
              </a:rPr>
              <a:t>)</a:t>
            </a:r>
            <a:r>
              <a:rPr lang="en-US" sz="2400" dirty="0">
                <a:latin typeface="Arial" pitchFamily="34" charset="0"/>
                <a:cs typeface="Arial" pitchFamily="34" charset="0"/>
              </a:rPr>
              <a:t> = |</a:t>
            </a:r>
            <a:r>
              <a:rPr lang="en-US" sz="2400" dirty="0">
                <a:solidFill>
                  <a:srgbClr val="FF0000"/>
                </a:solidFill>
                <a:latin typeface="Arial" pitchFamily="34" charset="0"/>
                <a:cs typeface="Arial" pitchFamily="34" charset="0"/>
              </a:rPr>
              <a:t>AH</a:t>
            </a:r>
            <a:r>
              <a:rPr lang="en-US" sz="2400" dirty="0">
                <a:latin typeface="Arial" pitchFamily="34" charset="0"/>
                <a:cs typeface="Arial" pitchFamily="34" charset="0"/>
              </a:rPr>
              <a:t>|</a:t>
            </a:r>
          </a:p>
          <a:p>
            <a:r>
              <a:rPr lang="en-US" sz="2400" dirty="0">
                <a:latin typeface="Arial" pitchFamily="34" charset="0"/>
                <a:cs typeface="Arial" pitchFamily="34" charset="0"/>
              </a:rPr>
              <a:t>             = |</a:t>
            </a:r>
            <a:r>
              <a:rPr lang="en-US" sz="2400" dirty="0">
                <a:solidFill>
                  <a:srgbClr val="F79646"/>
                </a:solidFill>
                <a:latin typeface="Arial" pitchFamily="34" charset="0"/>
                <a:cs typeface="Arial" pitchFamily="34" charset="0"/>
              </a:rPr>
              <a:t>(A-M)</a:t>
            </a:r>
            <a:r>
              <a:rPr lang="en-US" sz="2400" dirty="0">
                <a:latin typeface="Arial" pitchFamily="34" charset="0"/>
                <a:cs typeface="Arial" pitchFamily="34" charset="0"/>
              </a:rPr>
              <a:t> ∙ </a:t>
            </a:r>
            <a:r>
              <a:rPr lang="en-US" sz="2400" dirty="0">
                <a:solidFill>
                  <a:srgbClr val="E40096"/>
                </a:solidFill>
                <a:latin typeface="Arial" pitchFamily="34" charset="0"/>
                <a:cs typeface="Arial" pitchFamily="34" charset="0"/>
              </a:rPr>
              <a:t>w</a:t>
            </a:r>
            <a:r>
              <a:rPr lang="en-US" sz="2400" dirty="0">
                <a:latin typeface="Arial" pitchFamily="34" charset="0"/>
                <a:cs typeface="Arial" pitchFamily="34" charset="0"/>
              </a:rPr>
              <a:t>|</a:t>
            </a:r>
          </a:p>
          <a:p>
            <a:r>
              <a:rPr lang="en-US" sz="2400" dirty="0">
                <a:latin typeface="Arial" pitchFamily="34" charset="0"/>
                <a:cs typeface="Arial" pitchFamily="34" charset="0"/>
              </a:rPr>
              <a:t>             = |</a:t>
            </a:r>
            <a:r>
              <a:rPr lang="en-US" sz="2400" dirty="0">
                <a:solidFill>
                  <a:schemeClr val="accent6"/>
                </a:solidFill>
                <a:latin typeface="Arial" pitchFamily="34" charset="0"/>
                <a:cs typeface="Arial" pitchFamily="34" charset="0"/>
              </a:rPr>
              <a:t>(</a:t>
            </a:r>
            <a:r>
              <a:rPr lang="en-US" sz="2400" dirty="0" err="1">
                <a:solidFill>
                  <a:schemeClr val="accent6"/>
                </a:solidFill>
                <a:latin typeface="Arial" pitchFamily="34" charset="0"/>
                <a:cs typeface="Arial" pitchFamily="34" charset="0"/>
              </a:rPr>
              <a:t>x</a:t>
            </a:r>
            <a:r>
              <a:rPr lang="en-US" sz="2400" baseline="-25000" dirty="0" err="1">
                <a:solidFill>
                  <a:schemeClr val="accent6"/>
                </a:solidFill>
                <a:latin typeface="Arial" pitchFamily="34" charset="0"/>
                <a:cs typeface="Arial" pitchFamily="34" charset="0"/>
              </a:rPr>
              <a:t>A</a:t>
            </a:r>
            <a:r>
              <a:rPr lang="en-US" sz="2400" baseline="30000" dirty="0">
                <a:solidFill>
                  <a:schemeClr val="accent6"/>
                </a:solidFill>
                <a:latin typeface="Arial" pitchFamily="34" charset="0"/>
                <a:cs typeface="Arial" pitchFamily="34" charset="0"/>
              </a:rPr>
              <a:t>(1)</a:t>
            </a:r>
            <a:r>
              <a:rPr lang="en-US" sz="2400" dirty="0">
                <a:solidFill>
                  <a:schemeClr val="accent6"/>
                </a:solidFill>
                <a:latin typeface="Arial" pitchFamily="34" charset="0"/>
                <a:cs typeface="Arial" pitchFamily="34" charset="0"/>
              </a:rPr>
              <a:t> – </a:t>
            </a:r>
            <a:r>
              <a:rPr lang="en-US" sz="2400" dirty="0" err="1">
                <a:solidFill>
                  <a:schemeClr val="accent6"/>
                </a:solidFill>
                <a:latin typeface="Arial" pitchFamily="34" charset="0"/>
                <a:cs typeface="Arial" pitchFamily="34" charset="0"/>
              </a:rPr>
              <a:t>x</a:t>
            </a:r>
            <a:r>
              <a:rPr lang="en-US" sz="2400" baseline="-25000" dirty="0" err="1">
                <a:solidFill>
                  <a:schemeClr val="accent6"/>
                </a:solidFill>
                <a:latin typeface="Arial" pitchFamily="34" charset="0"/>
                <a:cs typeface="Arial" pitchFamily="34" charset="0"/>
              </a:rPr>
              <a:t>M</a:t>
            </a:r>
            <a:r>
              <a:rPr lang="en-US" sz="2400" baseline="30000" dirty="0">
                <a:solidFill>
                  <a:schemeClr val="accent6"/>
                </a:solidFill>
                <a:latin typeface="Arial" pitchFamily="34" charset="0"/>
                <a:cs typeface="Arial" pitchFamily="34" charset="0"/>
              </a:rPr>
              <a:t>(1)</a:t>
            </a:r>
            <a:r>
              <a:rPr lang="en-US" sz="2400" dirty="0">
                <a:solidFill>
                  <a:schemeClr val="accent6"/>
                </a:solidFill>
                <a:latin typeface="Arial" pitchFamily="34" charset="0"/>
                <a:cs typeface="Arial" pitchFamily="34" charset="0"/>
              </a:rPr>
              <a:t>) </a:t>
            </a:r>
            <a:r>
              <a:rPr lang="en-US" sz="2400" dirty="0">
                <a:solidFill>
                  <a:srgbClr val="E40096"/>
                </a:solidFill>
                <a:latin typeface="Arial" pitchFamily="34" charset="0"/>
                <a:cs typeface="Arial" pitchFamily="34" charset="0"/>
              </a:rPr>
              <a:t>w</a:t>
            </a:r>
            <a:r>
              <a:rPr lang="en-US" sz="2400" baseline="30000" dirty="0">
                <a:solidFill>
                  <a:srgbClr val="E40096"/>
                </a:solidFill>
                <a:latin typeface="Arial" pitchFamily="34" charset="0"/>
                <a:cs typeface="Arial" pitchFamily="34" charset="0"/>
              </a:rPr>
              <a:t>(1)</a:t>
            </a:r>
            <a:r>
              <a:rPr lang="en-US" sz="2400" dirty="0">
                <a:latin typeface="Arial" pitchFamily="34" charset="0"/>
                <a:cs typeface="Arial" pitchFamily="34" charset="0"/>
              </a:rPr>
              <a:t> + </a:t>
            </a:r>
            <a:r>
              <a:rPr lang="en-US" sz="2400" dirty="0">
                <a:solidFill>
                  <a:schemeClr val="accent6"/>
                </a:solidFill>
                <a:latin typeface="Arial" pitchFamily="34" charset="0"/>
                <a:cs typeface="Arial" pitchFamily="34" charset="0"/>
              </a:rPr>
              <a:t>(</a:t>
            </a:r>
            <a:r>
              <a:rPr lang="en-US" sz="2400" dirty="0" err="1">
                <a:solidFill>
                  <a:schemeClr val="accent6"/>
                </a:solidFill>
                <a:latin typeface="Arial" pitchFamily="34" charset="0"/>
                <a:cs typeface="Arial" pitchFamily="34" charset="0"/>
              </a:rPr>
              <a:t>x</a:t>
            </a:r>
            <a:r>
              <a:rPr lang="en-US" sz="2400" baseline="-25000" dirty="0" err="1">
                <a:solidFill>
                  <a:schemeClr val="accent6"/>
                </a:solidFill>
                <a:latin typeface="Arial" pitchFamily="34" charset="0"/>
                <a:cs typeface="Arial" pitchFamily="34" charset="0"/>
              </a:rPr>
              <a:t>A</a:t>
            </a:r>
            <a:r>
              <a:rPr lang="en-US" sz="2400" baseline="30000" dirty="0">
                <a:solidFill>
                  <a:schemeClr val="accent6"/>
                </a:solidFill>
                <a:latin typeface="Arial" pitchFamily="34" charset="0"/>
                <a:cs typeface="Arial" pitchFamily="34" charset="0"/>
              </a:rPr>
              <a:t>(2)</a:t>
            </a:r>
            <a:r>
              <a:rPr lang="en-US" sz="2400" dirty="0">
                <a:solidFill>
                  <a:schemeClr val="accent6"/>
                </a:solidFill>
                <a:latin typeface="Arial" pitchFamily="34" charset="0"/>
                <a:cs typeface="Arial" pitchFamily="34" charset="0"/>
              </a:rPr>
              <a:t>  – </a:t>
            </a:r>
            <a:r>
              <a:rPr lang="en-US" sz="2400" dirty="0" err="1">
                <a:solidFill>
                  <a:schemeClr val="accent6"/>
                </a:solidFill>
                <a:latin typeface="Arial" pitchFamily="34" charset="0"/>
                <a:cs typeface="Arial" pitchFamily="34" charset="0"/>
              </a:rPr>
              <a:t>x</a:t>
            </a:r>
            <a:r>
              <a:rPr lang="en-US" sz="2400" baseline="-25000" dirty="0" err="1">
                <a:solidFill>
                  <a:schemeClr val="accent6"/>
                </a:solidFill>
                <a:latin typeface="Arial" pitchFamily="34" charset="0"/>
                <a:cs typeface="Arial" pitchFamily="34" charset="0"/>
              </a:rPr>
              <a:t>M</a:t>
            </a:r>
            <a:r>
              <a:rPr lang="en-US" sz="2400" baseline="30000" dirty="0">
                <a:solidFill>
                  <a:schemeClr val="accent6"/>
                </a:solidFill>
                <a:latin typeface="Arial" pitchFamily="34" charset="0"/>
                <a:cs typeface="Arial" pitchFamily="34" charset="0"/>
              </a:rPr>
              <a:t>(2)</a:t>
            </a:r>
            <a:r>
              <a:rPr lang="en-US" sz="2400" dirty="0">
                <a:solidFill>
                  <a:schemeClr val="accent6"/>
                </a:solidFill>
                <a:latin typeface="Arial" pitchFamily="34" charset="0"/>
                <a:cs typeface="Arial" pitchFamily="34" charset="0"/>
              </a:rPr>
              <a:t>) </a:t>
            </a:r>
            <a:r>
              <a:rPr lang="en-US" sz="2400" dirty="0">
                <a:solidFill>
                  <a:srgbClr val="E40096"/>
                </a:solidFill>
                <a:latin typeface="Arial" pitchFamily="34" charset="0"/>
                <a:cs typeface="Arial" pitchFamily="34" charset="0"/>
              </a:rPr>
              <a:t>w</a:t>
            </a:r>
            <a:r>
              <a:rPr lang="en-US" sz="2400" baseline="30000" dirty="0">
                <a:solidFill>
                  <a:srgbClr val="E40096"/>
                </a:solidFill>
                <a:latin typeface="Arial" pitchFamily="34" charset="0"/>
                <a:cs typeface="Arial" pitchFamily="34" charset="0"/>
              </a:rPr>
              <a:t>(2)</a:t>
            </a:r>
            <a:r>
              <a:rPr lang="en-US" sz="2400" dirty="0">
                <a:latin typeface="Arial" pitchFamily="34" charset="0"/>
                <a:cs typeface="Arial" pitchFamily="34" charset="0"/>
              </a:rPr>
              <a:t>|</a:t>
            </a:r>
          </a:p>
          <a:p>
            <a:r>
              <a:rPr lang="en-US" sz="2400" dirty="0">
                <a:latin typeface="Arial" pitchFamily="34" charset="0"/>
                <a:cs typeface="Arial" pitchFamily="34" charset="0"/>
              </a:rPr>
              <a:t>             = </a:t>
            </a:r>
            <a:r>
              <a:rPr lang="en-US" sz="2400" dirty="0" err="1">
                <a:solidFill>
                  <a:srgbClr val="0000FF"/>
                </a:solidFill>
                <a:latin typeface="Arial" pitchFamily="34" charset="0"/>
                <a:cs typeface="Arial" pitchFamily="34" charset="0"/>
              </a:rPr>
              <a:t>x</a:t>
            </a:r>
            <a:r>
              <a:rPr lang="en-US" sz="2400" baseline="-25000" dirty="0" err="1">
                <a:solidFill>
                  <a:srgbClr val="0000FF"/>
                </a:solidFill>
                <a:latin typeface="Arial" pitchFamily="34" charset="0"/>
                <a:cs typeface="Arial" pitchFamily="34" charset="0"/>
              </a:rPr>
              <a:t>A</a:t>
            </a:r>
            <a:r>
              <a:rPr lang="en-US" sz="2400" baseline="30000" dirty="0">
                <a:solidFill>
                  <a:srgbClr val="0000FF"/>
                </a:solidFill>
                <a:latin typeface="Arial" pitchFamily="34" charset="0"/>
                <a:cs typeface="Arial" pitchFamily="34" charset="0"/>
              </a:rPr>
              <a:t>(1)</a:t>
            </a:r>
            <a:r>
              <a:rPr lang="en-US" sz="2400" dirty="0">
                <a:latin typeface="Arial" pitchFamily="34" charset="0"/>
                <a:cs typeface="Arial" pitchFamily="34" charset="0"/>
              </a:rPr>
              <a:t> </a:t>
            </a:r>
            <a:r>
              <a:rPr lang="en-US" sz="2400" dirty="0">
                <a:solidFill>
                  <a:srgbClr val="E40096"/>
                </a:solidFill>
                <a:latin typeface="Arial" pitchFamily="34" charset="0"/>
                <a:cs typeface="Arial" pitchFamily="34" charset="0"/>
              </a:rPr>
              <a:t>w</a:t>
            </a:r>
            <a:r>
              <a:rPr lang="en-US" sz="2400" baseline="30000" dirty="0">
                <a:solidFill>
                  <a:srgbClr val="E40096"/>
                </a:solidFill>
                <a:latin typeface="Arial" pitchFamily="34" charset="0"/>
                <a:cs typeface="Arial" pitchFamily="34" charset="0"/>
              </a:rPr>
              <a:t>(1)</a:t>
            </a:r>
            <a:r>
              <a:rPr lang="en-US" sz="2400" dirty="0">
                <a:latin typeface="Arial" pitchFamily="34" charset="0"/>
                <a:cs typeface="Arial" pitchFamily="34" charset="0"/>
              </a:rPr>
              <a:t> + </a:t>
            </a:r>
            <a:r>
              <a:rPr lang="en-US" sz="2400" dirty="0" err="1">
                <a:solidFill>
                  <a:srgbClr val="0000FF"/>
                </a:solidFill>
                <a:latin typeface="Arial" pitchFamily="34" charset="0"/>
                <a:cs typeface="Arial" pitchFamily="34" charset="0"/>
              </a:rPr>
              <a:t>x</a:t>
            </a:r>
            <a:r>
              <a:rPr lang="en-US" sz="2400" baseline="-25000" dirty="0" err="1">
                <a:solidFill>
                  <a:srgbClr val="0000FF"/>
                </a:solidFill>
                <a:latin typeface="Arial" pitchFamily="34" charset="0"/>
                <a:cs typeface="Arial" pitchFamily="34" charset="0"/>
              </a:rPr>
              <a:t>A</a:t>
            </a:r>
            <a:r>
              <a:rPr lang="en-US" sz="2400" baseline="30000" dirty="0">
                <a:solidFill>
                  <a:srgbClr val="0000FF"/>
                </a:solidFill>
                <a:latin typeface="Arial" pitchFamily="34" charset="0"/>
                <a:cs typeface="Arial" pitchFamily="34" charset="0"/>
              </a:rPr>
              <a:t>(2)</a:t>
            </a:r>
            <a:r>
              <a:rPr lang="en-US" sz="2400" dirty="0">
                <a:latin typeface="Arial" pitchFamily="34" charset="0"/>
                <a:cs typeface="Arial" pitchFamily="34" charset="0"/>
              </a:rPr>
              <a:t> </a:t>
            </a:r>
            <a:r>
              <a:rPr lang="en-US" sz="2400" dirty="0">
                <a:solidFill>
                  <a:srgbClr val="E40096"/>
                </a:solidFill>
                <a:latin typeface="Arial" pitchFamily="34" charset="0"/>
                <a:cs typeface="Arial" pitchFamily="34" charset="0"/>
              </a:rPr>
              <a:t>w</a:t>
            </a:r>
            <a:r>
              <a:rPr lang="en-US" sz="2400" baseline="30000" dirty="0">
                <a:solidFill>
                  <a:srgbClr val="E40096"/>
                </a:solidFill>
                <a:latin typeface="Arial" pitchFamily="34" charset="0"/>
                <a:cs typeface="Arial" pitchFamily="34" charset="0"/>
              </a:rPr>
              <a:t>(2)</a:t>
            </a:r>
            <a:r>
              <a:rPr lang="en-US" sz="2400" dirty="0">
                <a:latin typeface="Arial" pitchFamily="34" charset="0"/>
                <a:cs typeface="Arial" pitchFamily="34" charset="0"/>
              </a:rPr>
              <a:t> + b</a:t>
            </a:r>
          </a:p>
          <a:p>
            <a:r>
              <a:rPr lang="en-US" sz="2400" dirty="0">
                <a:latin typeface="Arial" pitchFamily="34" charset="0"/>
                <a:cs typeface="Arial" pitchFamily="34" charset="0"/>
              </a:rPr>
              <a:t>             </a:t>
            </a:r>
            <a:r>
              <a:rPr lang="en-US" sz="2800" dirty="0">
                <a:latin typeface="Arial" pitchFamily="34" charset="0"/>
                <a:cs typeface="Arial" pitchFamily="34" charset="0"/>
              </a:rPr>
              <a:t>= </a:t>
            </a:r>
            <a:r>
              <a:rPr lang="en-US" sz="2800" dirty="0">
                <a:solidFill>
                  <a:srgbClr val="E40096"/>
                </a:solidFill>
                <a:latin typeface="Arial" pitchFamily="34" charset="0"/>
                <a:cs typeface="Arial" pitchFamily="34" charset="0"/>
              </a:rPr>
              <a:t>w </a:t>
            </a:r>
            <a:r>
              <a:rPr lang="en-US" sz="2800" dirty="0">
                <a:latin typeface="Arial" pitchFamily="34" charset="0"/>
                <a:cs typeface="Arial" pitchFamily="34" charset="0"/>
              </a:rPr>
              <a:t>∙ </a:t>
            </a:r>
            <a:r>
              <a:rPr lang="en-US" sz="2800" b="1" dirty="0">
                <a:solidFill>
                  <a:srgbClr val="0000FF"/>
                </a:solidFill>
                <a:latin typeface="Arial" pitchFamily="34" charset="0"/>
                <a:cs typeface="Arial" pitchFamily="34" charset="0"/>
              </a:rPr>
              <a:t>A</a:t>
            </a:r>
            <a:r>
              <a:rPr lang="en-US" sz="2800" dirty="0">
                <a:latin typeface="Arial" pitchFamily="34" charset="0"/>
                <a:cs typeface="Arial" pitchFamily="34" charset="0"/>
              </a:rPr>
              <a:t> + b</a:t>
            </a:r>
          </a:p>
        </p:txBody>
      </p:sp>
      <p:sp>
        <p:nvSpPr>
          <p:cNvPr id="2" name="TextBox 1"/>
          <p:cNvSpPr txBox="1"/>
          <p:nvPr/>
        </p:nvSpPr>
        <p:spPr>
          <a:xfrm>
            <a:off x="5323723" y="6095947"/>
            <a:ext cx="3820277" cy="646331"/>
          </a:xfrm>
          <a:prstGeom prst="rect">
            <a:avLst/>
          </a:prstGeom>
          <a:noFill/>
        </p:spPr>
        <p:txBody>
          <a:bodyPr wrap="none" rtlCol="0">
            <a:spAutoFit/>
          </a:bodyPr>
          <a:lstStyle/>
          <a:p>
            <a:r>
              <a:rPr lang="en-US" dirty="0">
                <a:solidFill>
                  <a:srgbClr val="008000"/>
                </a:solidFill>
                <a:latin typeface="Arial" pitchFamily="34" charset="0"/>
                <a:cs typeface="Arial" pitchFamily="34" charset="0"/>
              </a:rPr>
              <a:t>Remember </a:t>
            </a:r>
            <a:r>
              <a:rPr lang="en-US" b="1" dirty="0" err="1">
                <a:solidFill>
                  <a:srgbClr val="008000"/>
                </a:solidFill>
                <a:latin typeface="Arial" pitchFamily="34" charset="0"/>
                <a:cs typeface="Arial" pitchFamily="34" charset="0"/>
              </a:rPr>
              <a:t>x</a:t>
            </a:r>
            <a:r>
              <a:rPr lang="en-US" b="1" baseline="-25000" dirty="0" err="1">
                <a:solidFill>
                  <a:srgbClr val="008000"/>
                </a:solidFill>
                <a:latin typeface="Arial" pitchFamily="34" charset="0"/>
                <a:cs typeface="Arial" pitchFamily="34" charset="0"/>
              </a:rPr>
              <a:t>M</a:t>
            </a:r>
            <a:r>
              <a:rPr lang="en-US" b="1" baseline="30000" dirty="0">
                <a:solidFill>
                  <a:srgbClr val="008000"/>
                </a:solidFill>
                <a:latin typeface="Arial" pitchFamily="34" charset="0"/>
                <a:cs typeface="Arial" pitchFamily="34" charset="0"/>
              </a:rPr>
              <a:t>(1)</a:t>
            </a:r>
            <a:r>
              <a:rPr lang="en-US" b="1" dirty="0">
                <a:solidFill>
                  <a:srgbClr val="008000"/>
                </a:solidFill>
                <a:latin typeface="Arial" pitchFamily="34" charset="0"/>
                <a:cs typeface="Arial" pitchFamily="34" charset="0"/>
              </a:rPr>
              <a:t>w</a:t>
            </a:r>
            <a:r>
              <a:rPr lang="en-US" b="1" baseline="30000" dirty="0">
                <a:solidFill>
                  <a:srgbClr val="008000"/>
                </a:solidFill>
                <a:latin typeface="Arial" pitchFamily="34" charset="0"/>
                <a:cs typeface="Arial" pitchFamily="34" charset="0"/>
              </a:rPr>
              <a:t>(1)</a:t>
            </a:r>
            <a:r>
              <a:rPr lang="en-US" b="1" dirty="0">
                <a:solidFill>
                  <a:srgbClr val="008000"/>
                </a:solidFill>
                <a:latin typeface="Arial" pitchFamily="34" charset="0"/>
                <a:cs typeface="Arial" pitchFamily="34" charset="0"/>
              </a:rPr>
              <a:t> + </a:t>
            </a:r>
            <a:r>
              <a:rPr lang="en-US" b="1" dirty="0" err="1">
                <a:solidFill>
                  <a:srgbClr val="008000"/>
                </a:solidFill>
                <a:latin typeface="Arial" pitchFamily="34" charset="0"/>
                <a:cs typeface="Arial" pitchFamily="34" charset="0"/>
              </a:rPr>
              <a:t>x</a:t>
            </a:r>
            <a:r>
              <a:rPr lang="en-US" b="1" baseline="-25000" dirty="0" err="1">
                <a:solidFill>
                  <a:srgbClr val="008000"/>
                </a:solidFill>
                <a:latin typeface="Arial" pitchFamily="34" charset="0"/>
                <a:cs typeface="Arial" pitchFamily="34" charset="0"/>
              </a:rPr>
              <a:t>M</a:t>
            </a:r>
            <a:r>
              <a:rPr lang="en-US" b="1" baseline="30000" dirty="0">
                <a:solidFill>
                  <a:srgbClr val="008000"/>
                </a:solidFill>
                <a:latin typeface="Arial" pitchFamily="34" charset="0"/>
                <a:cs typeface="Arial" pitchFamily="34" charset="0"/>
              </a:rPr>
              <a:t>(2)</a:t>
            </a:r>
            <a:r>
              <a:rPr lang="en-US" b="1" dirty="0">
                <a:solidFill>
                  <a:srgbClr val="008000"/>
                </a:solidFill>
                <a:latin typeface="Arial" pitchFamily="34" charset="0"/>
                <a:cs typeface="Arial" pitchFamily="34" charset="0"/>
              </a:rPr>
              <a:t>w</a:t>
            </a:r>
            <a:r>
              <a:rPr lang="en-US" b="1" baseline="30000" dirty="0">
                <a:solidFill>
                  <a:srgbClr val="008000"/>
                </a:solidFill>
                <a:latin typeface="Arial" pitchFamily="34" charset="0"/>
                <a:cs typeface="Arial" pitchFamily="34" charset="0"/>
              </a:rPr>
              <a:t>(2)</a:t>
            </a:r>
            <a:r>
              <a:rPr lang="en-US" b="1" dirty="0">
                <a:solidFill>
                  <a:srgbClr val="008000"/>
                </a:solidFill>
                <a:latin typeface="Arial" pitchFamily="34" charset="0"/>
                <a:cs typeface="Arial" pitchFamily="34" charset="0"/>
              </a:rPr>
              <a:t> = - b</a:t>
            </a:r>
          </a:p>
          <a:p>
            <a:r>
              <a:rPr lang="en-US" dirty="0">
                <a:solidFill>
                  <a:srgbClr val="008000"/>
                </a:solidFill>
                <a:latin typeface="Arial" pitchFamily="34" charset="0"/>
                <a:cs typeface="Arial" pitchFamily="34" charset="0"/>
              </a:rPr>
              <a:t>since </a:t>
            </a:r>
            <a:r>
              <a:rPr lang="en-US" b="1" dirty="0">
                <a:solidFill>
                  <a:srgbClr val="008000"/>
                </a:solidFill>
                <a:latin typeface="Arial" pitchFamily="34" charset="0"/>
                <a:cs typeface="Arial" pitchFamily="34" charset="0"/>
              </a:rPr>
              <a:t>M</a:t>
            </a:r>
            <a:r>
              <a:rPr lang="en-US" dirty="0">
                <a:solidFill>
                  <a:srgbClr val="008000"/>
                </a:solidFill>
                <a:latin typeface="Arial" pitchFamily="34" charset="0"/>
                <a:cs typeface="Arial" pitchFamily="34" charset="0"/>
              </a:rPr>
              <a:t> belongs to line </a:t>
            </a:r>
            <a:r>
              <a:rPr lang="en-US" b="1" dirty="0">
                <a:solidFill>
                  <a:srgbClr val="008000"/>
                </a:solidFill>
                <a:latin typeface="Arial" pitchFamily="34" charset="0"/>
                <a:cs typeface="Arial" pitchFamily="34" charset="0"/>
              </a:rPr>
              <a:t>L</a:t>
            </a:r>
          </a:p>
        </p:txBody>
      </p:sp>
      <p:cxnSp>
        <p:nvCxnSpPr>
          <p:cNvPr id="19" name="Straight Arrow Connector 18"/>
          <p:cNvCxnSpPr/>
          <p:nvPr/>
        </p:nvCxnSpPr>
        <p:spPr>
          <a:xfrm>
            <a:off x="1015762" y="2316256"/>
            <a:ext cx="1366797" cy="916069"/>
          </a:xfrm>
          <a:prstGeom prst="straightConnector1">
            <a:avLst/>
          </a:prstGeom>
          <a:ln w="38100" cmpd="sng">
            <a:solidFill>
              <a:srgbClr val="FF0000"/>
            </a:solidFill>
            <a:prstDash val="sysDash"/>
            <a:headEnd type="none"/>
            <a:tailEnd type="none"/>
          </a:ln>
        </p:spPr>
        <p:style>
          <a:lnRef idx="1">
            <a:schemeClr val="accent2"/>
          </a:lnRef>
          <a:fillRef idx="0">
            <a:schemeClr val="accent2"/>
          </a:fillRef>
          <a:effectRef idx="0">
            <a:schemeClr val="accent2"/>
          </a:effectRef>
          <a:fontRef idx="minor">
            <a:schemeClr val="tx1"/>
          </a:fontRef>
        </p:style>
      </p:cxnSp>
      <p:sp>
        <p:nvSpPr>
          <p:cNvPr id="6" name="TextBox 5"/>
          <p:cNvSpPr txBox="1"/>
          <p:nvPr/>
        </p:nvSpPr>
        <p:spPr>
          <a:xfrm>
            <a:off x="2931427" y="1444591"/>
            <a:ext cx="356663" cy="369332"/>
          </a:xfrm>
          <a:prstGeom prst="rect">
            <a:avLst/>
          </a:prstGeom>
          <a:noFill/>
        </p:spPr>
        <p:txBody>
          <a:bodyPr wrap="none" rtlCol="0">
            <a:spAutoFit/>
          </a:bodyPr>
          <a:lstStyle/>
          <a:p>
            <a:r>
              <a:rPr lang="en-US" b="1" dirty="0">
                <a:solidFill>
                  <a:srgbClr val="E40096"/>
                </a:solidFill>
              </a:rPr>
              <a:t>w</a:t>
            </a:r>
          </a:p>
        </p:txBody>
      </p:sp>
      <p:sp>
        <p:nvSpPr>
          <p:cNvPr id="8" name="Rectangle 7"/>
          <p:cNvSpPr/>
          <p:nvPr/>
        </p:nvSpPr>
        <p:spPr>
          <a:xfrm rot="2123084">
            <a:off x="1423808" y="2500261"/>
            <a:ext cx="899605" cy="369332"/>
          </a:xfrm>
          <a:prstGeom prst="rect">
            <a:avLst/>
          </a:prstGeom>
        </p:spPr>
        <p:txBody>
          <a:bodyPr wrap="none">
            <a:spAutoFit/>
          </a:bodyPr>
          <a:lstStyle/>
          <a:p>
            <a:r>
              <a:rPr lang="en-US" b="1" dirty="0">
                <a:solidFill>
                  <a:srgbClr val="FF0000"/>
                </a:solidFill>
              </a:rPr>
              <a:t>d(A, </a:t>
            </a:r>
            <a:r>
              <a:rPr lang="en-US" b="1" i="1" dirty="0">
                <a:solidFill>
                  <a:srgbClr val="FF0000"/>
                </a:solidFill>
              </a:rPr>
              <a:t>L</a:t>
            </a:r>
            <a:r>
              <a:rPr lang="en-US" b="1" dirty="0">
                <a:solidFill>
                  <a:srgbClr val="FF0000"/>
                </a:solidFill>
              </a:rPr>
              <a:t>) </a:t>
            </a:r>
          </a:p>
        </p:txBody>
      </p:sp>
      <p:sp>
        <p:nvSpPr>
          <p:cNvPr id="11" name="Rectangle 10"/>
          <p:cNvSpPr/>
          <p:nvPr/>
        </p:nvSpPr>
        <p:spPr>
          <a:xfrm>
            <a:off x="3369829" y="1167592"/>
            <a:ext cx="349776" cy="461665"/>
          </a:xfrm>
          <a:prstGeom prst="rect">
            <a:avLst/>
          </a:prstGeom>
        </p:spPr>
        <p:txBody>
          <a:bodyPr wrap="none">
            <a:spAutoFit/>
          </a:bodyPr>
          <a:lstStyle/>
          <a:p>
            <a:r>
              <a:rPr lang="en-US" sz="2400" b="1" i="1" dirty="0">
                <a:solidFill>
                  <a:srgbClr val="008000"/>
                </a:solidFill>
                <a:cs typeface="La Belle Aurore"/>
              </a:rPr>
              <a:t>L</a:t>
            </a:r>
            <a:endParaRPr lang="en-US" sz="2400" b="1" dirty="0"/>
          </a:p>
        </p:txBody>
      </p:sp>
      <p:sp>
        <p:nvSpPr>
          <p:cNvPr id="28" name="TextBox 27"/>
          <p:cNvSpPr txBox="1"/>
          <p:nvPr/>
        </p:nvSpPr>
        <p:spPr>
          <a:xfrm>
            <a:off x="828656" y="1934199"/>
            <a:ext cx="414597" cy="646331"/>
          </a:xfrm>
          <a:prstGeom prst="rect">
            <a:avLst/>
          </a:prstGeom>
          <a:noFill/>
        </p:spPr>
        <p:txBody>
          <a:bodyPr wrap="none" rtlCol="0">
            <a:spAutoFit/>
          </a:bodyPr>
          <a:lstStyle/>
          <a:p>
            <a:r>
              <a:rPr lang="en-US" sz="3600" b="1" dirty="0">
                <a:solidFill>
                  <a:srgbClr val="0000FF"/>
                </a:solidFill>
              </a:rPr>
              <a:t>+</a:t>
            </a:r>
          </a:p>
        </p:txBody>
      </p:sp>
      <p:sp>
        <p:nvSpPr>
          <p:cNvPr id="13" name="Title 12"/>
          <p:cNvSpPr>
            <a:spLocks noGrp="1"/>
          </p:cNvSpPr>
          <p:nvPr>
            <p:ph type="title"/>
          </p:nvPr>
        </p:nvSpPr>
        <p:spPr>
          <a:xfrm>
            <a:off x="180432" y="144048"/>
            <a:ext cx="7886700" cy="617492"/>
          </a:xfrm>
        </p:spPr>
        <p:txBody>
          <a:bodyPr>
            <a:normAutofit/>
          </a:bodyPr>
          <a:lstStyle/>
          <a:p>
            <a:r>
              <a:rPr lang="en-US" dirty="0"/>
              <a:t>What is the margin?</a:t>
            </a:r>
          </a:p>
        </p:txBody>
      </p:sp>
      <p:sp>
        <p:nvSpPr>
          <p:cNvPr id="14" name="Content Placeholder 13"/>
          <p:cNvSpPr>
            <a:spLocks noGrp="1"/>
          </p:cNvSpPr>
          <p:nvPr>
            <p:ph idx="1"/>
          </p:nvPr>
        </p:nvSpPr>
        <p:spPr>
          <a:xfrm>
            <a:off x="4041354" y="1295401"/>
            <a:ext cx="5026446" cy="2819399"/>
          </a:xfrm>
        </p:spPr>
        <p:txBody>
          <a:bodyPr>
            <a:normAutofit/>
          </a:bodyPr>
          <a:lstStyle/>
          <a:p>
            <a:r>
              <a:rPr lang="en-US" b="1" dirty="0">
                <a:solidFill>
                  <a:srgbClr val="D60093"/>
                </a:solidFill>
              </a:rPr>
              <a:t>Let:</a:t>
            </a:r>
          </a:p>
          <a:p>
            <a:pPr lvl="1"/>
            <a:r>
              <a:rPr lang="en-US" b="1" dirty="0">
                <a:solidFill>
                  <a:srgbClr val="008000"/>
                </a:solidFill>
              </a:rPr>
              <a:t>Line L</a:t>
            </a:r>
            <a:r>
              <a:rPr lang="en-US" dirty="0">
                <a:solidFill>
                  <a:srgbClr val="008000"/>
                </a:solidFill>
              </a:rPr>
              <a:t>:</a:t>
            </a:r>
            <a:r>
              <a:rPr lang="en-US" dirty="0"/>
              <a:t> </a:t>
            </a:r>
            <a:r>
              <a:rPr lang="en-US" b="1" dirty="0" err="1"/>
              <a:t>w∙x+b</a:t>
            </a:r>
            <a:r>
              <a:rPr lang="en-US" dirty="0"/>
              <a:t> = w</a:t>
            </a:r>
            <a:r>
              <a:rPr lang="en-US" baseline="30000" dirty="0"/>
              <a:t>(1)</a:t>
            </a:r>
            <a:r>
              <a:rPr lang="en-US" dirty="0"/>
              <a:t>x</a:t>
            </a:r>
            <a:r>
              <a:rPr lang="en-US" baseline="30000" dirty="0"/>
              <a:t>(1)</a:t>
            </a:r>
            <a:r>
              <a:rPr lang="en-US" dirty="0"/>
              <a:t>+w</a:t>
            </a:r>
            <a:r>
              <a:rPr lang="en-US" baseline="30000" dirty="0"/>
              <a:t>(2)</a:t>
            </a:r>
            <a:r>
              <a:rPr lang="en-US" dirty="0"/>
              <a:t>x</a:t>
            </a:r>
            <a:r>
              <a:rPr lang="en-US" baseline="30000" dirty="0"/>
              <a:t>(2)</a:t>
            </a:r>
            <a:r>
              <a:rPr lang="en-US" dirty="0"/>
              <a:t>+b=0</a:t>
            </a:r>
          </a:p>
          <a:p>
            <a:pPr lvl="1"/>
            <a:r>
              <a:rPr lang="en-US" b="1" dirty="0">
                <a:solidFill>
                  <a:srgbClr val="D60093"/>
                </a:solidFill>
              </a:rPr>
              <a:t>w</a:t>
            </a:r>
            <a:r>
              <a:rPr lang="en-US" dirty="0"/>
              <a:t> = (w</a:t>
            </a:r>
            <a:r>
              <a:rPr lang="en-US" baseline="30000" dirty="0"/>
              <a:t>(1)</a:t>
            </a:r>
            <a:r>
              <a:rPr lang="en-US" dirty="0"/>
              <a:t>, w</a:t>
            </a:r>
            <a:r>
              <a:rPr lang="en-US" baseline="30000" dirty="0"/>
              <a:t>(2)</a:t>
            </a:r>
            <a:r>
              <a:rPr lang="en-US" dirty="0"/>
              <a:t>) </a:t>
            </a:r>
          </a:p>
          <a:p>
            <a:pPr lvl="1"/>
            <a:r>
              <a:rPr lang="en-US" b="1" dirty="0">
                <a:solidFill>
                  <a:srgbClr val="0000FF"/>
                </a:solidFill>
              </a:rPr>
              <a:t>Point A</a:t>
            </a:r>
            <a:r>
              <a:rPr lang="en-US" dirty="0"/>
              <a:t> = (</a:t>
            </a:r>
            <a:r>
              <a:rPr lang="en-US" dirty="0" err="1"/>
              <a:t>x</a:t>
            </a:r>
            <a:r>
              <a:rPr lang="en-US" baseline="-25000" dirty="0" err="1"/>
              <a:t>A</a:t>
            </a:r>
            <a:r>
              <a:rPr lang="en-US" baseline="30000" dirty="0"/>
              <a:t>(1)</a:t>
            </a:r>
            <a:r>
              <a:rPr lang="en-US" dirty="0"/>
              <a:t>, </a:t>
            </a:r>
            <a:r>
              <a:rPr lang="en-US" dirty="0" err="1"/>
              <a:t>x</a:t>
            </a:r>
            <a:r>
              <a:rPr lang="en-US" baseline="-25000" dirty="0" err="1"/>
              <a:t>A</a:t>
            </a:r>
            <a:r>
              <a:rPr lang="en-US" baseline="30000" dirty="0"/>
              <a:t>(2)</a:t>
            </a:r>
            <a:r>
              <a:rPr lang="en-US" dirty="0"/>
              <a:t>)</a:t>
            </a:r>
          </a:p>
          <a:p>
            <a:pPr lvl="1"/>
            <a:r>
              <a:rPr lang="en-US" b="1" dirty="0">
                <a:solidFill>
                  <a:schemeClr val="accent6"/>
                </a:solidFill>
              </a:rPr>
              <a:t>Point M</a:t>
            </a:r>
            <a:r>
              <a:rPr lang="en-US" dirty="0"/>
              <a:t> on a line = (</a:t>
            </a:r>
            <a:r>
              <a:rPr lang="en-US" dirty="0" err="1"/>
              <a:t>x</a:t>
            </a:r>
            <a:r>
              <a:rPr lang="en-US" baseline="-25000" dirty="0" err="1"/>
              <a:t>M</a:t>
            </a:r>
            <a:r>
              <a:rPr lang="en-US" baseline="30000" dirty="0"/>
              <a:t>(1)</a:t>
            </a:r>
            <a:r>
              <a:rPr lang="en-US" dirty="0"/>
              <a:t>, </a:t>
            </a:r>
            <a:r>
              <a:rPr lang="en-US" dirty="0" err="1"/>
              <a:t>x</a:t>
            </a:r>
            <a:r>
              <a:rPr lang="en-US" baseline="-25000" dirty="0" err="1"/>
              <a:t>M</a:t>
            </a:r>
            <a:r>
              <a:rPr lang="en-US" baseline="30000" dirty="0"/>
              <a:t>(2)</a:t>
            </a:r>
            <a:r>
              <a:rPr lang="en-US" dirty="0"/>
              <a:t>)</a:t>
            </a:r>
          </a:p>
        </p:txBody>
      </p:sp>
      <p:grpSp>
        <p:nvGrpSpPr>
          <p:cNvPr id="22" name="Group 21"/>
          <p:cNvGrpSpPr/>
          <p:nvPr/>
        </p:nvGrpSpPr>
        <p:grpSpPr>
          <a:xfrm>
            <a:off x="-76200" y="4038600"/>
            <a:ext cx="945236" cy="597932"/>
            <a:chOff x="-76200" y="4038600"/>
            <a:chExt cx="945236" cy="597932"/>
          </a:xfrm>
        </p:grpSpPr>
        <p:cxnSp>
          <p:nvCxnSpPr>
            <p:cNvPr id="20" name="Straight Connector 19"/>
            <p:cNvCxnSpPr/>
            <p:nvPr/>
          </p:nvCxnSpPr>
          <p:spPr>
            <a:xfrm>
              <a:off x="564236" y="4038600"/>
              <a:ext cx="0" cy="533400"/>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a:off x="259436" y="4305300"/>
              <a:ext cx="609600" cy="0"/>
            </a:xfrm>
            <a:prstGeom prst="line">
              <a:avLst/>
            </a:prstGeom>
            <a:ln w="28575"/>
          </p:spPr>
          <p:style>
            <a:lnRef idx="1">
              <a:schemeClr val="dk1"/>
            </a:lnRef>
            <a:fillRef idx="0">
              <a:schemeClr val="dk1"/>
            </a:fillRef>
            <a:effectRef idx="0">
              <a:schemeClr val="dk1"/>
            </a:effectRef>
            <a:fontRef idx="minor">
              <a:schemeClr val="tx1"/>
            </a:fontRef>
          </p:style>
        </p:cxnSp>
        <p:sp>
          <p:nvSpPr>
            <p:cNvPr id="5" name="TextBox 4"/>
            <p:cNvSpPr txBox="1"/>
            <p:nvPr/>
          </p:nvSpPr>
          <p:spPr>
            <a:xfrm>
              <a:off x="-76200" y="4267200"/>
              <a:ext cx="659155" cy="369332"/>
            </a:xfrm>
            <a:prstGeom prst="rect">
              <a:avLst/>
            </a:prstGeom>
            <a:noFill/>
          </p:spPr>
          <p:txBody>
            <a:bodyPr wrap="none" rtlCol="0">
              <a:spAutoFit/>
            </a:bodyPr>
            <a:lstStyle/>
            <a:p>
              <a:r>
                <a:rPr lang="en-US" dirty="0">
                  <a:latin typeface="Arial" pitchFamily="34" charset="0"/>
                  <a:cs typeface="Arial" pitchFamily="34" charset="0"/>
                </a:rPr>
                <a:t>(0,0)</a:t>
              </a:r>
            </a:p>
          </p:txBody>
        </p:sp>
      </p:grpSp>
      <p:cxnSp>
        <p:nvCxnSpPr>
          <p:cNvPr id="9" name="Straight Arrow Connector 8"/>
          <p:cNvCxnSpPr/>
          <p:nvPr/>
        </p:nvCxnSpPr>
        <p:spPr>
          <a:xfrm flipV="1">
            <a:off x="564236" y="2316256"/>
            <a:ext cx="451526" cy="198904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564236" y="4305300"/>
            <a:ext cx="679017" cy="683051"/>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1016193" y="2316256"/>
            <a:ext cx="227060" cy="2672095"/>
          </a:xfrm>
          <a:prstGeom prst="straightConnector1">
            <a:avLst/>
          </a:prstGeom>
          <a:ln w="38100" cmpd="sng">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6" name="Footer Placeholder 15"/>
          <p:cNvSpPr>
            <a:spLocks noGrp="1"/>
          </p:cNvSpPr>
          <p:nvPr>
            <p:ph type="ftr" sz="quarter" idx="11"/>
          </p:nvPr>
        </p:nvSpPr>
        <p:spPr>
          <a:xfrm>
            <a:off x="-143089" y="6419112"/>
            <a:ext cx="3086100" cy="365125"/>
          </a:xfrm>
        </p:spPr>
        <p:txBody>
          <a:bodyPr/>
          <a:lstStyle/>
          <a:p>
            <a:r>
              <a:rPr lang="en-US" sz="900" dirty="0"/>
              <a:t>J. </a:t>
            </a:r>
            <a:r>
              <a:rPr lang="en-US" sz="900" dirty="0" err="1"/>
              <a:t>Leskovec</a:t>
            </a:r>
            <a:r>
              <a:rPr lang="en-US" sz="900" dirty="0"/>
              <a:t>, A. </a:t>
            </a:r>
            <a:r>
              <a:rPr lang="en-US" sz="900" dirty="0" err="1"/>
              <a:t>Rajaraman</a:t>
            </a:r>
            <a:r>
              <a:rPr lang="en-US" sz="900" dirty="0"/>
              <a:t>, J. Ullman: Mining of Massive Datasets, http://www.mmds.org</a:t>
            </a:r>
          </a:p>
        </p:txBody>
      </p:sp>
      <p:sp>
        <p:nvSpPr>
          <p:cNvPr id="18" name="Slide Number Placeholder 17"/>
          <p:cNvSpPr>
            <a:spLocks noGrp="1"/>
          </p:cNvSpPr>
          <p:nvPr>
            <p:ph type="sldNum" sz="quarter" idx="12"/>
          </p:nvPr>
        </p:nvSpPr>
        <p:spPr/>
        <p:txBody>
          <a:bodyPr/>
          <a:lstStyle/>
          <a:p>
            <a:fld id="{19B12225-5612-419B-A8D5-4B8EEE4C217E}" type="slidenum">
              <a:rPr lang="en-US" smtClean="0"/>
              <a:pPr/>
              <a:t>62</a:t>
            </a:fld>
            <a:endParaRPr lang="en-US"/>
          </a:p>
        </p:txBody>
      </p:sp>
      <mc:AlternateContent xmlns:mc="http://schemas.openxmlformats.org/markup-compatibility/2006" xmlns:a14="http://schemas.microsoft.com/office/drawing/2010/main">
        <mc:Choice Requires="a14">
          <p:sp>
            <p:nvSpPr>
              <p:cNvPr id="30" name="Rectangle 29"/>
              <p:cNvSpPr/>
              <p:nvPr/>
            </p:nvSpPr>
            <p:spPr>
              <a:xfrm>
                <a:off x="7086600" y="1066800"/>
                <a:ext cx="2286000" cy="646331"/>
              </a:xfrm>
              <a:prstGeom prst="rect">
                <a:avLst/>
              </a:prstGeom>
              <a:noFill/>
              <a:ln w="38100">
                <a:noFill/>
              </a:ln>
            </p:spPr>
            <p:style>
              <a:lnRef idx="1">
                <a:schemeClr val="dk1"/>
              </a:lnRef>
              <a:fillRef idx="0">
                <a:schemeClr val="dk1"/>
              </a:fillRef>
              <a:effectRef idx="0">
                <a:schemeClr val="dk1"/>
              </a:effectRef>
              <a:fontRef idx="minor">
                <a:schemeClr val="tx1"/>
              </a:fontRef>
            </p:style>
            <p:txBody>
              <a:bodyPr wrap="square" rtlCol="0" anchor="t">
                <a:spAutoFit/>
              </a:bodyPr>
              <a:lstStyle/>
              <a:p>
                <a:r>
                  <a:rPr lang="en-US" b="1" dirty="0">
                    <a:solidFill>
                      <a:srgbClr val="008000"/>
                    </a:solidFill>
                    <a:latin typeface="Arial" pitchFamily="34" charset="0"/>
                    <a:cs typeface="Arial" pitchFamily="34" charset="0"/>
                  </a:rPr>
                  <a:t>Note we assume </a:t>
                </a:r>
                <a14:m>
                  <m:oMath xmlns:m="http://schemas.openxmlformats.org/officeDocument/2006/math">
                    <m:sSub>
                      <m:sSubPr>
                        <m:ctrlPr>
                          <a:rPr lang="en-US" b="1" i="1" dirty="0" smtClean="0">
                            <a:solidFill>
                              <a:srgbClr val="008000"/>
                            </a:solidFill>
                            <a:latin typeface="Cambria Math" panose="02040503050406030204" pitchFamily="18" charset="0"/>
                            <a:cs typeface="Arial" pitchFamily="34" charset="0"/>
                          </a:rPr>
                        </m:ctrlPr>
                      </m:sSubPr>
                      <m:e>
                        <m:d>
                          <m:dPr>
                            <m:begChr m:val="‖"/>
                            <m:endChr m:val="‖"/>
                            <m:ctrlPr>
                              <a:rPr lang="en-US" b="1" i="1" dirty="0" smtClean="0">
                                <a:solidFill>
                                  <a:srgbClr val="008000"/>
                                </a:solidFill>
                                <a:latin typeface="Cambria Math" panose="02040503050406030204" pitchFamily="18" charset="0"/>
                                <a:cs typeface="Arial" pitchFamily="34" charset="0"/>
                              </a:rPr>
                            </m:ctrlPr>
                          </m:dPr>
                          <m:e>
                            <m:r>
                              <a:rPr lang="en-US" b="1" i="1" dirty="0" smtClean="0">
                                <a:solidFill>
                                  <a:srgbClr val="008000"/>
                                </a:solidFill>
                                <a:latin typeface="Cambria Math"/>
                                <a:cs typeface="Arial" pitchFamily="34" charset="0"/>
                              </a:rPr>
                              <m:t>𝒘</m:t>
                            </m:r>
                          </m:e>
                        </m:d>
                      </m:e>
                      <m:sub>
                        <m:r>
                          <a:rPr lang="en-US" b="1" i="1" dirty="0" smtClean="0">
                            <a:solidFill>
                              <a:srgbClr val="008000"/>
                            </a:solidFill>
                            <a:latin typeface="Cambria Math"/>
                            <a:cs typeface="Arial" pitchFamily="34" charset="0"/>
                          </a:rPr>
                          <m:t>𝟐</m:t>
                        </m:r>
                      </m:sub>
                    </m:sSub>
                    <m:r>
                      <a:rPr lang="en-US" b="1" i="1" dirty="0" smtClean="0">
                        <a:solidFill>
                          <a:srgbClr val="008000"/>
                        </a:solidFill>
                        <a:latin typeface="Cambria Math"/>
                        <a:cs typeface="Arial" pitchFamily="34" charset="0"/>
                      </a:rPr>
                      <m:t>=</m:t>
                    </m:r>
                    <m:r>
                      <a:rPr lang="en-US" b="1" i="1" dirty="0" smtClean="0">
                        <a:solidFill>
                          <a:srgbClr val="008000"/>
                        </a:solidFill>
                        <a:latin typeface="Cambria Math"/>
                        <a:cs typeface="Arial" pitchFamily="34" charset="0"/>
                      </a:rPr>
                      <m:t>𝟏</m:t>
                    </m:r>
                  </m:oMath>
                </a14:m>
                <a:endParaRPr lang="en-US" b="1" dirty="0">
                  <a:solidFill>
                    <a:srgbClr val="008000"/>
                  </a:solidFill>
                  <a:latin typeface="Arial" pitchFamily="34" charset="0"/>
                  <a:cs typeface="Arial" pitchFamily="34" charset="0"/>
                </a:endParaRPr>
              </a:p>
            </p:txBody>
          </p:sp>
        </mc:Choice>
        <mc:Fallback xmlns="">
          <p:sp>
            <p:nvSpPr>
              <p:cNvPr id="30" name="Rectangle 29"/>
              <p:cNvSpPr>
                <a:spLocks noRot="1" noChangeAspect="1" noMove="1" noResize="1" noEditPoints="1" noAdjustHandles="1" noChangeArrowheads="1" noChangeShapeType="1" noTextEdit="1"/>
              </p:cNvSpPr>
              <p:nvPr/>
            </p:nvSpPr>
            <p:spPr>
              <a:xfrm>
                <a:off x="7086600" y="1066800"/>
                <a:ext cx="2286000" cy="646331"/>
              </a:xfrm>
              <a:prstGeom prst="rect">
                <a:avLst/>
              </a:prstGeom>
              <a:blipFill rotWithShape="1">
                <a:blip r:embed="rId2"/>
                <a:stretch>
                  <a:fillRect l="-2400" t="-4717"/>
                </a:stretch>
              </a:blipFill>
              <a:ln w="38100">
                <a:noFill/>
              </a:ln>
            </p:spPr>
            <p:txBody>
              <a:bodyPr/>
              <a:lstStyle/>
              <a:p>
                <a:r>
                  <a:rPr lang="en-US">
                    <a:noFill/>
                  </a:rPr>
                  <a:t> </a:t>
                </a:r>
              </a:p>
            </p:txBody>
          </p:sp>
        </mc:Fallback>
      </mc:AlternateContent>
    </p:spTree>
    <p:extLst>
      <p:ext uri="{BB962C8B-B14F-4D97-AF65-F5344CB8AC3E}">
        <p14:creationId xmlns:p14="http://schemas.microsoft.com/office/powerpoint/2010/main" val="219653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
                                            <p:txEl>
                                              <p:pRg st="2" end="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2" grpId="0"/>
      <p:bldP spid="8" grpId="0"/>
      <p:bldP spid="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888" y="176125"/>
            <a:ext cx="7886700" cy="485653"/>
          </a:xfrm>
        </p:spPr>
        <p:txBody>
          <a:bodyPr>
            <a:normAutofit fontScale="90000"/>
          </a:bodyPr>
          <a:lstStyle/>
          <a:p>
            <a:r>
              <a:rPr lang="en-US" dirty="0"/>
              <a:t>Largest Margin</a:t>
            </a:r>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3954339" y="1295399"/>
                <a:ext cx="5189661" cy="4355813"/>
              </a:xfrm>
            </p:spPr>
            <p:txBody>
              <a:bodyPr>
                <a:normAutofit/>
              </a:bodyPr>
              <a:lstStyle/>
              <a:p>
                <a:r>
                  <a:rPr lang="en-US" sz="3200" dirty="0"/>
                  <a:t>Prediction = </a:t>
                </a:r>
                <a:r>
                  <a:rPr lang="en-US" sz="3200" b="1" dirty="0">
                    <a:latin typeface="Times New Roman" pitchFamily="18" charset="0"/>
                    <a:cs typeface="Times New Roman" pitchFamily="18" charset="0"/>
                  </a:rPr>
                  <a:t>sign(</a:t>
                </a:r>
                <a:r>
                  <a:rPr lang="en-US" sz="3200" b="1" i="1" dirty="0" err="1">
                    <a:latin typeface="Times New Roman" pitchFamily="18" charset="0"/>
                    <a:cs typeface="Times New Roman" pitchFamily="18" charset="0"/>
                  </a:rPr>
                  <a:t>w</a:t>
                </a:r>
                <a:r>
                  <a:rPr lang="en-US" sz="3200" b="1" i="1" dirty="0" err="1">
                    <a:latin typeface="Times New Roman" pitchFamily="18" charset="0"/>
                    <a:cs typeface="Times New Roman" pitchFamily="18" charset="0"/>
                    <a:sym typeface="Symbol"/>
                  </a:rPr>
                  <a:t></a:t>
                </a:r>
                <a:r>
                  <a:rPr lang="en-US" sz="3200" b="1" i="1" dirty="0" err="1">
                    <a:latin typeface="Times New Roman" pitchFamily="18" charset="0"/>
                    <a:cs typeface="Times New Roman" pitchFamily="18" charset="0"/>
                  </a:rPr>
                  <a:t>x</a:t>
                </a:r>
                <a:r>
                  <a:rPr lang="en-US" sz="3200" b="1" i="1" dirty="0">
                    <a:latin typeface="Times New Roman" pitchFamily="18" charset="0"/>
                    <a:cs typeface="Times New Roman" pitchFamily="18" charset="0"/>
                  </a:rPr>
                  <a:t> + b)</a:t>
                </a:r>
                <a:endParaRPr lang="en-US" sz="3200" b="1" dirty="0">
                  <a:latin typeface="Times New Roman" pitchFamily="18" charset="0"/>
                  <a:cs typeface="Times New Roman" pitchFamily="18" charset="0"/>
                </a:endParaRPr>
              </a:p>
              <a:p>
                <a:r>
                  <a:rPr lang="en-US" sz="3200" dirty="0"/>
                  <a:t>“</a:t>
                </a:r>
                <a:r>
                  <a:rPr lang="en-US" sz="3200" b="1" dirty="0">
                    <a:solidFill>
                      <a:srgbClr val="008000"/>
                    </a:solidFill>
                  </a:rPr>
                  <a:t>Confidence</a:t>
                </a:r>
                <a:r>
                  <a:rPr lang="en-US" sz="3200" dirty="0"/>
                  <a:t>” =</a:t>
                </a:r>
                <a:r>
                  <a:rPr lang="en-US" sz="3200" dirty="0">
                    <a:latin typeface="Times New Roman" pitchFamily="18" charset="0"/>
                    <a:cs typeface="Times New Roman" pitchFamily="18" charset="0"/>
                  </a:rPr>
                  <a:t> </a:t>
                </a:r>
                <a:r>
                  <a:rPr lang="en-US" sz="3200" b="1" i="1" dirty="0">
                    <a:latin typeface="Times New Roman" pitchFamily="18" charset="0"/>
                    <a:cs typeface="Times New Roman" pitchFamily="18" charset="0"/>
                  </a:rPr>
                  <a:t>(w</a:t>
                </a:r>
                <a:r>
                  <a:rPr lang="en-US" sz="3200" b="1" i="1" dirty="0">
                    <a:latin typeface="Times New Roman" pitchFamily="18" charset="0"/>
                    <a:cs typeface="Times New Roman" pitchFamily="18" charset="0"/>
                    <a:sym typeface="Symbol"/>
                  </a:rPr>
                  <a:t> </a:t>
                </a:r>
                <a:r>
                  <a:rPr lang="en-US" sz="3200" b="1" i="1" dirty="0">
                    <a:latin typeface="Times New Roman" pitchFamily="18" charset="0"/>
                    <a:cs typeface="Times New Roman" pitchFamily="18" charset="0"/>
                  </a:rPr>
                  <a:t>x + b) y</a:t>
                </a:r>
                <a:endParaRPr lang="en-US" sz="3200" b="1" i="1" baseline="-25000" dirty="0">
                  <a:latin typeface="Times New Roman" pitchFamily="18" charset="0"/>
                  <a:cs typeface="Times New Roman" pitchFamily="18" charset="0"/>
                </a:endParaRPr>
              </a:p>
              <a:p>
                <a:r>
                  <a:rPr lang="en-US" sz="3200" b="1" dirty="0">
                    <a:solidFill>
                      <a:srgbClr val="CC0066"/>
                    </a:solidFill>
                  </a:rPr>
                  <a:t>For </a:t>
                </a:r>
                <a:r>
                  <a:rPr lang="en-US" sz="3200" b="1" dirty="0" err="1">
                    <a:solidFill>
                      <a:srgbClr val="CC0066"/>
                    </a:solidFill>
                  </a:rPr>
                  <a:t>i-th</a:t>
                </a:r>
                <a:r>
                  <a:rPr lang="en-US" sz="3200" b="1" dirty="0">
                    <a:solidFill>
                      <a:srgbClr val="CC0066"/>
                    </a:solidFill>
                  </a:rPr>
                  <a:t> </a:t>
                </a:r>
                <a:r>
                  <a:rPr lang="en-US" sz="3200" b="1" dirty="0" err="1">
                    <a:solidFill>
                      <a:srgbClr val="CC0066"/>
                    </a:solidFill>
                  </a:rPr>
                  <a:t>datapoint</a:t>
                </a:r>
                <a:r>
                  <a:rPr lang="en-US" sz="3200" b="1" dirty="0">
                    <a:solidFill>
                      <a:srgbClr val="CC0066"/>
                    </a:solidFill>
                  </a:rPr>
                  <a:t>:</a:t>
                </a:r>
                <a:br>
                  <a:rPr lang="en-US" sz="3200" b="1" dirty="0">
                    <a:solidFill>
                      <a:srgbClr val="CC0066"/>
                    </a:solidFill>
                  </a:rPr>
                </a:br>
                <a14:m>
                  <m:oMath xmlns:m="http://schemas.openxmlformats.org/officeDocument/2006/math">
                    <m:sSub>
                      <m:sSubPr>
                        <m:ctrlPr>
                          <a:rPr lang="en-US" sz="3200" b="1" i="1" dirty="0" smtClean="0">
                            <a:latin typeface="Cambria Math" panose="02040503050406030204" pitchFamily="18" charset="0"/>
                            <a:cs typeface="Times New Roman" pitchFamily="18" charset="0"/>
                            <a:sym typeface="Symbol"/>
                          </a:rPr>
                        </m:ctrlPr>
                      </m:sSubPr>
                      <m:e>
                        <m:r>
                          <a:rPr lang="en-US" sz="3200" b="1" i="1" dirty="0" smtClean="0">
                            <a:latin typeface="Cambria Math"/>
                            <a:cs typeface="Times New Roman" pitchFamily="18" charset="0"/>
                            <a:sym typeface="Symbol"/>
                          </a:rPr>
                          <m:t>𝜸</m:t>
                        </m:r>
                      </m:e>
                      <m:sub>
                        <m:r>
                          <a:rPr lang="en-US" sz="3200" b="1" i="1" dirty="0" smtClean="0">
                            <a:latin typeface="Cambria Math"/>
                            <a:cs typeface="Times New Roman" pitchFamily="18" charset="0"/>
                            <a:sym typeface="Symbol"/>
                          </a:rPr>
                          <m:t>𝒊</m:t>
                        </m:r>
                      </m:sub>
                    </m:sSub>
                    <m:r>
                      <a:rPr lang="en-US" sz="3200" b="1" i="1" baseline="-25000" dirty="0" smtClean="0">
                        <a:latin typeface="Cambria Math"/>
                        <a:cs typeface="Times New Roman" pitchFamily="18" charset="0"/>
                        <a:sym typeface="Symbol"/>
                      </a:rPr>
                      <m:t> </m:t>
                    </m:r>
                    <m:r>
                      <a:rPr lang="en-US" sz="3200" b="1" i="1" dirty="0" smtClean="0">
                        <a:latin typeface="Cambria Math"/>
                        <a:cs typeface="Times New Roman" pitchFamily="18" charset="0"/>
                        <a:sym typeface="Symbol"/>
                      </a:rPr>
                      <m:t>= </m:t>
                    </m:r>
                    <m:d>
                      <m:dPr>
                        <m:ctrlPr>
                          <a:rPr lang="en-US" sz="3200" b="1" i="1" dirty="0" smtClean="0">
                            <a:latin typeface="Cambria Math" panose="02040503050406030204" pitchFamily="18" charset="0"/>
                            <a:cs typeface="Times New Roman" pitchFamily="18" charset="0"/>
                          </a:rPr>
                        </m:ctrlPr>
                      </m:dPr>
                      <m:e>
                        <m:r>
                          <a:rPr lang="en-US" sz="3200" b="1" i="1" dirty="0" smtClean="0">
                            <a:latin typeface="Cambria Math"/>
                            <a:cs typeface="Times New Roman" pitchFamily="18" charset="0"/>
                          </a:rPr>
                          <m:t>𝒘</m:t>
                        </m:r>
                        <m:r>
                          <a:rPr lang="en-US" sz="3200" b="1" i="1" dirty="0" smtClean="0">
                            <a:latin typeface="Cambria Math"/>
                            <a:cs typeface="Times New Roman" pitchFamily="18" charset="0"/>
                            <a:sym typeface="Symbol"/>
                          </a:rPr>
                          <m:t> </m:t>
                        </m:r>
                        <m:sSub>
                          <m:sSubPr>
                            <m:ctrlPr>
                              <a:rPr lang="en-US" sz="3200" b="1" i="1" dirty="0" smtClean="0">
                                <a:latin typeface="Cambria Math" panose="02040503050406030204" pitchFamily="18" charset="0"/>
                                <a:cs typeface="Times New Roman" pitchFamily="18" charset="0"/>
                                <a:sym typeface="Symbol"/>
                              </a:rPr>
                            </m:ctrlPr>
                          </m:sSubPr>
                          <m:e>
                            <m:r>
                              <a:rPr lang="en-US" sz="3200" b="1" i="1" dirty="0" smtClean="0">
                                <a:latin typeface="Cambria Math"/>
                                <a:cs typeface="Times New Roman" pitchFamily="18" charset="0"/>
                                <a:sym typeface="Symbol"/>
                              </a:rPr>
                              <m:t>𝒙</m:t>
                            </m:r>
                          </m:e>
                          <m:sub>
                            <m:r>
                              <a:rPr lang="en-US" sz="3200" b="1" i="1" dirty="0" smtClean="0">
                                <a:latin typeface="Cambria Math"/>
                                <a:cs typeface="Times New Roman" pitchFamily="18" charset="0"/>
                                <a:sym typeface="Symbol"/>
                              </a:rPr>
                              <m:t>𝒊</m:t>
                            </m:r>
                          </m:sub>
                        </m:sSub>
                        <m:r>
                          <a:rPr lang="en-US" sz="3200" b="1" i="1" dirty="0" smtClean="0">
                            <a:latin typeface="Cambria Math"/>
                            <a:cs typeface="Times New Roman" pitchFamily="18" charset="0"/>
                          </a:rPr>
                          <m:t>+</m:t>
                        </m:r>
                        <m:r>
                          <a:rPr lang="en-US" sz="3200" b="1" i="1" dirty="0" smtClean="0">
                            <a:latin typeface="Cambria Math"/>
                            <a:cs typeface="Times New Roman" pitchFamily="18" charset="0"/>
                          </a:rPr>
                          <m:t>𝒃</m:t>
                        </m:r>
                      </m:e>
                    </m:d>
                    <m:sSub>
                      <m:sSubPr>
                        <m:ctrlPr>
                          <a:rPr lang="en-US" sz="3200" b="1" i="1" dirty="0" smtClean="0">
                            <a:latin typeface="Cambria Math" panose="02040503050406030204" pitchFamily="18" charset="0"/>
                            <a:cs typeface="Times New Roman" pitchFamily="18" charset="0"/>
                          </a:rPr>
                        </m:ctrlPr>
                      </m:sSubPr>
                      <m:e>
                        <m:r>
                          <a:rPr lang="en-US" sz="3200" b="1" i="1" dirty="0" smtClean="0">
                            <a:latin typeface="Cambria Math"/>
                            <a:cs typeface="Times New Roman" pitchFamily="18" charset="0"/>
                          </a:rPr>
                          <m:t>𝒚</m:t>
                        </m:r>
                      </m:e>
                      <m:sub>
                        <m:r>
                          <a:rPr lang="en-US" sz="3200" b="1" i="1" dirty="0" smtClean="0">
                            <a:latin typeface="Cambria Math"/>
                            <a:cs typeface="Times New Roman" pitchFamily="18" charset="0"/>
                          </a:rPr>
                          <m:t>𝒊</m:t>
                        </m:r>
                      </m:sub>
                    </m:sSub>
                  </m:oMath>
                </a14:m>
                <a:endParaRPr lang="en-US" sz="3200" b="1" i="1" baseline="-25000" dirty="0">
                  <a:latin typeface="Times New Roman" pitchFamily="18" charset="0"/>
                  <a:cs typeface="Times New Roman" pitchFamily="18" charset="0"/>
                </a:endParaRPr>
              </a:p>
              <a:p>
                <a:r>
                  <a:rPr lang="en-US" sz="3200" b="1" dirty="0">
                    <a:solidFill>
                      <a:srgbClr val="CC0066"/>
                    </a:solidFill>
                  </a:rPr>
                  <a:t>Want to solve:</a:t>
                </a:r>
              </a:p>
              <a:p>
                <a:pPr marL="118872" indent="0">
                  <a:buNone/>
                </a:pPr>
                <a14:m>
                  <m:oMathPara xmlns:m="http://schemas.openxmlformats.org/officeDocument/2006/math">
                    <m:oMathParaPr>
                      <m:jc m:val="centerGroup"/>
                    </m:oMathParaPr>
                    <m:oMath xmlns:m="http://schemas.openxmlformats.org/officeDocument/2006/math">
                      <m:func>
                        <m:funcPr>
                          <m:ctrlPr>
                            <a:rPr lang="en-US" sz="3200" b="1" i="1" smtClean="0">
                              <a:solidFill>
                                <a:srgbClr val="0000FF"/>
                              </a:solidFill>
                              <a:latin typeface="Cambria Math" panose="02040503050406030204" pitchFamily="18" charset="0"/>
                            </a:rPr>
                          </m:ctrlPr>
                        </m:funcPr>
                        <m:fName>
                          <m:limLow>
                            <m:limLowPr>
                              <m:ctrlPr>
                                <a:rPr lang="en-US" sz="3200" b="1" i="1">
                                  <a:solidFill>
                                    <a:srgbClr val="0000FF"/>
                                  </a:solidFill>
                                  <a:latin typeface="Cambria Math" panose="02040503050406030204" pitchFamily="18" charset="0"/>
                                </a:rPr>
                              </m:ctrlPr>
                            </m:limLowPr>
                            <m:e>
                              <m:r>
                                <a:rPr lang="en-US" sz="3200" b="1">
                                  <a:solidFill>
                                    <a:srgbClr val="0000FF"/>
                                  </a:solidFill>
                                  <a:latin typeface="Cambria Math"/>
                                </a:rPr>
                                <m:t>𝐦𝐚𝐱</m:t>
                              </m:r>
                            </m:e>
                            <m:lim>
                              <m:r>
                                <a:rPr lang="en-US" sz="3200" b="1" i="1">
                                  <a:solidFill>
                                    <a:srgbClr val="0000FF"/>
                                  </a:solidFill>
                                  <a:latin typeface="Cambria Math"/>
                                </a:rPr>
                                <m:t>𝒘</m:t>
                              </m:r>
                            </m:lim>
                          </m:limLow>
                        </m:fName>
                        <m:e>
                          <m:func>
                            <m:funcPr>
                              <m:ctrlPr>
                                <a:rPr lang="en-US" sz="3200" b="1" i="1">
                                  <a:solidFill>
                                    <a:srgbClr val="0000FF"/>
                                  </a:solidFill>
                                  <a:latin typeface="Cambria Math" panose="02040503050406030204" pitchFamily="18" charset="0"/>
                                </a:rPr>
                              </m:ctrlPr>
                            </m:funcPr>
                            <m:fName>
                              <m:limLow>
                                <m:limLowPr>
                                  <m:ctrlPr>
                                    <a:rPr lang="en-US" sz="3200" b="1" i="1">
                                      <a:solidFill>
                                        <a:srgbClr val="0000FF"/>
                                      </a:solidFill>
                                      <a:latin typeface="Cambria Math" panose="02040503050406030204" pitchFamily="18" charset="0"/>
                                    </a:rPr>
                                  </m:ctrlPr>
                                </m:limLowPr>
                                <m:e>
                                  <m:r>
                                    <a:rPr lang="en-US" sz="3200" b="1">
                                      <a:solidFill>
                                        <a:srgbClr val="0000FF"/>
                                      </a:solidFill>
                                      <a:latin typeface="Cambria Math"/>
                                    </a:rPr>
                                    <m:t>𝐦𝐢𝐧</m:t>
                                  </m:r>
                                </m:e>
                                <m:lim>
                                  <m:r>
                                    <a:rPr lang="en-US" sz="3200" b="1" i="1">
                                      <a:solidFill>
                                        <a:srgbClr val="0000FF"/>
                                      </a:solidFill>
                                      <a:latin typeface="Cambria Math"/>
                                    </a:rPr>
                                    <m:t>𝒊</m:t>
                                  </m:r>
                                </m:lim>
                              </m:limLow>
                            </m:fName>
                            <m:e>
                              <m:sSub>
                                <m:sSubPr>
                                  <m:ctrlPr>
                                    <a:rPr lang="en-US" sz="3200" b="1" i="1" smtClean="0">
                                      <a:solidFill>
                                        <a:srgbClr val="0000FF"/>
                                      </a:solidFill>
                                      <a:latin typeface="Cambria Math" panose="02040503050406030204" pitchFamily="18" charset="0"/>
                                    </a:rPr>
                                  </m:ctrlPr>
                                </m:sSubPr>
                                <m:e>
                                  <m:r>
                                    <a:rPr lang="en-US" sz="3200" b="1" i="1" smtClean="0">
                                      <a:solidFill>
                                        <a:srgbClr val="0000FF"/>
                                      </a:solidFill>
                                      <a:latin typeface="Cambria Math"/>
                                    </a:rPr>
                                    <m:t>𝜸</m:t>
                                  </m:r>
                                </m:e>
                                <m:sub>
                                  <m:r>
                                    <a:rPr lang="en-US" sz="3200" b="1" i="1" smtClean="0">
                                      <a:solidFill>
                                        <a:srgbClr val="0000FF"/>
                                      </a:solidFill>
                                      <a:latin typeface="Cambria Math"/>
                                    </a:rPr>
                                    <m:t>𝒊</m:t>
                                  </m:r>
                                </m:sub>
                              </m:sSub>
                            </m:e>
                          </m:func>
                        </m:e>
                      </m:func>
                    </m:oMath>
                  </m:oMathPara>
                </a14:m>
                <a:endParaRPr lang="en-US" sz="3200" dirty="0">
                  <a:solidFill>
                    <a:srgbClr val="0000FF"/>
                  </a:solidFill>
                </a:endParaRPr>
              </a:p>
              <a:p>
                <a:r>
                  <a:rPr lang="en-US" sz="3200" b="1" dirty="0">
                    <a:solidFill>
                      <a:srgbClr val="CC0066"/>
                    </a:solidFill>
                  </a:rPr>
                  <a:t>Can rewrite as</a:t>
                </a:r>
              </a:p>
              <a:p>
                <a:endParaRPr lang="en-US" sz="3200"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3954339" y="1295399"/>
                <a:ext cx="5189661" cy="4355813"/>
              </a:xfrm>
              <a:blipFill rotWithShape="1">
                <a:blip r:embed="rId3"/>
                <a:stretch>
                  <a:fillRect l="-118" t="-979" r="-940"/>
                </a:stretch>
              </a:blipFill>
            </p:spPr>
            <p:txBody>
              <a:bodyPr/>
              <a:lstStyle/>
              <a:p>
                <a:r>
                  <a:rPr lang="en-US">
                    <a:noFill/>
                  </a:rPr>
                  <a:t> </a:t>
                </a:r>
              </a:p>
            </p:txBody>
          </p:sp>
        </mc:Fallback>
      </mc:AlternateContent>
      <p:sp>
        <p:nvSpPr>
          <p:cNvPr id="6" name="Footer Placeholder 5"/>
          <p:cNvSpPr>
            <a:spLocks noGrp="1"/>
          </p:cNvSpPr>
          <p:nvPr>
            <p:ph type="ftr" sz="quarter" idx="11"/>
          </p:nvPr>
        </p:nvSpPr>
        <p:spPr>
          <a:xfrm>
            <a:off x="17174" y="6393497"/>
            <a:ext cx="3086100" cy="365125"/>
          </a:xfrm>
        </p:spPr>
        <p:txBody>
          <a:bodyPr/>
          <a:lstStyle/>
          <a:p>
            <a:r>
              <a:rPr lang="nn-NO" sz="900" dirty="0"/>
              <a:t>J. Leskovec, A. Rajaraman, J. Ullman: Mining of Massive Datasets, http://www.mmds.org</a:t>
            </a:r>
            <a:endParaRPr lang="en-US" sz="900" dirty="0"/>
          </a:p>
        </p:txBody>
      </p:sp>
      <p:sp>
        <p:nvSpPr>
          <p:cNvPr id="7" name="Slide Number Placeholder 6"/>
          <p:cNvSpPr>
            <a:spLocks noGrp="1"/>
          </p:cNvSpPr>
          <p:nvPr>
            <p:ph type="sldNum" sz="quarter" idx="12"/>
          </p:nvPr>
        </p:nvSpPr>
        <p:spPr/>
        <p:txBody>
          <a:bodyPr/>
          <a:lstStyle/>
          <a:p>
            <a:fld id="{19B12225-5612-419B-A8D5-4B8EEE4C217E}" type="slidenum">
              <a:rPr lang="en-US" smtClean="0"/>
              <a:pPr/>
              <a:t>63</a:t>
            </a:fld>
            <a:endParaRPr lang="en-US" dirty="0"/>
          </a:p>
        </p:txBody>
      </p:sp>
      <p:sp>
        <p:nvSpPr>
          <p:cNvPr id="8" name="TextBox 7"/>
          <p:cNvSpPr txBox="1"/>
          <p:nvPr/>
        </p:nvSpPr>
        <p:spPr>
          <a:xfrm>
            <a:off x="1447800" y="1851660"/>
            <a:ext cx="401072" cy="584775"/>
          </a:xfrm>
          <a:prstGeom prst="rect">
            <a:avLst/>
          </a:prstGeom>
          <a:noFill/>
        </p:spPr>
        <p:txBody>
          <a:bodyPr wrap="none" rtlCol="0">
            <a:spAutoFit/>
          </a:bodyPr>
          <a:lstStyle/>
          <a:p>
            <a:r>
              <a:rPr lang="en-US" sz="3200" b="1" dirty="0">
                <a:solidFill>
                  <a:srgbClr val="0000FF"/>
                </a:solidFill>
              </a:rPr>
              <a:t>+</a:t>
            </a:r>
          </a:p>
        </p:txBody>
      </p:sp>
      <p:sp>
        <p:nvSpPr>
          <p:cNvPr id="9" name="TextBox 8"/>
          <p:cNvSpPr txBox="1"/>
          <p:nvPr/>
        </p:nvSpPr>
        <p:spPr>
          <a:xfrm>
            <a:off x="914400" y="2461260"/>
            <a:ext cx="401072" cy="584775"/>
          </a:xfrm>
          <a:prstGeom prst="rect">
            <a:avLst/>
          </a:prstGeom>
          <a:noFill/>
        </p:spPr>
        <p:txBody>
          <a:bodyPr wrap="none" rtlCol="0">
            <a:spAutoFit/>
          </a:bodyPr>
          <a:lstStyle/>
          <a:p>
            <a:r>
              <a:rPr lang="en-US" sz="3200" b="1" dirty="0">
                <a:solidFill>
                  <a:srgbClr val="0000FF"/>
                </a:solidFill>
              </a:rPr>
              <a:t>+</a:t>
            </a:r>
          </a:p>
        </p:txBody>
      </p:sp>
      <p:sp>
        <p:nvSpPr>
          <p:cNvPr id="12" name="TextBox 11"/>
          <p:cNvSpPr txBox="1"/>
          <p:nvPr/>
        </p:nvSpPr>
        <p:spPr>
          <a:xfrm>
            <a:off x="1447800" y="2461260"/>
            <a:ext cx="401072" cy="584775"/>
          </a:xfrm>
          <a:prstGeom prst="rect">
            <a:avLst/>
          </a:prstGeom>
          <a:noFill/>
        </p:spPr>
        <p:txBody>
          <a:bodyPr wrap="none" rtlCol="0">
            <a:spAutoFit/>
          </a:bodyPr>
          <a:lstStyle/>
          <a:p>
            <a:r>
              <a:rPr lang="en-US" sz="3200" b="1" dirty="0">
                <a:solidFill>
                  <a:srgbClr val="0000FF"/>
                </a:solidFill>
              </a:rPr>
              <a:t>+</a:t>
            </a:r>
          </a:p>
        </p:txBody>
      </p:sp>
      <p:sp>
        <p:nvSpPr>
          <p:cNvPr id="13" name="TextBox 12"/>
          <p:cNvSpPr txBox="1"/>
          <p:nvPr/>
        </p:nvSpPr>
        <p:spPr>
          <a:xfrm>
            <a:off x="2113528" y="2004060"/>
            <a:ext cx="401072" cy="584775"/>
          </a:xfrm>
          <a:prstGeom prst="rect">
            <a:avLst/>
          </a:prstGeom>
          <a:noFill/>
        </p:spPr>
        <p:txBody>
          <a:bodyPr wrap="none" rtlCol="0">
            <a:spAutoFit/>
          </a:bodyPr>
          <a:lstStyle/>
          <a:p>
            <a:r>
              <a:rPr lang="en-US" sz="3200" b="1" dirty="0">
                <a:solidFill>
                  <a:srgbClr val="0000FF"/>
                </a:solidFill>
              </a:rPr>
              <a:t>+</a:t>
            </a:r>
          </a:p>
        </p:txBody>
      </p:sp>
      <p:sp>
        <p:nvSpPr>
          <p:cNvPr id="14" name="TextBox 13"/>
          <p:cNvSpPr txBox="1"/>
          <p:nvPr/>
        </p:nvSpPr>
        <p:spPr>
          <a:xfrm>
            <a:off x="457200" y="3756660"/>
            <a:ext cx="401072" cy="584775"/>
          </a:xfrm>
          <a:prstGeom prst="rect">
            <a:avLst/>
          </a:prstGeom>
          <a:noFill/>
        </p:spPr>
        <p:txBody>
          <a:bodyPr wrap="none" rtlCol="0">
            <a:spAutoFit/>
          </a:bodyPr>
          <a:lstStyle/>
          <a:p>
            <a:r>
              <a:rPr lang="en-US" sz="3200" b="1" dirty="0">
                <a:solidFill>
                  <a:srgbClr val="0000FF"/>
                </a:solidFill>
              </a:rPr>
              <a:t>+</a:t>
            </a:r>
          </a:p>
        </p:txBody>
      </p:sp>
      <p:sp>
        <p:nvSpPr>
          <p:cNvPr id="15" name="TextBox 14"/>
          <p:cNvSpPr txBox="1"/>
          <p:nvPr/>
        </p:nvSpPr>
        <p:spPr>
          <a:xfrm>
            <a:off x="613550" y="2994660"/>
            <a:ext cx="401072" cy="584775"/>
          </a:xfrm>
          <a:prstGeom prst="rect">
            <a:avLst/>
          </a:prstGeom>
          <a:noFill/>
        </p:spPr>
        <p:txBody>
          <a:bodyPr wrap="none" rtlCol="0">
            <a:spAutoFit/>
          </a:bodyPr>
          <a:lstStyle/>
          <a:p>
            <a:r>
              <a:rPr lang="en-US" sz="3200" b="1" dirty="0">
                <a:solidFill>
                  <a:srgbClr val="0000FF"/>
                </a:solidFill>
              </a:rPr>
              <a:t>+</a:t>
            </a:r>
          </a:p>
        </p:txBody>
      </p:sp>
      <p:sp>
        <p:nvSpPr>
          <p:cNvPr id="16" name="TextBox 15"/>
          <p:cNvSpPr txBox="1"/>
          <p:nvPr/>
        </p:nvSpPr>
        <p:spPr>
          <a:xfrm>
            <a:off x="990600" y="3451860"/>
            <a:ext cx="401072" cy="584775"/>
          </a:xfrm>
          <a:prstGeom prst="rect">
            <a:avLst/>
          </a:prstGeom>
          <a:noFill/>
        </p:spPr>
        <p:txBody>
          <a:bodyPr wrap="none" rtlCol="0">
            <a:spAutoFit/>
          </a:bodyPr>
          <a:lstStyle/>
          <a:p>
            <a:r>
              <a:rPr lang="en-US" sz="3200" b="1" dirty="0">
                <a:solidFill>
                  <a:srgbClr val="0000FF"/>
                </a:solidFill>
              </a:rPr>
              <a:t>+</a:t>
            </a:r>
          </a:p>
        </p:txBody>
      </p:sp>
      <p:sp>
        <p:nvSpPr>
          <p:cNvPr id="17" name="TextBox 16"/>
          <p:cNvSpPr txBox="1"/>
          <p:nvPr/>
        </p:nvSpPr>
        <p:spPr>
          <a:xfrm>
            <a:off x="3641478" y="2689860"/>
            <a:ext cx="320922" cy="584775"/>
          </a:xfrm>
          <a:prstGeom prst="rect">
            <a:avLst/>
          </a:prstGeom>
          <a:noFill/>
        </p:spPr>
        <p:txBody>
          <a:bodyPr wrap="none" rtlCol="0">
            <a:spAutoFit/>
          </a:bodyPr>
          <a:lstStyle/>
          <a:p>
            <a:r>
              <a:rPr lang="en-US" sz="3200" b="1" dirty="0">
                <a:solidFill>
                  <a:srgbClr val="FF0000"/>
                </a:solidFill>
              </a:rPr>
              <a:t>-</a:t>
            </a:r>
          </a:p>
        </p:txBody>
      </p:sp>
      <p:sp>
        <p:nvSpPr>
          <p:cNvPr id="19" name="TextBox 18"/>
          <p:cNvSpPr txBox="1"/>
          <p:nvPr/>
        </p:nvSpPr>
        <p:spPr>
          <a:xfrm>
            <a:off x="3336678" y="3171885"/>
            <a:ext cx="320922" cy="584775"/>
          </a:xfrm>
          <a:prstGeom prst="rect">
            <a:avLst/>
          </a:prstGeom>
          <a:noFill/>
        </p:spPr>
        <p:txBody>
          <a:bodyPr wrap="none" rtlCol="0">
            <a:spAutoFit/>
          </a:bodyPr>
          <a:lstStyle/>
          <a:p>
            <a:r>
              <a:rPr lang="en-US" sz="3200" b="1" dirty="0">
                <a:solidFill>
                  <a:srgbClr val="FF0000"/>
                </a:solidFill>
              </a:rPr>
              <a:t>-</a:t>
            </a:r>
          </a:p>
        </p:txBody>
      </p:sp>
      <p:sp>
        <p:nvSpPr>
          <p:cNvPr id="20" name="TextBox 19"/>
          <p:cNvSpPr txBox="1"/>
          <p:nvPr/>
        </p:nvSpPr>
        <p:spPr>
          <a:xfrm>
            <a:off x="2727078" y="3629085"/>
            <a:ext cx="320922" cy="584775"/>
          </a:xfrm>
          <a:prstGeom prst="rect">
            <a:avLst/>
          </a:prstGeom>
          <a:noFill/>
        </p:spPr>
        <p:txBody>
          <a:bodyPr wrap="none" rtlCol="0">
            <a:spAutoFit/>
          </a:bodyPr>
          <a:lstStyle/>
          <a:p>
            <a:r>
              <a:rPr lang="en-US" sz="3200" b="1" dirty="0">
                <a:solidFill>
                  <a:srgbClr val="FF0000"/>
                </a:solidFill>
              </a:rPr>
              <a:t>-</a:t>
            </a:r>
          </a:p>
        </p:txBody>
      </p:sp>
      <p:sp>
        <p:nvSpPr>
          <p:cNvPr id="21" name="TextBox 20"/>
          <p:cNvSpPr txBox="1"/>
          <p:nvPr/>
        </p:nvSpPr>
        <p:spPr>
          <a:xfrm>
            <a:off x="2117478" y="4619685"/>
            <a:ext cx="320922" cy="584775"/>
          </a:xfrm>
          <a:prstGeom prst="rect">
            <a:avLst/>
          </a:prstGeom>
          <a:noFill/>
        </p:spPr>
        <p:txBody>
          <a:bodyPr wrap="none" rtlCol="0">
            <a:spAutoFit/>
          </a:bodyPr>
          <a:lstStyle/>
          <a:p>
            <a:r>
              <a:rPr lang="en-US" sz="3200" b="1" dirty="0">
                <a:solidFill>
                  <a:srgbClr val="FF0000"/>
                </a:solidFill>
              </a:rPr>
              <a:t>-</a:t>
            </a:r>
          </a:p>
        </p:txBody>
      </p:sp>
      <p:sp>
        <p:nvSpPr>
          <p:cNvPr id="22" name="TextBox 21"/>
          <p:cNvSpPr txBox="1"/>
          <p:nvPr/>
        </p:nvSpPr>
        <p:spPr>
          <a:xfrm>
            <a:off x="3204350" y="4086285"/>
            <a:ext cx="320922" cy="584775"/>
          </a:xfrm>
          <a:prstGeom prst="rect">
            <a:avLst/>
          </a:prstGeom>
          <a:noFill/>
        </p:spPr>
        <p:txBody>
          <a:bodyPr wrap="none" rtlCol="0">
            <a:spAutoFit/>
          </a:bodyPr>
          <a:lstStyle/>
          <a:p>
            <a:r>
              <a:rPr lang="en-US" sz="3200" b="1" dirty="0">
                <a:solidFill>
                  <a:srgbClr val="FF0000"/>
                </a:solidFill>
              </a:rPr>
              <a:t>-</a:t>
            </a:r>
          </a:p>
        </p:txBody>
      </p:sp>
      <p:sp>
        <p:nvSpPr>
          <p:cNvPr id="23" name="TextBox 22"/>
          <p:cNvSpPr txBox="1"/>
          <p:nvPr/>
        </p:nvSpPr>
        <p:spPr>
          <a:xfrm>
            <a:off x="2578628" y="4213860"/>
            <a:ext cx="320922" cy="584775"/>
          </a:xfrm>
          <a:prstGeom prst="rect">
            <a:avLst/>
          </a:prstGeom>
          <a:noFill/>
        </p:spPr>
        <p:txBody>
          <a:bodyPr wrap="none" rtlCol="0">
            <a:spAutoFit/>
          </a:bodyPr>
          <a:lstStyle/>
          <a:p>
            <a:r>
              <a:rPr lang="en-US" sz="3200" b="1" dirty="0">
                <a:solidFill>
                  <a:srgbClr val="FF0000"/>
                </a:solidFill>
              </a:rPr>
              <a:t>-</a:t>
            </a:r>
          </a:p>
        </p:txBody>
      </p:sp>
      <p:sp>
        <p:nvSpPr>
          <p:cNvPr id="24" name="TextBox 23"/>
          <p:cNvSpPr txBox="1"/>
          <p:nvPr/>
        </p:nvSpPr>
        <p:spPr>
          <a:xfrm>
            <a:off x="2670950" y="4772085"/>
            <a:ext cx="320922" cy="584775"/>
          </a:xfrm>
          <a:prstGeom prst="rect">
            <a:avLst/>
          </a:prstGeom>
          <a:noFill/>
        </p:spPr>
        <p:txBody>
          <a:bodyPr wrap="none" rtlCol="0">
            <a:spAutoFit/>
          </a:bodyPr>
          <a:lstStyle/>
          <a:p>
            <a:r>
              <a:rPr lang="en-US" sz="3200" b="1" dirty="0">
                <a:solidFill>
                  <a:srgbClr val="FF0000"/>
                </a:solidFill>
              </a:rPr>
              <a:t>-</a:t>
            </a:r>
          </a:p>
        </p:txBody>
      </p:sp>
      <p:cxnSp>
        <p:nvCxnSpPr>
          <p:cNvPr id="26" name="Straight Connector 25"/>
          <p:cNvCxnSpPr/>
          <p:nvPr/>
        </p:nvCxnSpPr>
        <p:spPr>
          <a:xfrm rot="5400000">
            <a:off x="266700" y="2634176"/>
            <a:ext cx="3581400" cy="2286000"/>
          </a:xfrm>
          <a:prstGeom prst="line">
            <a:avLst/>
          </a:prstGeom>
          <a:ln w="57150">
            <a:solidFill>
              <a:srgbClr val="00800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18019384">
            <a:off x="2299513" y="2478416"/>
            <a:ext cx="1473480" cy="369332"/>
          </a:xfrm>
          <a:prstGeom prst="rect">
            <a:avLst/>
          </a:prstGeom>
          <a:noFill/>
        </p:spPr>
        <p:txBody>
          <a:bodyPr wrap="none" rtlCol="0">
            <a:spAutoFit/>
          </a:bodyPr>
          <a:lstStyle/>
          <a:p>
            <a:r>
              <a:rPr lang="en-US" b="1" dirty="0">
                <a:latin typeface="Arial" pitchFamily="34" charset="0"/>
                <a:cs typeface="Arial" pitchFamily="34" charset="0"/>
              </a:rPr>
              <a:t>w </a:t>
            </a:r>
            <a:r>
              <a:rPr lang="en-US" b="1" dirty="0">
                <a:latin typeface="Arial" pitchFamily="34" charset="0"/>
                <a:cs typeface="Arial" pitchFamily="34" charset="0"/>
                <a:sym typeface="Symbol"/>
              </a:rPr>
              <a:t> </a:t>
            </a:r>
            <a:r>
              <a:rPr lang="en-US" b="1" dirty="0">
                <a:latin typeface="Arial" pitchFamily="34" charset="0"/>
                <a:cs typeface="Arial" pitchFamily="34" charset="0"/>
              </a:rPr>
              <a:t>x + b = 0</a:t>
            </a:r>
          </a:p>
        </p:txBody>
      </p:sp>
      <p:cxnSp>
        <p:nvCxnSpPr>
          <p:cNvPr id="28" name="Straight Arrow Connector 27"/>
          <p:cNvCxnSpPr/>
          <p:nvPr/>
        </p:nvCxnSpPr>
        <p:spPr>
          <a:xfrm rot="10800000">
            <a:off x="2293620" y="1676400"/>
            <a:ext cx="792480" cy="48006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064" name="Object 16"/>
          <p:cNvGraphicFramePr>
            <a:graphicFrameLocks noChangeAspect="1"/>
          </p:cNvGraphicFramePr>
          <p:nvPr/>
        </p:nvGraphicFramePr>
        <p:xfrm>
          <a:off x="4591050" y="4953000"/>
          <a:ext cx="4152900" cy="1600200"/>
        </p:xfrm>
        <a:graphic>
          <a:graphicData uri="http://schemas.openxmlformats.org/presentationml/2006/ole">
            <mc:AlternateContent xmlns:mc="http://schemas.openxmlformats.org/markup-compatibility/2006">
              <mc:Choice xmlns:v="urn:schemas-microsoft-com:vml" Requires="v">
                <p:oleObj name="Equation" r:id="rId4" imgW="1384200" imgH="533160" progId="Equation.3">
                  <p:embed/>
                </p:oleObj>
              </mc:Choice>
              <mc:Fallback>
                <p:oleObj name="Equation" r:id="rId4" imgW="1384200" imgH="533160" progId="Equation.3">
                  <p:embed/>
                  <p:pic>
                    <p:nvPicPr>
                      <p:cNvPr id="2064" name="Object 16"/>
                      <p:cNvPicPr>
                        <a:picLocks noChangeAspect="1" noChangeArrowheads="1"/>
                      </p:cNvPicPr>
                      <p:nvPr/>
                    </p:nvPicPr>
                    <p:blipFill>
                      <a:blip r:embed="rId5"/>
                      <a:srcRect/>
                      <a:stretch>
                        <a:fillRect/>
                      </a:stretch>
                    </p:blipFill>
                    <p:spPr bwMode="auto">
                      <a:xfrm>
                        <a:off x="4591050" y="4953000"/>
                        <a:ext cx="4152900"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9" name="Rectangle 28"/>
              <p:cNvSpPr/>
              <p:nvPr/>
            </p:nvSpPr>
            <p:spPr>
              <a:xfrm>
                <a:off x="2590800" y="1611868"/>
                <a:ext cx="4299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a:cs typeface="Arial" pitchFamily="34" charset="0"/>
                        </a:rPr>
                        <m:t>𝒘</m:t>
                      </m:r>
                    </m:oMath>
                  </m:oMathPara>
                </a14:m>
                <a:endParaRPr lang="en-US" b="1" dirty="0">
                  <a:latin typeface="Arial" pitchFamily="34" charset="0"/>
                  <a:cs typeface="Arial" pitchFamily="34"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2590800" y="1611868"/>
                <a:ext cx="429926" cy="369332"/>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174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961" y="136526"/>
            <a:ext cx="7886700" cy="600649"/>
          </a:xfrm>
        </p:spPr>
        <p:txBody>
          <a:bodyPr>
            <a:normAutofit/>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181599"/>
              </a:xfrm>
            </p:spPr>
            <p:txBody>
              <a:bodyPr>
                <a:normAutofit/>
              </a:bodyPr>
              <a:lstStyle/>
              <a:p>
                <a:r>
                  <a:rPr lang="en-US" b="1" dirty="0">
                    <a:solidFill>
                      <a:srgbClr val="FF0066"/>
                    </a:solidFill>
                  </a:rPr>
                  <a:t>Maximize the margin:</a:t>
                </a:r>
              </a:p>
              <a:p>
                <a:pPr lvl="1"/>
                <a:r>
                  <a:rPr lang="en-US" b="1" dirty="0"/>
                  <a:t>Good according to intuition, </a:t>
                </a:r>
                <a:br>
                  <a:rPr lang="en-US" b="1" dirty="0"/>
                </a:br>
                <a:r>
                  <a:rPr lang="en-US" b="1" dirty="0"/>
                  <a:t>theory (VC dimension) &amp; </a:t>
                </a:r>
                <a:br>
                  <a:rPr lang="en-US" b="1" dirty="0"/>
                </a:br>
                <a:r>
                  <a:rPr lang="en-US" b="1" dirty="0"/>
                  <a:t>practice</a:t>
                </a:r>
              </a:p>
              <a:p>
                <a:pPr lvl="1"/>
                <a:endParaRPr lang="en-US" b="1" dirty="0"/>
              </a:p>
              <a:p>
                <a:pPr lvl="1"/>
                <a:endParaRPr lang="en-US" b="1" dirty="0"/>
              </a:p>
              <a:p>
                <a:pPr lvl="1"/>
                <a:endParaRPr lang="en-US" b="1" dirty="0"/>
              </a:p>
              <a:p>
                <a:pPr lvl="1"/>
                <a:endParaRPr lang="en-US" b="1" dirty="0"/>
              </a:p>
              <a:p>
                <a:pPr lvl="1"/>
                <a14:m>
                  <m:oMath xmlns:m="http://schemas.openxmlformats.org/officeDocument/2006/math">
                    <m:r>
                      <a:rPr lang="en-US" b="1" i="1" smtClean="0">
                        <a:solidFill>
                          <a:srgbClr val="0000FF"/>
                        </a:solidFill>
                        <a:latin typeface="Cambria Math"/>
                      </a:rPr>
                      <m:t>𝜸</m:t>
                    </m:r>
                  </m:oMath>
                </a14:m>
                <a:r>
                  <a:rPr lang="en-US" b="1" dirty="0">
                    <a:solidFill>
                      <a:srgbClr val="0000FF"/>
                    </a:solidFill>
                  </a:rPr>
                  <a:t> is margin … distance from </a:t>
                </a:r>
                <a:br>
                  <a:rPr lang="en-US" b="1" dirty="0">
                    <a:solidFill>
                      <a:srgbClr val="0000FF"/>
                    </a:solidFill>
                  </a:rPr>
                </a:br>
                <a:r>
                  <a:rPr lang="en-US" b="1" dirty="0">
                    <a:solidFill>
                      <a:srgbClr val="0000FF"/>
                    </a:solidFill>
                  </a:rPr>
                  <a:t>the separating </a:t>
                </a:r>
                <a:r>
                  <a:rPr lang="en-US" b="1" dirty="0" err="1">
                    <a:solidFill>
                      <a:srgbClr val="0000FF"/>
                    </a:solidFill>
                  </a:rPr>
                  <a:t>hyperplane</a:t>
                </a:r>
                <a:endParaRPr lang="en-US" b="1" dirty="0">
                  <a:solidFill>
                    <a:srgbClr val="0000FF"/>
                  </a:solidFill>
                </a:endParaRPr>
              </a:p>
              <a:p>
                <a:pPr lvl="8"/>
                <a:endParaRPr lang="en-US" dirty="0"/>
              </a:p>
              <a:p>
                <a:pPr lvl="1"/>
                <a:endParaRPr lang="en-US" dirty="0"/>
              </a:p>
              <a:p>
                <a:pPr lvl="1"/>
                <a:endParaRPr lang="en-US" dirty="0"/>
              </a:p>
              <a:p>
                <a:pPr lvl="8"/>
                <a:endParaRPr lang="en-US" dirty="0"/>
              </a:p>
              <a:p>
                <a:pPr lvl="2">
                  <a:buNone/>
                </a:pPr>
                <a:endParaRPr lang="en-US" dirty="0"/>
              </a:p>
              <a:p>
                <a:pPr lvl="1"/>
                <a:endParaRPr lang="en-US" dirty="0"/>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181599"/>
              </a:xfrm>
              <a:blipFill rotWithShape="1">
                <a:blip r:embed="rId3"/>
                <a:stretch>
                  <a:fillRect t="-707"/>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nn-NO"/>
              <a:t>J. Leskovec, A. Rajaraman, J. Ullman: Mining of Massive Datasets, http://www.mmds.org</a:t>
            </a:r>
            <a:endParaRPr lang="en-US" dirty="0"/>
          </a:p>
        </p:txBody>
      </p:sp>
      <p:sp>
        <p:nvSpPr>
          <p:cNvPr id="6" name="Slide Number Placeholder 5"/>
          <p:cNvSpPr>
            <a:spLocks noGrp="1"/>
          </p:cNvSpPr>
          <p:nvPr>
            <p:ph type="sldNum" sz="quarter" idx="12"/>
          </p:nvPr>
        </p:nvSpPr>
        <p:spPr/>
        <p:txBody>
          <a:bodyPr/>
          <a:lstStyle/>
          <a:p>
            <a:fld id="{19B12225-5612-419B-A8D5-4B8EEE4C217E}" type="slidenum">
              <a:rPr lang="en-US" smtClean="0"/>
              <a:pPr/>
              <a:t>64</a:t>
            </a:fld>
            <a:endParaRPr lang="en-US" dirty="0"/>
          </a:p>
        </p:txBody>
      </p:sp>
      <p:sp>
        <p:nvSpPr>
          <p:cNvPr id="14" name="TextBox 13"/>
          <p:cNvSpPr txBox="1"/>
          <p:nvPr/>
        </p:nvSpPr>
        <p:spPr>
          <a:xfrm>
            <a:off x="6248400" y="2895600"/>
            <a:ext cx="401072" cy="584775"/>
          </a:xfrm>
          <a:prstGeom prst="rect">
            <a:avLst/>
          </a:prstGeom>
          <a:noFill/>
        </p:spPr>
        <p:txBody>
          <a:bodyPr wrap="none" rtlCol="0">
            <a:spAutoFit/>
          </a:bodyPr>
          <a:lstStyle/>
          <a:p>
            <a:r>
              <a:rPr lang="en-US" sz="3200" b="1" dirty="0">
                <a:solidFill>
                  <a:srgbClr val="0000FF"/>
                </a:solidFill>
              </a:rPr>
              <a:t>+</a:t>
            </a:r>
          </a:p>
        </p:txBody>
      </p:sp>
      <p:sp>
        <p:nvSpPr>
          <p:cNvPr id="15" name="TextBox 14"/>
          <p:cNvSpPr txBox="1"/>
          <p:nvPr/>
        </p:nvSpPr>
        <p:spPr>
          <a:xfrm>
            <a:off x="5638800" y="2438400"/>
            <a:ext cx="401072" cy="584775"/>
          </a:xfrm>
          <a:prstGeom prst="rect">
            <a:avLst/>
          </a:prstGeom>
          <a:noFill/>
        </p:spPr>
        <p:txBody>
          <a:bodyPr wrap="none" rtlCol="0">
            <a:spAutoFit/>
          </a:bodyPr>
          <a:lstStyle/>
          <a:p>
            <a:r>
              <a:rPr lang="en-US" sz="3200" b="1" dirty="0">
                <a:solidFill>
                  <a:srgbClr val="0000FF"/>
                </a:solidFill>
              </a:rPr>
              <a:t>+</a:t>
            </a:r>
          </a:p>
        </p:txBody>
      </p:sp>
      <p:sp>
        <p:nvSpPr>
          <p:cNvPr id="16" name="TextBox 15"/>
          <p:cNvSpPr txBox="1"/>
          <p:nvPr/>
        </p:nvSpPr>
        <p:spPr>
          <a:xfrm>
            <a:off x="6705600" y="2691825"/>
            <a:ext cx="401072" cy="584775"/>
          </a:xfrm>
          <a:prstGeom prst="rect">
            <a:avLst/>
          </a:prstGeom>
          <a:noFill/>
        </p:spPr>
        <p:txBody>
          <a:bodyPr wrap="none" rtlCol="0">
            <a:spAutoFit/>
          </a:bodyPr>
          <a:lstStyle/>
          <a:p>
            <a:r>
              <a:rPr lang="en-US" sz="3200" b="1" dirty="0">
                <a:solidFill>
                  <a:srgbClr val="0000FF"/>
                </a:solidFill>
              </a:rPr>
              <a:t>+</a:t>
            </a:r>
          </a:p>
        </p:txBody>
      </p:sp>
      <p:sp>
        <p:nvSpPr>
          <p:cNvPr id="17" name="TextBox 16"/>
          <p:cNvSpPr txBox="1"/>
          <p:nvPr/>
        </p:nvSpPr>
        <p:spPr>
          <a:xfrm>
            <a:off x="6324600" y="1676400"/>
            <a:ext cx="401072" cy="584775"/>
          </a:xfrm>
          <a:prstGeom prst="rect">
            <a:avLst/>
          </a:prstGeom>
          <a:noFill/>
        </p:spPr>
        <p:txBody>
          <a:bodyPr wrap="none" rtlCol="0">
            <a:spAutoFit/>
          </a:bodyPr>
          <a:lstStyle/>
          <a:p>
            <a:r>
              <a:rPr lang="en-US" sz="3200" b="1" dirty="0">
                <a:solidFill>
                  <a:srgbClr val="0000FF"/>
                </a:solidFill>
              </a:rPr>
              <a:t>+</a:t>
            </a:r>
          </a:p>
        </p:txBody>
      </p:sp>
      <p:sp>
        <p:nvSpPr>
          <p:cNvPr id="18" name="TextBox 17"/>
          <p:cNvSpPr txBox="1"/>
          <p:nvPr/>
        </p:nvSpPr>
        <p:spPr>
          <a:xfrm>
            <a:off x="6096000" y="2286000"/>
            <a:ext cx="401072" cy="584775"/>
          </a:xfrm>
          <a:prstGeom prst="rect">
            <a:avLst/>
          </a:prstGeom>
          <a:noFill/>
        </p:spPr>
        <p:txBody>
          <a:bodyPr wrap="none" rtlCol="0">
            <a:spAutoFit/>
          </a:bodyPr>
          <a:lstStyle/>
          <a:p>
            <a:r>
              <a:rPr lang="en-US" sz="3200" b="1" dirty="0">
                <a:solidFill>
                  <a:srgbClr val="0000FF"/>
                </a:solidFill>
              </a:rPr>
              <a:t>+</a:t>
            </a:r>
          </a:p>
        </p:txBody>
      </p:sp>
      <p:sp>
        <p:nvSpPr>
          <p:cNvPr id="19" name="TextBox 18"/>
          <p:cNvSpPr txBox="1"/>
          <p:nvPr/>
        </p:nvSpPr>
        <p:spPr>
          <a:xfrm>
            <a:off x="7086600" y="1524000"/>
            <a:ext cx="401072" cy="584775"/>
          </a:xfrm>
          <a:prstGeom prst="rect">
            <a:avLst/>
          </a:prstGeom>
          <a:noFill/>
        </p:spPr>
        <p:txBody>
          <a:bodyPr wrap="none" rtlCol="0">
            <a:spAutoFit/>
          </a:bodyPr>
          <a:lstStyle/>
          <a:p>
            <a:r>
              <a:rPr lang="en-US" sz="3200" b="1" dirty="0">
                <a:solidFill>
                  <a:srgbClr val="0000FF"/>
                </a:solidFill>
              </a:rPr>
              <a:t>+</a:t>
            </a:r>
          </a:p>
        </p:txBody>
      </p:sp>
      <p:sp>
        <p:nvSpPr>
          <p:cNvPr id="20" name="TextBox 19"/>
          <p:cNvSpPr txBox="1"/>
          <p:nvPr/>
        </p:nvSpPr>
        <p:spPr>
          <a:xfrm>
            <a:off x="5694928" y="4114800"/>
            <a:ext cx="401072" cy="584775"/>
          </a:xfrm>
          <a:prstGeom prst="rect">
            <a:avLst/>
          </a:prstGeom>
          <a:noFill/>
        </p:spPr>
        <p:txBody>
          <a:bodyPr wrap="none" rtlCol="0">
            <a:spAutoFit/>
          </a:bodyPr>
          <a:lstStyle/>
          <a:p>
            <a:r>
              <a:rPr lang="en-US" sz="3200" b="1" dirty="0">
                <a:solidFill>
                  <a:srgbClr val="0000FF"/>
                </a:solidFill>
              </a:rPr>
              <a:t>+</a:t>
            </a:r>
          </a:p>
        </p:txBody>
      </p:sp>
      <p:sp>
        <p:nvSpPr>
          <p:cNvPr id="21" name="TextBox 20"/>
          <p:cNvSpPr txBox="1"/>
          <p:nvPr/>
        </p:nvSpPr>
        <p:spPr>
          <a:xfrm>
            <a:off x="5718950" y="3276600"/>
            <a:ext cx="401072" cy="584775"/>
          </a:xfrm>
          <a:prstGeom prst="rect">
            <a:avLst/>
          </a:prstGeom>
          <a:noFill/>
        </p:spPr>
        <p:txBody>
          <a:bodyPr wrap="none" rtlCol="0">
            <a:spAutoFit/>
          </a:bodyPr>
          <a:lstStyle/>
          <a:p>
            <a:r>
              <a:rPr lang="en-US" sz="3200" b="1" dirty="0">
                <a:solidFill>
                  <a:srgbClr val="0000FF"/>
                </a:solidFill>
              </a:rPr>
              <a:t>+</a:t>
            </a:r>
          </a:p>
        </p:txBody>
      </p:sp>
      <p:sp>
        <p:nvSpPr>
          <p:cNvPr id="23" name="TextBox 22"/>
          <p:cNvSpPr txBox="1"/>
          <p:nvPr/>
        </p:nvSpPr>
        <p:spPr>
          <a:xfrm>
            <a:off x="8610600" y="2667000"/>
            <a:ext cx="320922" cy="584775"/>
          </a:xfrm>
          <a:prstGeom prst="rect">
            <a:avLst/>
          </a:prstGeom>
          <a:noFill/>
        </p:spPr>
        <p:txBody>
          <a:bodyPr wrap="square" rtlCol="0">
            <a:spAutoFit/>
          </a:bodyPr>
          <a:lstStyle/>
          <a:p>
            <a:r>
              <a:rPr lang="en-US" sz="3200" b="1" dirty="0">
                <a:solidFill>
                  <a:srgbClr val="FF0000"/>
                </a:solidFill>
              </a:rPr>
              <a:t>-</a:t>
            </a:r>
          </a:p>
        </p:txBody>
      </p:sp>
      <p:sp>
        <p:nvSpPr>
          <p:cNvPr id="24" name="TextBox 23"/>
          <p:cNvSpPr txBox="1"/>
          <p:nvPr/>
        </p:nvSpPr>
        <p:spPr>
          <a:xfrm>
            <a:off x="7984878" y="3453825"/>
            <a:ext cx="320922" cy="584775"/>
          </a:xfrm>
          <a:prstGeom prst="rect">
            <a:avLst/>
          </a:prstGeom>
          <a:noFill/>
        </p:spPr>
        <p:txBody>
          <a:bodyPr wrap="none" rtlCol="0">
            <a:spAutoFit/>
          </a:bodyPr>
          <a:lstStyle/>
          <a:p>
            <a:r>
              <a:rPr lang="en-US" sz="3200" b="1" dirty="0">
                <a:solidFill>
                  <a:srgbClr val="FF0000"/>
                </a:solidFill>
              </a:rPr>
              <a:t>-</a:t>
            </a:r>
          </a:p>
        </p:txBody>
      </p:sp>
      <p:sp>
        <p:nvSpPr>
          <p:cNvPr id="25" name="TextBox 24"/>
          <p:cNvSpPr txBox="1"/>
          <p:nvPr/>
        </p:nvSpPr>
        <p:spPr>
          <a:xfrm>
            <a:off x="8442078" y="3453825"/>
            <a:ext cx="320922" cy="584775"/>
          </a:xfrm>
          <a:prstGeom prst="rect">
            <a:avLst/>
          </a:prstGeom>
          <a:noFill/>
        </p:spPr>
        <p:txBody>
          <a:bodyPr wrap="none" rtlCol="0">
            <a:spAutoFit/>
          </a:bodyPr>
          <a:lstStyle/>
          <a:p>
            <a:r>
              <a:rPr lang="en-US" sz="3200" b="1" dirty="0">
                <a:solidFill>
                  <a:srgbClr val="FF0000"/>
                </a:solidFill>
              </a:rPr>
              <a:t>-</a:t>
            </a:r>
          </a:p>
        </p:txBody>
      </p:sp>
      <p:sp>
        <p:nvSpPr>
          <p:cNvPr id="26" name="TextBox 25"/>
          <p:cNvSpPr txBox="1"/>
          <p:nvPr/>
        </p:nvSpPr>
        <p:spPr>
          <a:xfrm>
            <a:off x="8077200" y="3886200"/>
            <a:ext cx="320922" cy="584775"/>
          </a:xfrm>
          <a:prstGeom prst="rect">
            <a:avLst/>
          </a:prstGeom>
          <a:noFill/>
        </p:spPr>
        <p:txBody>
          <a:bodyPr wrap="none" rtlCol="0">
            <a:spAutoFit/>
          </a:bodyPr>
          <a:lstStyle/>
          <a:p>
            <a:r>
              <a:rPr lang="en-US" sz="3200" b="1" dirty="0">
                <a:solidFill>
                  <a:srgbClr val="FF0000"/>
                </a:solidFill>
              </a:rPr>
              <a:t>-</a:t>
            </a:r>
          </a:p>
        </p:txBody>
      </p:sp>
      <p:sp>
        <p:nvSpPr>
          <p:cNvPr id="28" name="TextBox 27"/>
          <p:cNvSpPr txBox="1"/>
          <p:nvPr/>
        </p:nvSpPr>
        <p:spPr>
          <a:xfrm>
            <a:off x="8309750" y="4368225"/>
            <a:ext cx="320922" cy="584775"/>
          </a:xfrm>
          <a:prstGeom prst="rect">
            <a:avLst/>
          </a:prstGeom>
          <a:noFill/>
        </p:spPr>
        <p:txBody>
          <a:bodyPr wrap="none" rtlCol="0">
            <a:spAutoFit/>
          </a:bodyPr>
          <a:lstStyle/>
          <a:p>
            <a:r>
              <a:rPr lang="en-US" sz="3200" b="1" dirty="0">
                <a:solidFill>
                  <a:srgbClr val="FF0000"/>
                </a:solidFill>
              </a:rPr>
              <a:t>-</a:t>
            </a:r>
          </a:p>
        </p:txBody>
      </p:sp>
      <p:sp>
        <p:nvSpPr>
          <p:cNvPr id="29" name="TextBox 28"/>
          <p:cNvSpPr txBox="1"/>
          <p:nvPr/>
        </p:nvSpPr>
        <p:spPr>
          <a:xfrm>
            <a:off x="7543800" y="4495800"/>
            <a:ext cx="320922" cy="584775"/>
          </a:xfrm>
          <a:prstGeom prst="rect">
            <a:avLst/>
          </a:prstGeom>
          <a:noFill/>
        </p:spPr>
        <p:txBody>
          <a:bodyPr wrap="none" rtlCol="0">
            <a:spAutoFit/>
          </a:bodyPr>
          <a:lstStyle/>
          <a:p>
            <a:r>
              <a:rPr lang="en-US" sz="3200" b="1" dirty="0">
                <a:solidFill>
                  <a:srgbClr val="FF0000"/>
                </a:solidFill>
              </a:rPr>
              <a:t>-</a:t>
            </a:r>
          </a:p>
        </p:txBody>
      </p:sp>
      <p:sp>
        <p:nvSpPr>
          <p:cNvPr id="30" name="TextBox 29"/>
          <p:cNvSpPr txBox="1"/>
          <p:nvPr/>
        </p:nvSpPr>
        <p:spPr>
          <a:xfrm>
            <a:off x="7772400" y="4800600"/>
            <a:ext cx="320922" cy="584775"/>
          </a:xfrm>
          <a:prstGeom prst="rect">
            <a:avLst/>
          </a:prstGeom>
          <a:noFill/>
        </p:spPr>
        <p:txBody>
          <a:bodyPr wrap="none" rtlCol="0">
            <a:spAutoFit/>
          </a:bodyPr>
          <a:lstStyle/>
          <a:p>
            <a:r>
              <a:rPr lang="en-US" sz="3200" b="1" dirty="0">
                <a:solidFill>
                  <a:srgbClr val="FF0000"/>
                </a:solidFill>
              </a:rPr>
              <a:t>-</a:t>
            </a:r>
          </a:p>
        </p:txBody>
      </p:sp>
      <p:cxnSp>
        <p:nvCxnSpPr>
          <p:cNvPr id="31" name="Straight Connector 30"/>
          <p:cNvCxnSpPr/>
          <p:nvPr/>
        </p:nvCxnSpPr>
        <p:spPr>
          <a:xfrm rot="5400000">
            <a:off x="5731120" y="3108080"/>
            <a:ext cx="3276600" cy="1327640"/>
          </a:xfrm>
          <a:prstGeom prst="line">
            <a:avLst/>
          </a:prstGeom>
          <a:ln w="57150">
            <a:solidFill>
              <a:srgbClr val="008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924800" y="1752600"/>
            <a:ext cx="1088760" cy="369332"/>
          </a:xfrm>
          <a:prstGeom prst="rect">
            <a:avLst/>
          </a:prstGeom>
          <a:noFill/>
        </p:spPr>
        <p:txBody>
          <a:bodyPr wrap="none" rtlCol="0">
            <a:spAutoFit/>
          </a:bodyPr>
          <a:lstStyle/>
          <a:p>
            <a:r>
              <a:rPr lang="en-US" b="1" dirty="0" err="1">
                <a:latin typeface="Arial" pitchFamily="34" charset="0"/>
                <a:cs typeface="Arial" pitchFamily="34" charset="0"/>
              </a:rPr>
              <a:t>w</a:t>
            </a:r>
            <a:r>
              <a:rPr lang="en-US" b="1" dirty="0" err="1">
                <a:latin typeface="Arial" pitchFamily="34" charset="0"/>
                <a:cs typeface="Arial" pitchFamily="34" charset="0"/>
                <a:sym typeface="Symbol"/>
              </a:rPr>
              <a:t></a:t>
            </a:r>
            <a:r>
              <a:rPr lang="en-US" b="1" dirty="0" err="1">
                <a:latin typeface="Arial" pitchFamily="34" charset="0"/>
                <a:cs typeface="Arial" pitchFamily="34" charset="0"/>
              </a:rPr>
              <a:t>x+b</a:t>
            </a:r>
            <a:r>
              <a:rPr lang="en-US" b="1" dirty="0">
                <a:latin typeface="Arial" pitchFamily="34" charset="0"/>
                <a:cs typeface="Arial" pitchFamily="34" charset="0"/>
              </a:rPr>
              <a:t>=0</a:t>
            </a:r>
          </a:p>
        </p:txBody>
      </p:sp>
      <p:cxnSp>
        <p:nvCxnSpPr>
          <p:cNvPr id="27" name="Straight Arrow Connector 26"/>
          <p:cNvCxnSpPr/>
          <p:nvPr/>
        </p:nvCxnSpPr>
        <p:spPr>
          <a:xfrm rot="10800000">
            <a:off x="6911340" y="3025140"/>
            <a:ext cx="624840" cy="27432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467600" y="3453825"/>
            <a:ext cx="617220" cy="30479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162800" y="2819400"/>
            <a:ext cx="290464" cy="400110"/>
          </a:xfrm>
          <a:prstGeom prst="rect">
            <a:avLst/>
          </a:prstGeom>
        </p:spPr>
        <p:txBody>
          <a:bodyPr wrap="none">
            <a:spAutoFit/>
          </a:bodyPr>
          <a:lstStyle/>
          <a:p>
            <a:r>
              <a:rPr lang="en-US" sz="2000" b="1" dirty="0">
                <a:sym typeface="Symbol"/>
              </a:rPr>
              <a:t></a:t>
            </a:r>
            <a:endParaRPr lang="en-US" sz="2000" b="1" dirty="0"/>
          </a:p>
        </p:txBody>
      </p:sp>
      <p:sp>
        <p:nvSpPr>
          <p:cNvPr id="38" name="Rectangle 37"/>
          <p:cNvSpPr/>
          <p:nvPr/>
        </p:nvSpPr>
        <p:spPr>
          <a:xfrm>
            <a:off x="7558136" y="3181290"/>
            <a:ext cx="290464" cy="400110"/>
          </a:xfrm>
          <a:prstGeom prst="rect">
            <a:avLst/>
          </a:prstGeom>
        </p:spPr>
        <p:txBody>
          <a:bodyPr wrap="none">
            <a:spAutoFit/>
          </a:bodyPr>
          <a:lstStyle/>
          <a:p>
            <a:r>
              <a:rPr lang="en-US" sz="2000" b="1" dirty="0">
                <a:sym typeface="Symbol"/>
              </a:rPr>
              <a:t></a:t>
            </a:r>
            <a:endParaRPr lang="en-US" sz="2000" b="1" dirty="0"/>
          </a:p>
        </p:txBody>
      </p:sp>
      <p:sp>
        <p:nvSpPr>
          <p:cNvPr id="39" name="Rectangle 38"/>
          <p:cNvSpPr/>
          <p:nvPr/>
        </p:nvSpPr>
        <p:spPr>
          <a:xfrm>
            <a:off x="6248400" y="5486400"/>
            <a:ext cx="2741456" cy="400110"/>
          </a:xfrm>
          <a:prstGeom prst="rect">
            <a:avLst/>
          </a:prstGeom>
        </p:spPr>
        <p:txBody>
          <a:bodyPr wrap="none">
            <a:spAutoFit/>
          </a:bodyPr>
          <a:lstStyle/>
          <a:p>
            <a:r>
              <a:rPr lang="en-US" sz="2000" b="1" dirty="0">
                <a:solidFill>
                  <a:srgbClr val="008000"/>
                </a:solidFill>
                <a:sym typeface="Symbol"/>
              </a:rPr>
              <a:t>Maximizing the margin</a:t>
            </a:r>
            <a:endParaRPr lang="en-US" sz="2000" b="1" dirty="0">
              <a:solidFill>
                <a:srgbClr val="008000"/>
              </a:solidFill>
            </a:endParaRPr>
          </a:p>
        </p:txBody>
      </p:sp>
      <p:cxnSp>
        <p:nvCxnSpPr>
          <p:cNvPr id="40" name="Straight Arrow Connector 39"/>
          <p:cNvCxnSpPr/>
          <p:nvPr/>
        </p:nvCxnSpPr>
        <p:spPr>
          <a:xfrm>
            <a:off x="7051160" y="4504295"/>
            <a:ext cx="617220" cy="304799"/>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141696" y="4231760"/>
            <a:ext cx="290464" cy="400110"/>
          </a:xfrm>
          <a:prstGeom prst="rect">
            <a:avLst/>
          </a:prstGeom>
        </p:spPr>
        <p:txBody>
          <a:bodyPr wrap="none">
            <a:spAutoFit/>
          </a:bodyPr>
          <a:lstStyle/>
          <a:p>
            <a:r>
              <a:rPr lang="en-US" sz="2000" b="1" dirty="0">
                <a:sym typeface="Symbol"/>
              </a:rPr>
              <a:t></a:t>
            </a:r>
            <a:endParaRPr lang="en-US" sz="2000" b="1" dirty="0"/>
          </a:p>
        </p:txBody>
      </p:sp>
      <p:graphicFrame>
        <p:nvGraphicFramePr>
          <p:cNvPr id="8" name="Object 7"/>
          <p:cNvGraphicFramePr>
            <a:graphicFrameLocks noChangeAspect="1"/>
          </p:cNvGraphicFramePr>
          <p:nvPr/>
        </p:nvGraphicFramePr>
        <p:xfrm>
          <a:off x="1807369" y="2957469"/>
          <a:ext cx="3331604" cy="1283738"/>
        </p:xfrm>
        <a:graphic>
          <a:graphicData uri="http://schemas.openxmlformats.org/presentationml/2006/ole">
            <mc:AlternateContent xmlns:mc="http://schemas.openxmlformats.org/markup-compatibility/2006">
              <mc:Choice xmlns:v="urn:schemas-microsoft-com:vml" Requires="v">
                <p:oleObj name="Equation" r:id="rId4" imgW="1384200" imgH="533160" progId="Equation.3">
                  <p:embed/>
                </p:oleObj>
              </mc:Choice>
              <mc:Fallback>
                <p:oleObj name="Equation" r:id="rId4" imgW="1384200" imgH="533160" progId="Equation.3">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7369" y="2957469"/>
                        <a:ext cx="3331604" cy="128373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8538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BD6D2-A2CD-0C79-488A-F6A6920A6EEB}"/>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7F442D04-B546-305B-BD03-0C91F951DD73}"/>
              </a:ext>
            </a:extLst>
          </p:cNvPr>
          <p:cNvSpPr>
            <a:spLocks noGrp="1"/>
          </p:cNvSpPr>
          <p:nvPr>
            <p:ph type="ctrTitle"/>
          </p:nvPr>
        </p:nvSpPr>
        <p:spPr/>
        <p:txBody>
          <a:bodyPr/>
          <a:lstStyle/>
          <a:p>
            <a:r>
              <a:rPr lang="en-US" altLang="zh-TW"/>
              <a:t>KNN</a:t>
            </a:r>
            <a:endParaRPr lang="zh-TW" altLang="en-US"/>
          </a:p>
        </p:txBody>
      </p:sp>
      <p:sp>
        <p:nvSpPr>
          <p:cNvPr id="5" name="副標題 4">
            <a:extLst>
              <a:ext uri="{FF2B5EF4-FFF2-40B4-BE49-F238E27FC236}">
                <a16:creationId xmlns:a16="http://schemas.microsoft.com/office/drawing/2014/main" id="{E365406D-9434-1E34-D6DC-C361CE0C3118}"/>
              </a:ext>
            </a:extLst>
          </p:cNvPr>
          <p:cNvSpPr>
            <a:spLocks noGrp="1"/>
          </p:cNvSpPr>
          <p:nvPr>
            <p:ph type="subTitle" idx="1"/>
          </p:nvPr>
        </p:nvSpPr>
        <p:spPr/>
        <p:txBody>
          <a:bodyPr/>
          <a:lstStyle/>
          <a:p>
            <a:r>
              <a:rPr lang="en-US" altLang="zh-TW" i="1"/>
              <a:t>k</a:t>
            </a:r>
            <a:r>
              <a:rPr lang="en-US" altLang="zh-TW"/>
              <a:t>-Nearest Neighbor</a:t>
            </a:r>
          </a:p>
          <a:p>
            <a:endParaRPr lang="en-US" altLang="zh-TW"/>
          </a:p>
          <a:p>
            <a:endParaRPr lang="en-US" altLang="zh-TW"/>
          </a:p>
          <a:p>
            <a:r>
              <a:rPr lang="en-US" altLang="zh-TW"/>
              <a:t>https://www.youtube.com/watch?v=npfJiromN5Q</a:t>
            </a:r>
            <a:endParaRPr lang="zh-TW" altLang="en-US"/>
          </a:p>
        </p:txBody>
      </p:sp>
    </p:spTree>
    <p:extLst>
      <p:ext uri="{BB962C8B-B14F-4D97-AF65-F5344CB8AC3E}">
        <p14:creationId xmlns:p14="http://schemas.microsoft.com/office/powerpoint/2010/main" val="68713469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-Nearest Neighbor</a:t>
            </a:r>
          </a:p>
        </p:txBody>
      </p:sp>
      <p:sp>
        <p:nvSpPr>
          <p:cNvPr id="3" name="Content Placeholder 2"/>
          <p:cNvSpPr>
            <a:spLocks noGrp="1"/>
          </p:cNvSpPr>
          <p:nvPr>
            <p:ph idx="1"/>
          </p:nvPr>
        </p:nvSpPr>
        <p:spPr>
          <a:xfrm>
            <a:off x="457200" y="1295401"/>
            <a:ext cx="8534400" cy="3189577"/>
          </a:xfrm>
        </p:spPr>
        <p:txBody>
          <a:bodyPr>
            <a:normAutofit/>
          </a:bodyPr>
          <a:lstStyle/>
          <a:p>
            <a:r>
              <a:rPr lang="en-US" b="1" dirty="0">
                <a:solidFill>
                  <a:srgbClr val="FF0066"/>
                </a:solidFill>
              </a:rPr>
              <a:t>Distance metric:</a:t>
            </a:r>
          </a:p>
          <a:p>
            <a:pPr lvl="1"/>
            <a:r>
              <a:rPr lang="en-US" dirty="0"/>
              <a:t>Euclidean</a:t>
            </a:r>
          </a:p>
          <a:p>
            <a:r>
              <a:rPr lang="en-US" b="1" dirty="0">
                <a:solidFill>
                  <a:srgbClr val="FF0066"/>
                </a:solidFill>
              </a:rPr>
              <a:t>How many neighbors to look at?</a:t>
            </a:r>
          </a:p>
          <a:p>
            <a:pPr lvl="1"/>
            <a:r>
              <a:rPr lang="en-US" b="1" i="1" dirty="0">
                <a:solidFill>
                  <a:srgbClr val="0000FF"/>
                </a:solidFill>
              </a:rPr>
              <a:t>k</a:t>
            </a:r>
            <a:endParaRPr lang="en-US" b="1" dirty="0">
              <a:solidFill>
                <a:srgbClr val="0000FF"/>
              </a:solidFill>
            </a:endParaRPr>
          </a:p>
          <a:p>
            <a:r>
              <a:rPr lang="en-US" b="1" dirty="0">
                <a:solidFill>
                  <a:srgbClr val="FF0066"/>
                </a:solidFill>
              </a:rPr>
              <a:t>Weighting function (optional):</a:t>
            </a:r>
          </a:p>
          <a:p>
            <a:pPr lvl="1"/>
            <a:r>
              <a:rPr lang="en-US" dirty="0"/>
              <a:t>Unused</a:t>
            </a:r>
          </a:p>
          <a:p>
            <a:r>
              <a:rPr lang="en-US" b="1" dirty="0">
                <a:solidFill>
                  <a:srgbClr val="FF0066"/>
                </a:solidFill>
              </a:rPr>
              <a:t>How to fit with the local points?</a:t>
            </a:r>
          </a:p>
          <a:p>
            <a:pPr lvl="1"/>
            <a:r>
              <a:rPr lang="en-US" dirty="0">
                <a:solidFill>
                  <a:srgbClr val="0000FF"/>
                </a:solidFill>
              </a:rPr>
              <a:t>Just predict the average output among </a:t>
            </a:r>
            <a:r>
              <a:rPr lang="en-US" i="1" dirty="0">
                <a:solidFill>
                  <a:srgbClr val="0000FF"/>
                </a:solidFill>
              </a:rPr>
              <a:t>k</a:t>
            </a:r>
            <a:r>
              <a:rPr lang="en-US" dirty="0">
                <a:solidFill>
                  <a:srgbClr val="0000FF"/>
                </a:solidFill>
              </a:rPr>
              <a:t> nearest neighbors</a:t>
            </a:r>
          </a:p>
        </p:txBody>
      </p:sp>
      <p:sp>
        <p:nvSpPr>
          <p:cNvPr id="5" name="Footer Placeholder 4"/>
          <p:cNvSpPr>
            <a:spLocks noGrp="1"/>
          </p:cNvSpPr>
          <p:nvPr>
            <p:ph type="ftr" sz="quarter" idx="4294967295"/>
          </p:nvPr>
        </p:nvSpPr>
        <p:spPr/>
        <p:txBody>
          <a:bodyPr/>
          <a:lstStyle/>
          <a:p>
            <a:r>
              <a:rPr lang="nn-NO"/>
              <a:t>J. Leskovec, A. Rajaraman, J. Ullman: Mining of Massive Datasets, http://www.mmds.org</a:t>
            </a:r>
            <a:endParaRPr lang="en-US"/>
          </a:p>
        </p:txBody>
      </p:sp>
      <p:sp>
        <p:nvSpPr>
          <p:cNvPr id="6" name="Slide Number Placeholder 5"/>
          <p:cNvSpPr>
            <a:spLocks noGrp="1"/>
          </p:cNvSpPr>
          <p:nvPr>
            <p:ph type="sldNum" sz="quarter" idx="4294967295"/>
          </p:nvPr>
        </p:nvSpPr>
        <p:spPr/>
        <p:txBody>
          <a:bodyPr/>
          <a:lstStyle/>
          <a:p>
            <a:fld id="{19B12225-5612-419B-A8D5-4B8EEE4C217E}" type="slidenum">
              <a:rPr lang="en-US" smtClean="0"/>
              <a:pPr/>
              <a:t>66</a:t>
            </a:fld>
            <a:endParaRPr lang="en-US"/>
          </a:p>
        </p:txBody>
      </p:sp>
      <p:pic>
        <p:nvPicPr>
          <p:cNvPr id="3076" name="Picture 4"/>
          <p:cNvPicPr>
            <a:picLocks noChangeAspect="1" noChangeArrowheads="1"/>
          </p:cNvPicPr>
          <p:nvPr/>
        </p:nvPicPr>
        <p:blipFill>
          <a:blip r:embed="rId2" cstate="print"/>
          <a:srcRect/>
          <a:stretch>
            <a:fillRect/>
          </a:stretch>
        </p:blipFill>
        <p:spPr bwMode="auto">
          <a:xfrm>
            <a:off x="752475" y="4209402"/>
            <a:ext cx="7229475" cy="2238375"/>
          </a:xfrm>
          <a:prstGeom prst="rect">
            <a:avLst/>
          </a:prstGeom>
          <a:noFill/>
          <a:ln w="9525">
            <a:noFill/>
            <a:miter lim="800000"/>
            <a:headEnd/>
            <a:tailEnd/>
          </a:ln>
        </p:spPr>
      </p:pic>
      <p:sp>
        <p:nvSpPr>
          <p:cNvPr id="8" name="TextBox 7"/>
          <p:cNvSpPr txBox="1"/>
          <p:nvPr/>
        </p:nvSpPr>
        <p:spPr>
          <a:xfrm>
            <a:off x="8153400" y="6172200"/>
            <a:ext cx="619080" cy="400110"/>
          </a:xfrm>
          <a:prstGeom prst="rect">
            <a:avLst/>
          </a:prstGeom>
          <a:noFill/>
        </p:spPr>
        <p:txBody>
          <a:bodyPr wrap="none" rtlCol="0">
            <a:spAutoFit/>
          </a:bodyPr>
          <a:lstStyle/>
          <a:p>
            <a:r>
              <a:rPr lang="en-US" sz="2000" b="1" dirty="0">
                <a:latin typeface="Arial" pitchFamily="34" charset="0"/>
                <a:cs typeface="Arial" pitchFamily="34" charset="0"/>
              </a:rPr>
              <a:t>k=9</a:t>
            </a:r>
          </a:p>
        </p:txBody>
      </p:sp>
    </p:spTree>
    <p:extLst>
      <p:ext uri="{BB962C8B-B14F-4D97-AF65-F5344CB8AC3E}">
        <p14:creationId xmlns:p14="http://schemas.microsoft.com/office/powerpoint/2010/main" val="429292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Kernel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143000"/>
                <a:ext cx="8229600" cy="3543300"/>
              </a:xfrm>
            </p:spPr>
            <p:txBody>
              <a:bodyPr>
                <a:normAutofit/>
              </a:bodyPr>
              <a:lstStyle/>
              <a:p>
                <a:r>
                  <a:rPr lang="en-US" b="1" dirty="0">
                    <a:solidFill>
                      <a:srgbClr val="FF0066"/>
                    </a:solidFill>
                  </a:rPr>
                  <a:t>Distance metric:</a:t>
                </a:r>
              </a:p>
              <a:p>
                <a:pPr lvl="1"/>
                <a:r>
                  <a:rPr lang="en-US" dirty="0"/>
                  <a:t>Euclidean</a:t>
                </a:r>
              </a:p>
              <a:p>
                <a:r>
                  <a:rPr lang="en-US" b="1" dirty="0">
                    <a:solidFill>
                      <a:srgbClr val="FF0066"/>
                    </a:solidFill>
                  </a:rPr>
                  <a:t>How many neighbors to look at?</a:t>
                </a:r>
              </a:p>
              <a:p>
                <a:pPr lvl="1"/>
                <a:r>
                  <a:rPr lang="en-US" b="1" dirty="0">
                    <a:solidFill>
                      <a:srgbClr val="0000FF"/>
                    </a:solidFill>
                  </a:rPr>
                  <a:t>All of them (!)</a:t>
                </a:r>
              </a:p>
              <a:p>
                <a:r>
                  <a:rPr lang="en-US" b="1" dirty="0">
                    <a:solidFill>
                      <a:srgbClr val="FF0066"/>
                    </a:solidFill>
                  </a:rPr>
                  <a:t>Weighting function:</a:t>
                </a:r>
              </a:p>
              <a:p>
                <a:pPr lvl="1"/>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a:rPr>
                          <m:t>𝒘</m:t>
                        </m:r>
                      </m:e>
                      <m:sub>
                        <m:r>
                          <a:rPr lang="en-US" b="1" i="1" smtClean="0">
                            <a:latin typeface="Cambria Math"/>
                          </a:rPr>
                          <m:t>𝒊</m:t>
                        </m:r>
                      </m:sub>
                    </m:sSub>
                    <m:r>
                      <a:rPr lang="en-US" b="1" i="1" smtClean="0">
                        <a:latin typeface="Cambria Math"/>
                      </a:rPr>
                      <m:t>=</m:t>
                    </m:r>
                    <m:r>
                      <a:rPr lang="en-US" b="1" i="0" smtClean="0">
                        <a:latin typeface="Cambria Math"/>
                      </a:rPr>
                      <m:t>𝐞𝐱𝐩</m:t>
                    </m:r>
                    <m:r>
                      <a:rPr lang="en-US" b="1" i="1" smtClean="0">
                        <a:latin typeface="Cambria Math"/>
                      </a:rPr>
                      <m:t>⁡(−</m:t>
                    </m:r>
                    <m:f>
                      <m:fPr>
                        <m:ctrlPr>
                          <a:rPr lang="en-US" b="1" i="1" smtClean="0">
                            <a:latin typeface="Cambria Math" panose="02040503050406030204" pitchFamily="18" charset="0"/>
                          </a:rPr>
                        </m:ctrlPr>
                      </m:fPr>
                      <m:num>
                        <m:r>
                          <a:rPr lang="en-US" b="1" i="1" smtClean="0">
                            <a:latin typeface="Cambria Math"/>
                          </a:rPr>
                          <m:t>𝒅</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a:rPr>
                                      <m:t>𝒙</m:t>
                                    </m:r>
                                  </m:e>
                                  <m:sub>
                                    <m:r>
                                      <a:rPr lang="en-US" b="1" i="1" smtClean="0">
                                        <a:latin typeface="Cambria Math"/>
                                      </a:rPr>
                                      <m:t>𝒊</m:t>
                                    </m:r>
                                  </m:sub>
                                </m:sSub>
                                <m:r>
                                  <a:rPr lang="en-US" b="1" i="1" smtClean="0">
                                    <a:latin typeface="Cambria Math"/>
                                  </a:rPr>
                                  <m:t>,</m:t>
                                </m:r>
                                <m:r>
                                  <a:rPr lang="en-US" b="1" i="1" smtClean="0">
                                    <a:latin typeface="Cambria Math"/>
                                  </a:rPr>
                                  <m:t>𝒒</m:t>
                                </m:r>
                              </m:e>
                            </m:d>
                          </m:e>
                          <m:sup>
                            <m:r>
                              <a:rPr lang="en-US" b="1" i="1" smtClean="0">
                                <a:latin typeface="Cambria Math"/>
                              </a:rPr>
                              <m:t>𝟐</m:t>
                            </m:r>
                          </m:sup>
                        </m:sSup>
                      </m:num>
                      <m:den>
                        <m:sSub>
                          <m:sSubPr>
                            <m:ctrlPr>
                              <a:rPr lang="en-US" b="1" i="1" smtClean="0">
                                <a:latin typeface="Cambria Math" panose="02040503050406030204" pitchFamily="18" charset="0"/>
                              </a:rPr>
                            </m:ctrlPr>
                          </m:sSubPr>
                          <m:e>
                            <m:r>
                              <a:rPr lang="en-US" b="1" i="1" smtClean="0">
                                <a:latin typeface="Cambria Math"/>
                              </a:rPr>
                              <m:t>𝑲</m:t>
                            </m:r>
                          </m:e>
                          <m:sub>
                            <m:r>
                              <a:rPr lang="en-US" b="1" i="1" smtClean="0">
                                <a:latin typeface="Cambria Math"/>
                              </a:rPr>
                              <m:t>𝒘</m:t>
                            </m:r>
                          </m:sub>
                        </m:sSub>
                      </m:den>
                    </m:f>
                    <m:r>
                      <a:rPr lang="en-US" b="1" i="1" smtClean="0">
                        <a:latin typeface="Cambria Math"/>
                      </a:rPr>
                      <m:t>)</m:t>
                    </m:r>
                  </m:oMath>
                </a14:m>
                <a:endParaRPr lang="en-US" b="1" dirty="0"/>
              </a:p>
              <a:p>
                <a:pPr lvl="2"/>
                <a:r>
                  <a:rPr lang="en-US" dirty="0"/>
                  <a:t>Nearby points to query q are weighted more strongly.  </a:t>
                </a:r>
                <a:r>
                  <a:rPr lang="en-US" b="1" dirty="0" err="1"/>
                  <a:t>K</a:t>
                </a:r>
                <a:r>
                  <a:rPr lang="en-US" b="1" baseline="-25000" dirty="0" err="1"/>
                  <a:t>w</a:t>
                </a:r>
                <a:r>
                  <a:rPr lang="en-US" dirty="0"/>
                  <a:t>…kernel width.</a:t>
                </a:r>
              </a:p>
              <a:p>
                <a:r>
                  <a:rPr lang="en-US" b="1" dirty="0">
                    <a:solidFill>
                      <a:srgbClr val="FF0066"/>
                    </a:solidFill>
                  </a:rPr>
                  <a:t>How to fit with the local points?</a:t>
                </a:r>
              </a:p>
              <a:p>
                <a:pPr lvl="1"/>
                <a:r>
                  <a:rPr lang="en-US" b="1" dirty="0">
                    <a:solidFill>
                      <a:srgbClr val="0000FF"/>
                    </a:solidFill>
                  </a:rPr>
                  <a:t>Predict weighted average: </a:t>
                </a:r>
                <a14:m>
                  <m:oMath xmlns:m="http://schemas.openxmlformats.org/officeDocument/2006/math">
                    <m:f>
                      <m:fPr>
                        <m:ctrlPr>
                          <a:rPr lang="en-US" b="1" i="1">
                            <a:solidFill>
                              <a:srgbClr val="0000FF"/>
                            </a:solidFill>
                            <a:latin typeface="Cambria Math" panose="02040503050406030204" pitchFamily="18" charset="0"/>
                          </a:rPr>
                        </m:ctrlPr>
                      </m:fPr>
                      <m:num>
                        <m:nary>
                          <m:naryPr>
                            <m:chr m:val="∑"/>
                            <m:supHide m:val="on"/>
                            <m:ctrlPr>
                              <a:rPr lang="en-US" b="1" i="1" smtClean="0">
                                <a:solidFill>
                                  <a:srgbClr val="0000FF"/>
                                </a:solidFill>
                                <a:latin typeface="Cambria Math" panose="02040503050406030204" pitchFamily="18" charset="0"/>
                              </a:rPr>
                            </m:ctrlPr>
                          </m:naryPr>
                          <m:sub>
                            <m:r>
                              <a:rPr lang="en-US" b="1" i="1" smtClean="0">
                                <a:solidFill>
                                  <a:srgbClr val="0000FF"/>
                                </a:solidFill>
                                <a:latin typeface="Cambria Math"/>
                              </a:rPr>
                              <m:t>𝒊</m:t>
                            </m:r>
                          </m:sub>
                          <m:sup/>
                          <m:e>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𝒘</m:t>
                                </m:r>
                              </m:e>
                              <m:sub>
                                <m:r>
                                  <a:rPr lang="en-US" b="1" i="1" smtClean="0">
                                    <a:solidFill>
                                      <a:srgbClr val="0000FF"/>
                                    </a:solidFill>
                                    <a:latin typeface="Cambria Math"/>
                                  </a:rPr>
                                  <m:t>𝒊</m:t>
                                </m:r>
                              </m:sub>
                            </m:sSub>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𝒚</m:t>
                                </m:r>
                              </m:e>
                              <m:sub>
                                <m:r>
                                  <a:rPr lang="en-US" b="1" i="1" smtClean="0">
                                    <a:solidFill>
                                      <a:srgbClr val="0000FF"/>
                                    </a:solidFill>
                                    <a:latin typeface="Cambria Math"/>
                                  </a:rPr>
                                  <m:t>𝒊</m:t>
                                </m:r>
                              </m:sub>
                            </m:sSub>
                          </m:e>
                        </m:nary>
                      </m:num>
                      <m:den>
                        <m:nary>
                          <m:naryPr>
                            <m:chr m:val="∑"/>
                            <m:supHide m:val="on"/>
                            <m:ctrlPr>
                              <a:rPr lang="en-US" b="1" i="1" smtClean="0">
                                <a:solidFill>
                                  <a:srgbClr val="0000FF"/>
                                </a:solidFill>
                                <a:latin typeface="Cambria Math" panose="02040503050406030204" pitchFamily="18" charset="0"/>
                              </a:rPr>
                            </m:ctrlPr>
                          </m:naryPr>
                          <m:sub>
                            <m:r>
                              <a:rPr lang="en-US" b="1" i="1" smtClean="0">
                                <a:solidFill>
                                  <a:srgbClr val="0000FF"/>
                                </a:solidFill>
                                <a:latin typeface="Cambria Math"/>
                              </a:rPr>
                              <m:t>𝒊</m:t>
                            </m:r>
                          </m:sub>
                          <m:sup/>
                          <m:e>
                            <m:sSub>
                              <m:sSubPr>
                                <m:ctrlPr>
                                  <a:rPr lang="en-US" b="1" i="1" smtClean="0">
                                    <a:solidFill>
                                      <a:srgbClr val="0000FF"/>
                                    </a:solidFill>
                                    <a:latin typeface="Cambria Math" panose="02040503050406030204" pitchFamily="18" charset="0"/>
                                  </a:rPr>
                                </m:ctrlPr>
                              </m:sSubPr>
                              <m:e>
                                <m:r>
                                  <a:rPr lang="en-US" b="1" i="1" smtClean="0">
                                    <a:solidFill>
                                      <a:srgbClr val="0000FF"/>
                                    </a:solidFill>
                                    <a:latin typeface="Cambria Math"/>
                                  </a:rPr>
                                  <m:t>𝒘</m:t>
                                </m:r>
                              </m:e>
                              <m:sub>
                                <m:r>
                                  <a:rPr lang="en-US" b="1" i="1" smtClean="0">
                                    <a:solidFill>
                                      <a:srgbClr val="0000FF"/>
                                    </a:solidFill>
                                    <a:latin typeface="Cambria Math"/>
                                  </a:rPr>
                                  <m:t>𝒊</m:t>
                                </m:r>
                              </m:sub>
                            </m:sSub>
                          </m:e>
                        </m:nary>
                      </m:den>
                    </m:f>
                  </m:oMath>
                </a14:m>
                <a:endParaRPr lang="en-US" b="1" dirty="0">
                  <a:solidFill>
                    <a:srgbClr val="0000FF"/>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3543300"/>
              </a:xfrm>
              <a:blipFill>
                <a:blip r:embed="rId2"/>
                <a:stretch>
                  <a:fillRect l="-741" t="-2065" b="-8262"/>
                </a:stretch>
              </a:blipFill>
            </p:spPr>
            <p:txBody>
              <a:bodyPr/>
              <a:lstStyle/>
              <a:p>
                <a:r>
                  <a:rPr lang="zh-TW" altLang="en-US">
                    <a:noFill/>
                  </a:rPr>
                  <a:t> </a:t>
                </a:r>
              </a:p>
            </p:txBody>
          </p:sp>
        </mc:Fallback>
      </mc:AlternateContent>
      <p:sp>
        <p:nvSpPr>
          <p:cNvPr id="5" name="Footer Placeholder 4"/>
          <p:cNvSpPr>
            <a:spLocks noGrp="1"/>
          </p:cNvSpPr>
          <p:nvPr>
            <p:ph type="ftr" sz="quarter" idx="4294967295"/>
          </p:nvPr>
        </p:nvSpPr>
        <p:spPr/>
        <p:txBody>
          <a:bodyPr/>
          <a:lstStyle/>
          <a:p>
            <a:r>
              <a:rPr lang="nn-NO"/>
              <a:t>J. Leskovec, A. Rajaraman, J. Ullman: Mining of Massive Datasets, http://www.mmds.org</a:t>
            </a:r>
            <a:endParaRPr lang="en-US" dirty="0"/>
          </a:p>
        </p:txBody>
      </p:sp>
      <p:sp>
        <p:nvSpPr>
          <p:cNvPr id="6" name="Slide Number Placeholder 5"/>
          <p:cNvSpPr>
            <a:spLocks noGrp="1"/>
          </p:cNvSpPr>
          <p:nvPr>
            <p:ph type="sldNum" sz="quarter" idx="4294967295"/>
          </p:nvPr>
        </p:nvSpPr>
        <p:spPr/>
        <p:txBody>
          <a:bodyPr/>
          <a:lstStyle/>
          <a:p>
            <a:fld id="{19B12225-5612-419B-A8D5-4B8EEE4C217E}" type="slidenum">
              <a:rPr lang="en-US" smtClean="0"/>
              <a:pPr/>
              <a:t>67</a:t>
            </a:fld>
            <a:endParaRPr lang="en-US"/>
          </a:p>
        </p:txBody>
      </p:sp>
      <p:grpSp>
        <p:nvGrpSpPr>
          <p:cNvPr id="7" name="Group 13"/>
          <p:cNvGrpSpPr/>
          <p:nvPr/>
        </p:nvGrpSpPr>
        <p:grpSpPr>
          <a:xfrm>
            <a:off x="914400" y="4381500"/>
            <a:ext cx="7124700" cy="2324100"/>
            <a:chOff x="1009650" y="2743200"/>
            <a:chExt cx="7124700" cy="2324100"/>
          </a:xfrm>
        </p:grpSpPr>
        <p:pic>
          <p:nvPicPr>
            <p:cNvPr id="4101" name="Picture 5"/>
            <p:cNvPicPr>
              <a:picLocks noChangeAspect="1" noChangeArrowheads="1"/>
            </p:cNvPicPr>
            <p:nvPr/>
          </p:nvPicPr>
          <p:blipFill>
            <a:blip r:embed="rId3" cstate="print"/>
            <a:srcRect/>
            <a:stretch>
              <a:fillRect/>
            </a:stretch>
          </p:blipFill>
          <p:spPr bwMode="auto">
            <a:xfrm>
              <a:off x="1009650" y="2743200"/>
              <a:ext cx="7124700" cy="2324100"/>
            </a:xfrm>
            <a:prstGeom prst="rect">
              <a:avLst/>
            </a:prstGeom>
            <a:noFill/>
            <a:ln w="9525">
              <a:noFill/>
              <a:miter lim="800000"/>
              <a:headEnd/>
              <a:tailEnd/>
            </a:ln>
          </p:spPr>
        </p:pic>
        <p:sp>
          <p:nvSpPr>
            <p:cNvPr id="11" name="TextBox 10"/>
            <p:cNvSpPr txBox="1"/>
            <p:nvPr/>
          </p:nvSpPr>
          <p:spPr>
            <a:xfrm>
              <a:off x="1676400" y="3048000"/>
              <a:ext cx="840295" cy="369332"/>
            </a:xfrm>
            <a:prstGeom prst="rect">
              <a:avLst/>
            </a:prstGeom>
            <a:noFill/>
          </p:spPr>
          <p:txBody>
            <a:bodyPr wrap="none" rtlCol="0">
              <a:spAutoFit/>
            </a:bodyPr>
            <a:lstStyle/>
            <a:p>
              <a:r>
                <a:rPr lang="en-US" i="1" dirty="0">
                  <a:latin typeface="Arial" pitchFamily="34" charset="0"/>
                  <a:cs typeface="Arial" pitchFamily="34" charset="0"/>
                </a:rPr>
                <a:t>K</a:t>
              </a:r>
              <a:r>
                <a:rPr lang="en-US" i="1" baseline="-25000" dirty="0">
                  <a:latin typeface="Arial" pitchFamily="34" charset="0"/>
                  <a:cs typeface="Arial" pitchFamily="34" charset="0"/>
                </a:rPr>
                <a:t>w</a:t>
              </a:r>
              <a:r>
                <a:rPr lang="en-US" i="1" dirty="0">
                  <a:latin typeface="Arial" pitchFamily="34" charset="0"/>
                  <a:cs typeface="Arial" pitchFamily="34" charset="0"/>
                </a:rPr>
                <a:t>=10</a:t>
              </a:r>
            </a:p>
          </p:txBody>
        </p:sp>
        <p:sp>
          <p:nvSpPr>
            <p:cNvPr id="12" name="TextBox 11"/>
            <p:cNvSpPr txBox="1"/>
            <p:nvPr/>
          </p:nvSpPr>
          <p:spPr>
            <a:xfrm>
              <a:off x="4038600" y="3048000"/>
              <a:ext cx="840295" cy="369332"/>
            </a:xfrm>
            <a:prstGeom prst="rect">
              <a:avLst/>
            </a:prstGeom>
            <a:noFill/>
          </p:spPr>
          <p:txBody>
            <a:bodyPr wrap="none" rtlCol="0">
              <a:spAutoFit/>
            </a:bodyPr>
            <a:lstStyle/>
            <a:p>
              <a:r>
                <a:rPr lang="en-US" i="1" dirty="0">
                  <a:latin typeface="Arial" pitchFamily="34" charset="0"/>
                  <a:cs typeface="Arial" pitchFamily="34" charset="0"/>
                </a:rPr>
                <a:t>K</a:t>
              </a:r>
              <a:r>
                <a:rPr lang="en-US" i="1" baseline="-25000" dirty="0">
                  <a:latin typeface="Arial" pitchFamily="34" charset="0"/>
                  <a:cs typeface="Arial" pitchFamily="34" charset="0"/>
                </a:rPr>
                <a:t>w</a:t>
              </a:r>
              <a:r>
                <a:rPr lang="en-US" i="1" dirty="0">
                  <a:latin typeface="Arial" pitchFamily="34" charset="0"/>
                  <a:cs typeface="Arial" pitchFamily="34" charset="0"/>
                </a:rPr>
                <a:t>=20</a:t>
              </a:r>
            </a:p>
          </p:txBody>
        </p:sp>
        <p:sp>
          <p:nvSpPr>
            <p:cNvPr id="13" name="TextBox 12"/>
            <p:cNvSpPr txBox="1"/>
            <p:nvPr/>
          </p:nvSpPr>
          <p:spPr>
            <a:xfrm>
              <a:off x="6553200" y="3048000"/>
              <a:ext cx="840295" cy="369332"/>
            </a:xfrm>
            <a:prstGeom prst="rect">
              <a:avLst/>
            </a:prstGeom>
            <a:noFill/>
          </p:spPr>
          <p:txBody>
            <a:bodyPr wrap="none" rtlCol="0">
              <a:spAutoFit/>
            </a:bodyPr>
            <a:lstStyle/>
            <a:p>
              <a:r>
                <a:rPr lang="en-US" i="1" dirty="0">
                  <a:latin typeface="Arial" pitchFamily="34" charset="0"/>
                  <a:cs typeface="Arial" pitchFamily="34" charset="0"/>
                </a:rPr>
                <a:t>K</a:t>
              </a:r>
              <a:r>
                <a:rPr lang="en-US" i="1" baseline="-25000" dirty="0">
                  <a:latin typeface="Arial" pitchFamily="34" charset="0"/>
                  <a:cs typeface="Arial" pitchFamily="34" charset="0"/>
                </a:rPr>
                <a:t>w</a:t>
              </a:r>
              <a:r>
                <a:rPr lang="en-US" i="1" dirty="0">
                  <a:latin typeface="Arial" pitchFamily="34" charset="0"/>
                  <a:cs typeface="Arial" pitchFamily="34" charset="0"/>
                </a:rPr>
                <a:t>=80</a:t>
              </a:r>
            </a:p>
          </p:txBody>
        </p:sp>
      </p:grpSp>
      <p:pic>
        <p:nvPicPr>
          <p:cNvPr id="1031" name="Picture 7" descr="http://icem.folkwang-hochschule.de/daten/Manuals/Alternative_csound_manual_4.22/images/image6.png"/>
          <p:cNvPicPr>
            <a:picLocks noChangeAspect="1" noChangeArrowheads="1"/>
          </p:cNvPicPr>
          <p:nvPr/>
        </p:nvPicPr>
        <p:blipFill>
          <a:blip r:embed="rId4" cstate="print"/>
          <a:srcRect/>
          <a:stretch>
            <a:fillRect/>
          </a:stretch>
        </p:blipFill>
        <p:spPr bwMode="auto">
          <a:xfrm>
            <a:off x="6324600" y="1447800"/>
            <a:ext cx="2667000" cy="1327298"/>
          </a:xfrm>
          <a:prstGeom prst="rect">
            <a:avLst/>
          </a:prstGeom>
          <a:noFill/>
        </p:spPr>
      </p:pic>
      <p:sp>
        <p:nvSpPr>
          <p:cNvPr id="14" name="TextBox 13"/>
          <p:cNvSpPr txBox="1"/>
          <p:nvPr/>
        </p:nvSpPr>
        <p:spPr>
          <a:xfrm>
            <a:off x="7162800" y="2819400"/>
            <a:ext cx="1217000" cy="369332"/>
          </a:xfrm>
          <a:prstGeom prst="rect">
            <a:avLst/>
          </a:prstGeom>
          <a:noFill/>
        </p:spPr>
        <p:txBody>
          <a:bodyPr wrap="none" rtlCol="0">
            <a:spAutoFit/>
          </a:bodyPr>
          <a:lstStyle/>
          <a:p>
            <a:r>
              <a:rPr lang="en-US" i="1" dirty="0">
                <a:latin typeface="Times New Roman" pitchFamily="18" charset="0"/>
                <a:cs typeface="Times New Roman" pitchFamily="18" charset="0"/>
              </a:rPr>
              <a:t>d(x</a:t>
            </a:r>
            <a:r>
              <a:rPr lang="en-US" i="1" baseline="-25000" dirty="0">
                <a:latin typeface="Times New Roman" pitchFamily="18" charset="0"/>
                <a:cs typeface="Times New Roman" pitchFamily="18" charset="0"/>
              </a:rPr>
              <a:t>i</a:t>
            </a:r>
            <a:r>
              <a:rPr lang="en-US" i="1" dirty="0">
                <a:latin typeface="Times New Roman" pitchFamily="18" charset="0"/>
                <a:cs typeface="Times New Roman" pitchFamily="18" charset="0"/>
              </a:rPr>
              <a:t>, q) = 0</a:t>
            </a:r>
          </a:p>
        </p:txBody>
      </p:sp>
      <p:cxnSp>
        <p:nvCxnSpPr>
          <p:cNvPr id="16" name="Straight Connector 15"/>
          <p:cNvCxnSpPr>
            <a:stCxn id="1031" idx="0"/>
            <a:endCxn id="1031" idx="2"/>
          </p:cNvCxnSpPr>
          <p:nvPr/>
        </p:nvCxnSpPr>
        <p:spPr>
          <a:xfrm rot="16200000" flipH="1">
            <a:off x="6994451" y="2111449"/>
            <a:ext cx="1327298"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6200000">
            <a:off x="5949016" y="1947834"/>
            <a:ext cx="381836" cy="369332"/>
          </a:xfrm>
          <a:prstGeom prst="rect">
            <a:avLst/>
          </a:prstGeom>
          <a:noFill/>
        </p:spPr>
        <p:txBody>
          <a:bodyPr wrap="none" rtlCol="0">
            <a:spAutoFit/>
          </a:bodyPr>
          <a:lstStyle/>
          <a:p>
            <a:r>
              <a:rPr lang="en-US" i="1" dirty="0" err="1">
                <a:latin typeface="Times New Roman" pitchFamily="18" charset="0"/>
                <a:cs typeface="Times New Roman" pitchFamily="18" charset="0"/>
              </a:rPr>
              <a:t>w</a:t>
            </a:r>
            <a:r>
              <a:rPr lang="en-US" i="1" baseline="-25000" dirty="0" err="1">
                <a:latin typeface="Times New Roman" pitchFamily="18" charset="0"/>
                <a:cs typeface="Times New Roman" pitchFamily="18" charset="0"/>
              </a:rPr>
              <a:t>i</a:t>
            </a:r>
            <a:endParaRPr lang="en-US" i="1" baseline="-25000" dirty="0">
              <a:latin typeface="Times New Roman" pitchFamily="18" charset="0"/>
              <a:cs typeface="Times New Roman" pitchFamily="18" charset="0"/>
            </a:endParaRPr>
          </a:p>
        </p:txBody>
      </p:sp>
      <p:pic>
        <p:nvPicPr>
          <p:cNvPr id="19" name="Picture 3"/>
          <p:cNvPicPr>
            <a:picLocks noChangeAspect="1" noChangeArrowheads="1"/>
          </p:cNvPicPr>
          <p:nvPr/>
        </p:nvPicPr>
        <p:blipFill>
          <a:blip r:embed="rId5" cstate="print"/>
          <a:srcRect/>
          <a:stretch>
            <a:fillRect/>
          </a:stretch>
        </p:blipFill>
        <p:spPr bwMode="auto">
          <a:xfrm>
            <a:off x="914400" y="4419600"/>
            <a:ext cx="7143750" cy="2295525"/>
          </a:xfrm>
          <a:prstGeom prst="rect">
            <a:avLst/>
          </a:prstGeom>
          <a:noFill/>
          <a:ln w="9525">
            <a:noFill/>
            <a:miter lim="800000"/>
            <a:headEnd/>
            <a:tailEnd/>
          </a:ln>
        </p:spPr>
      </p:pic>
    </p:spTree>
    <p:extLst>
      <p:ext uri="{BB962C8B-B14F-4D97-AF65-F5344CB8AC3E}">
        <p14:creationId xmlns:p14="http://schemas.microsoft.com/office/powerpoint/2010/main" val="302934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15"/>
          <p:cNvSpPr>
            <a:spLocks noChangeShapeType="1"/>
          </p:cNvSpPr>
          <p:nvPr/>
        </p:nvSpPr>
        <p:spPr bwMode="auto">
          <a:xfrm flipV="1">
            <a:off x="2667000" y="4953000"/>
            <a:ext cx="1447800" cy="304800"/>
          </a:xfrm>
          <a:prstGeom prst="line">
            <a:avLst/>
          </a:prstGeom>
          <a:noFill/>
          <a:ln w="9525">
            <a:solidFill>
              <a:schemeClr val="tx1"/>
            </a:solidFill>
            <a:round/>
            <a:headEnd/>
            <a:tailEnd type="triangle" w="med" len="med"/>
          </a:ln>
          <a:effectLst/>
        </p:spPr>
        <p:txBody>
          <a:bodyPr wrap="none" anchor="ctr"/>
          <a:lstStyle/>
          <a:p>
            <a:endParaRPr lang="en-US"/>
          </a:p>
        </p:txBody>
      </p:sp>
      <p:sp>
        <p:nvSpPr>
          <p:cNvPr id="2" name="Title 1"/>
          <p:cNvSpPr>
            <a:spLocks noGrp="1"/>
          </p:cNvSpPr>
          <p:nvPr>
            <p:ph type="title"/>
          </p:nvPr>
        </p:nvSpPr>
        <p:spPr/>
        <p:txBody>
          <a:bodyPr/>
          <a:lstStyle/>
          <a:p>
            <a:r>
              <a:rPr lang="en-US" dirty="0"/>
              <a:t>How to find nearest neighbors?</a:t>
            </a:r>
          </a:p>
        </p:txBody>
      </p:sp>
      <p:sp>
        <p:nvSpPr>
          <p:cNvPr id="3" name="Content Placeholder 2"/>
          <p:cNvSpPr>
            <a:spLocks noGrp="1"/>
          </p:cNvSpPr>
          <p:nvPr>
            <p:ph idx="1"/>
          </p:nvPr>
        </p:nvSpPr>
        <p:spPr/>
        <p:txBody>
          <a:bodyPr/>
          <a:lstStyle/>
          <a:p>
            <a:r>
              <a:rPr lang="en-US" b="1" dirty="0">
                <a:solidFill>
                  <a:srgbClr val="008000"/>
                </a:solidFill>
              </a:rPr>
              <a:t>Given:</a:t>
            </a:r>
            <a:r>
              <a:rPr lang="en-US" dirty="0"/>
              <a:t> a set </a:t>
            </a:r>
            <a:r>
              <a:rPr lang="en-US" b="1" i="1" dirty="0"/>
              <a:t>P</a:t>
            </a:r>
            <a:r>
              <a:rPr lang="en-US" dirty="0"/>
              <a:t> of </a:t>
            </a:r>
            <a:r>
              <a:rPr lang="en-US" b="1" i="1" dirty="0"/>
              <a:t>n</a:t>
            </a:r>
            <a:r>
              <a:rPr lang="en-US" dirty="0"/>
              <a:t> points in </a:t>
            </a:r>
            <a:r>
              <a:rPr lang="en-US" b="1" i="1" dirty="0"/>
              <a:t>R</a:t>
            </a:r>
            <a:r>
              <a:rPr lang="en-US" b="1" i="1" baseline="30000" dirty="0"/>
              <a:t>d</a:t>
            </a:r>
          </a:p>
          <a:p>
            <a:r>
              <a:rPr lang="en-US" b="1" dirty="0">
                <a:solidFill>
                  <a:srgbClr val="0000FF"/>
                </a:solidFill>
              </a:rPr>
              <a:t>Goal: Given a query point </a:t>
            </a:r>
            <a:r>
              <a:rPr lang="en-US" b="1" i="1" dirty="0">
                <a:solidFill>
                  <a:srgbClr val="0000FF"/>
                </a:solidFill>
              </a:rPr>
              <a:t>q</a:t>
            </a:r>
            <a:endParaRPr lang="en-US" b="1" dirty="0">
              <a:solidFill>
                <a:srgbClr val="0000FF"/>
              </a:solidFill>
            </a:endParaRPr>
          </a:p>
          <a:p>
            <a:pPr lvl="1"/>
            <a:r>
              <a:rPr lang="en-US" b="1" dirty="0">
                <a:solidFill>
                  <a:srgbClr val="008000"/>
                </a:solidFill>
              </a:rPr>
              <a:t>NN:</a:t>
            </a:r>
            <a:r>
              <a:rPr lang="en-US" dirty="0">
                <a:solidFill>
                  <a:schemeClr val="accent4"/>
                </a:solidFill>
              </a:rPr>
              <a:t> </a:t>
            </a:r>
            <a:r>
              <a:rPr lang="en-US" dirty="0"/>
              <a:t>Find the </a:t>
            </a:r>
            <a:r>
              <a:rPr lang="en-US" i="1" dirty="0"/>
              <a:t>nearest neighbor</a:t>
            </a:r>
            <a:r>
              <a:rPr lang="en-US" b="1" dirty="0"/>
              <a:t> </a:t>
            </a:r>
            <a:r>
              <a:rPr lang="en-US" b="1" i="1" dirty="0"/>
              <a:t>p</a:t>
            </a:r>
            <a:r>
              <a:rPr lang="en-US" dirty="0"/>
              <a:t> of </a:t>
            </a:r>
            <a:r>
              <a:rPr lang="en-US" b="1" i="1" dirty="0"/>
              <a:t>q</a:t>
            </a:r>
            <a:r>
              <a:rPr lang="en-US" b="1" dirty="0"/>
              <a:t> </a:t>
            </a:r>
            <a:r>
              <a:rPr lang="en-US" dirty="0"/>
              <a:t>in </a:t>
            </a:r>
            <a:r>
              <a:rPr lang="en-US" b="1" i="1" dirty="0"/>
              <a:t>P</a:t>
            </a:r>
          </a:p>
          <a:p>
            <a:pPr lvl="1"/>
            <a:r>
              <a:rPr lang="en-US" b="1" dirty="0">
                <a:solidFill>
                  <a:srgbClr val="FF0066"/>
                </a:solidFill>
              </a:rPr>
              <a:t>Range search:</a:t>
            </a:r>
            <a:r>
              <a:rPr lang="en-US" dirty="0">
                <a:solidFill>
                  <a:schemeClr val="accent2"/>
                </a:solidFill>
              </a:rPr>
              <a:t> </a:t>
            </a:r>
            <a:r>
              <a:rPr lang="en-US" dirty="0"/>
              <a:t>Find one/all points in </a:t>
            </a:r>
            <a:r>
              <a:rPr lang="en-US" b="1" i="1" dirty="0"/>
              <a:t>P</a:t>
            </a:r>
            <a:r>
              <a:rPr lang="en-US" dirty="0"/>
              <a:t> within distance </a:t>
            </a:r>
            <a:r>
              <a:rPr lang="en-US" b="1" i="1" dirty="0"/>
              <a:t>r</a:t>
            </a:r>
            <a:r>
              <a:rPr lang="en-US" b="1" dirty="0"/>
              <a:t> </a:t>
            </a:r>
            <a:r>
              <a:rPr lang="en-US" dirty="0"/>
              <a:t>from </a:t>
            </a:r>
            <a:r>
              <a:rPr lang="en-US" b="1" i="1" dirty="0"/>
              <a:t>q</a:t>
            </a:r>
          </a:p>
          <a:p>
            <a:endParaRPr lang="en-US" dirty="0"/>
          </a:p>
        </p:txBody>
      </p:sp>
      <p:sp>
        <p:nvSpPr>
          <p:cNvPr id="5" name="Footer Placeholder 4"/>
          <p:cNvSpPr>
            <a:spLocks noGrp="1"/>
          </p:cNvSpPr>
          <p:nvPr>
            <p:ph type="ftr" sz="quarter" idx="4294967295"/>
          </p:nvPr>
        </p:nvSpPr>
        <p:spPr/>
        <p:txBody>
          <a:bodyPr/>
          <a:lstStyle/>
          <a:p>
            <a:r>
              <a:rPr lang="nn-NO"/>
              <a:t>J. Leskovec, A. Rajaraman, J. Ullman: Mining of Massive Datasets, http://www.mmds.org</a:t>
            </a:r>
            <a:endParaRPr lang="en-US"/>
          </a:p>
        </p:txBody>
      </p:sp>
      <p:sp>
        <p:nvSpPr>
          <p:cNvPr id="6" name="Slide Number Placeholder 5"/>
          <p:cNvSpPr>
            <a:spLocks noGrp="1"/>
          </p:cNvSpPr>
          <p:nvPr>
            <p:ph type="sldNum" sz="quarter" idx="4294967295"/>
          </p:nvPr>
        </p:nvSpPr>
        <p:spPr/>
        <p:txBody>
          <a:bodyPr/>
          <a:lstStyle/>
          <a:p>
            <a:fld id="{19B12225-5612-419B-A8D5-4B8EEE4C217E}" type="slidenum">
              <a:rPr lang="en-US" smtClean="0"/>
              <a:pPr/>
              <a:t>68</a:t>
            </a:fld>
            <a:endParaRPr lang="en-US"/>
          </a:p>
        </p:txBody>
      </p:sp>
      <p:sp>
        <p:nvSpPr>
          <p:cNvPr id="7" name="AutoShape 4"/>
          <p:cNvSpPr>
            <a:spLocks noChangeArrowheads="1"/>
          </p:cNvSpPr>
          <p:nvPr/>
        </p:nvSpPr>
        <p:spPr bwMode="auto">
          <a:xfrm>
            <a:off x="2590800" y="5181600"/>
            <a:ext cx="152400" cy="152400"/>
          </a:xfrm>
          <a:prstGeom prst="flowChartConnector">
            <a:avLst/>
          </a:prstGeom>
          <a:solidFill>
            <a:srgbClr val="FF6600"/>
          </a:solidFill>
          <a:ln w="9525">
            <a:solidFill>
              <a:schemeClr val="tx1"/>
            </a:solidFill>
            <a:round/>
            <a:headEnd/>
            <a:tailEnd/>
          </a:ln>
          <a:effectLst/>
        </p:spPr>
        <p:txBody>
          <a:bodyPr wrap="none" anchor="ctr"/>
          <a:lstStyle/>
          <a:p>
            <a:endParaRPr lang="en-US"/>
          </a:p>
        </p:txBody>
      </p:sp>
      <p:sp>
        <p:nvSpPr>
          <p:cNvPr id="8" name="AutoShape 6"/>
          <p:cNvSpPr>
            <a:spLocks noChangeArrowheads="1"/>
          </p:cNvSpPr>
          <p:nvPr/>
        </p:nvSpPr>
        <p:spPr bwMode="auto">
          <a:xfrm>
            <a:off x="4724400" y="4495800"/>
            <a:ext cx="152400" cy="152400"/>
          </a:xfrm>
          <a:prstGeom prst="flowChartConnector">
            <a:avLst/>
          </a:prstGeom>
          <a:solidFill>
            <a:schemeClr val="accent1"/>
          </a:solidFill>
          <a:ln w="9525">
            <a:solidFill>
              <a:schemeClr val="tx1"/>
            </a:solidFill>
            <a:round/>
            <a:headEnd/>
            <a:tailEnd/>
          </a:ln>
          <a:effectLst/>
        </p:spPr>
        <p:txBody>
          <a:bodyPr wrap="none" anchor="ctr"/>
          <a:lstStyle/>
          <a:p>
            <a:endParaRPr lang="en-US"/>
          </a:p>
        </p:txBody>
      </p:sp>
      <p:sp>
        <p:nvSpPr>
          <p:cNvPr id="9" name="AutoShape 7"/>
          <p:cNvSpPr>
            <a:spLocks noChangeArrowheads="1"/>
          </p:cNvSpPr>
          <p:nvPr/>
        </p:nvSpPr>
        <p:spPr bwMode="auto">
          <a:xfrm>
            <a:off x="4114800" y="4876800"/>
            <a:ext cx="152400" cy="152400"/>
          </a:xfrm>
          <a:prstGeom prst="flowChartConnector">
            <a:avLst/>
          </a:prstGeom>
          <a:solidFill>
            <a:schemeClr val="accent1"/>
          </a:solidFill>
          <a:ln w="9525">
            <a:solidFill>
              <a:schemeClr val="tx1"/>
            </a:solidFill>
            <a:round/>
            <a:headEnd/>
            <a:tailEnd/>
          </a:ln>
          <a:effectLst/>
        </p:spPr>
        <p:txBody>
          <a:bodyPr wrap="none" anchor="ctr"/>
          <a:lstStyle/>
          <a:p>
            <a:endParaRPr lang="en-US"/>
          </a:p>
        </p:txBody>
      </p:sp>
      <p:sp>
        <p:nvSpPr>
          <p:cNvPr id="10" name="Text Box 8"/>
          <p:cNvSpPr txBox="1">
            <a:spLocks noChangeArrowheads="1"/>
          </p:cNvSpPr>
          <p:nvPr/>
        </p:nvSpPr>
        <p:spPr bwMode="auto">
          <a:xfrm>
            <a:off x="2667000" y="5257800"/>
            <a:ext cx="336550" cy="457200"/>
          </a:xfrm>
          <a:prstGeom prst="rect">
            <a:avLst/>
          </a:prstGeom>
          <a:noFill/>
          <a:ln w="9525">
            <a:noFill/>
            <a:miter lim="800000"/>
            <a:headEnd/>
            <a:tailEnd/>
          </a:ln>
          <a:effectLst/>
        </p:spPr>
        <p:txBody>
          <a:bodyPr wrap="none">
            <a:spAutoFit/>
          </a:bodyPr>
          <a:lstStyle/>
          <a:p>
            <a:r>
              <a:rPr lang="en-US" baseline="0" dirty="0"/>
              <a:t>q</a:t>
            </a:r>
          </a:p>
        </p:txBody>
      </p:sp>
      <p:sp>
        <p:nvSpPr>
          <p:cNvPr id="11" name="Text Box 9"/>
          <p:cNvSpPr txBox="1">
            <a:spLocks noChangeArrowheads="1"/>
          </p:cNvSpPr>
          <p:nvPr/>
        </p:nvSpPr>
        <p:spPr bwMode="auto">
          <a:xfrm>
            <a:off x="4038600" y="4953000"/>
            <a:ext cx="336550" cy="457200"/>
          </a:xfrm>
          <a:prstGeom prst="rect">
            <a:avLst/>
          </a:prstGeom>
          <a:noFill/>
          <a:ln w="9525">
            <a:noFill/>
            <a:miter lim="800000"/>
            <a:headEnd/>
            <a:tailEnd/>
          </a:ln>
          <a:effectLst/>
        </p:spPr>
        <p:txBody>
          <a:bodyPr wrap="none">
            <a:spAutoFit/>
          </a:bodyPr>
          <a:lstStyle/>
          <a:p>
            <a:r>
              <a:rPr lang="en-US" baseline="0"/>
              <a:t>p</a:t>
            </a:r>
          </a:p>
        </p:txBody>
      </p:sp>
      <p:sp>
        <p:nvSpPr>
          <p:cNvPr id="12" name="AutoShape 10"/>
          <p:cNvSpPr>
            <a:spLocks noChangeArrowheads="1"/>
          </p:cNvSpPr>
          <p:nvPr/>
        </p:nvSpPr>
        <p:spPr bwMode="auto">
          <a:xfrm>
            <a:off x="4953000" y="5029200"/>
            <a:ext cx="152400" cy="152400"/>
          </a:xfrm>
          <a:prstGeom prst="flowChartConnector">
            <a:avLst/>
          </a:prstGeom>
          <a:solidFill>
            <a:schemeClr val="accent1"/>
          </a:solidFill>
          <a:ln w="9525">
            <a:solidFill>
              <a:schemeClr val="tx1"/>
            </a:solidFill>
            <a:round/>
            <a:headEnd/>
            <a:tailEnd/>
          </a:ln>
          <a:effectLst/>
        </p:spPr>
        <p:txBody>
          <a:bodyPr wrap="none" anchor="ctr"/>
          <a:lstStyle/>
          <a:p>
            <a:endParaRPr lang="en-US"/>
          </a:p>
        </p:txBody>
      </p:sp>
      <p:sp>
        <p:nvSpPr>
          <p:cNvPr id="13" name="AutoShape 11"/>
          <p:cNvSpPr>
            <a:spLocks noChangeArrowheads="1"/>
          </p:cNvSpPr>
          <p:nvPr/>
        </p:nvSpPr>
        <p:spPr bwMode="auto">
          <a:xfrm>
            <a:off x="4572000" y="5181600"/>
            <a:ext cx="152400" cy="152400"/>
          </a:xfrm>
          <a:prstGeom prst="flowChartConnector">
            <a:avLst/>
          </a:prstGeom>
          <a:solidFill>
            <a:schemeClr val="accent1"/>
          </a:solidFill>
          <a:ln w="9525">
            <a:solidFill>
              <a:schemeClr val="tx1"/>
            </a:solidFill>
            <a:round/>
            <a:headEnd/>
            <a:tailEnd/>
          </a:ln>
          <a:effectLst/>
        </p:spPr>
        <p:txBody>
          <a:bodyPr wrap="none" anchor="ctr"/>
          <a:lstStyle/>
          <a:p>
            <a:endParaRPr lang="en-US"/>
          </a:p>
        </p:txBody>
      </p:sp>
      <p:sp>
        <p:nvSpPr>
          <p:cNvPr id="14" name="AutoShape 12"/>
          <p:cNvSpPr>
            <a:spLocks noChangeArrowheads="1"/>
          </p:cNvSpPr>
          <p:nvPr/>
        </p:nvSpPr>
        <p:spPr bwMode="auto">
          <a:xfrm>
            <a:off x="4953000" y="5943600"/>
            <a:ext cx="152400" cy="152400"/>
          </a:xfrm>
          <a:prstGeom prst="flowChartConnector">
            <a:avLst/>
          </a:prstGeom>
          <a:solidFill>
            <a:schemeClr val="accent1"/>
          </a:solidFill>
          <a:ln w="9525">
            <a:solidFill>
              <a:schemeClr val="tx1"/>
            </a:solidFill>
            <a:round/>
            <a:headEnd/>
            <a:tailEnd/>
          </a:ln>
          <a:effectLst/>
        </p:spPr>
        <p:txBody>
          <a:bodyPr wrap="none" anchor="ctr"/>
          <a:lstStyle/>
          <a:p>
            <a:endParaRPr lang="en-US"/>
          </a:p>
        </p:txBody>
      </p:sp>
      <p:sp>
        <p:nvSpPr>
          <p:cNvPr id="15" name="AutoShape 13"/>
          <p:cNvSpPr>
            <a:spLocks noChangeArrowheads="1"/>
          </p:cNvSpPr>
          <p:nvPr/>
        </p:nvSpPr>
        <p:spPr bwMode="auto">
          <a:xfrm>
            <a:off x="4343400" y="5638800"/>
            <a:ext cx="152400" cy="152400"/>
          </a:xfrm>
          <a:prstGeom prst="flowChartConnector">
            <a:avLst/>
          </a:prstGeom>
          <a:solidFill>
            <a:schemeClr val="accent1"/>
          </a:solidFill>
          <a:ln w="9525">
            <a:solidFill>
              <a:schemeClr val="tx1"/>
            </a:solidFill>
            <a:round/>
            <a:headEnd/>
            <a:tailEnd/>
          </a:ln>
          <a:effectLst/>
        </p:spPr>
        <p:txBody>
          <a:bodyPr wrap="none" anchor="ctr"/>
          <a:lstStyle/>
          <a:p>
            <a:endParaRPr lang="en-US"/>
          </a:p>
        </p:txBody>
      </p:sp>
    </p:spTree>
    <p:extLst>
      <p:ext uri="{BB962C8B-B14F-4D97-AF65-F5344CB8AC3E}">
        <p14:creationId xmlns:p14="http://schemas.microsoft.com/office/powerpoint/2010/main" val="3224350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Algorithms for NN</a:t>
            </a:r>
          </a:p>
        </p:txBody>
      </p:sp>
      <p:sp>
        <p:nvSpPr>
          <p:cNvPr id="3" name="Content Placeholder 2"/>
          <p:cNvSpPr>
            <a:spLocks noGrp="1"/>
          </p:cNvSpPr>
          <p:nvPr>
            <p:ph idx="1"/>
          </p:nvPr>
        </p:nvSpPr>
        <p:spPr/>
        <p:txBody>
          <a:bodyPr/>
          <a:lstStyle/>
          <a:p>
            <a:r>
              <a:rPr lang="en-US" b="1" dirty="0">
                <a:solidFill>
                  <a:srgbClr val="0000FF"/>
                </a:solidFill>
              </a:rPr>
              <a:t>Main memory:</a:t>
            </a:r>
          </a:p>
          <a:p>
            <a:pPr lvl="2">
              <a:buFont typeface="Arial" panose="020B0604020202020204" pitchFamily="34" charset="0"/>
              <a:buChar char="•"/>
            </a:pPr>
            <a:r>
              <a:rPr lang="en-US" b="1" dirty="0"/>
              <a:t>Linear scan</a:t>
            </a:r>
          </a:p>
          <a:p>
            <a:pPr lvl="2">
              <a:buFont typeface="Arial" panose="020B0604020202020204" pitchFamily="34" charset="0"/>
              <a:buChar char="•"/>
            </a:pPr>
            <a:r>
              <a:rPr lang="en-US" b="1" dirty="0">
                <a:solidFill>
                  <a:srgbClr val="FF0066"/>
                </a:solidFill>
              </a:rPr>
              <a:t>Tree based:</a:t>
            </a:r>
          </a:p>
          <a:p>
            <a:pPr marL="801688" lvl="3" indent="-342900">
              <a:buFont typeface="Arial" panose="020B0604020202020204" pitchFamily="34" charset="0"/>
              <a:buChar char="•"/>
            </a:pPr>
            <a:r>
              <a:rPr lang="en-US" dirty="0" err="1"/>
              <a:t>Quadtree</a:t>
            </a:r>
            <a:endParaRPr lang="en-US" dirty="0"/>
          </a:p>
          <a:p>
            <a:pPr marL="801688" lvl="3" indent="-342900">
              <a:buFont typeface="Arial" panose="020B0604020202020204" pitchFamily="34" charset="0"/>
              <a:buChar char="•"/>
            </a:pPr>
            <a:r>
              <a:rPr lang="en-US" dirty="0" err="1"/>
              <a:t>kd</a:t>
            </a:r>
            <a:r>
              <a:rPr lang="en-US" dirty="0"/>
              <a:t>-tree</a:t>
            </a:r>
          </a:p>
          <a:p>
            <a:pPr marL="344488" lvl="1" indent="-342900">
              <a:buFont typeface="Arial" panose="020B0604020202020204" pitchFamily="34" charset="0"/>
              <a:buChar char="•"/>
            </a:pPr>
            <a:r>
              <a:rPr lang="en-US" b="1" dirty="0">
                <a:solidFill>
                  <a:srgbClr val="FF0066"/>
                </a:solidFill>
              </a:rPr>
              <a:t>Hashing: </a:t>
            </a:r>
          </a:p>
          <a:p>
            <a:pPr marL="801688" lvl="3" indent="-342900">
              <a:buFont typeface="Arial" panose="020B0604020202020204" pitchFamily="34" charset="0"/>
              <a:buChar char="•"/>
            </a:pPr>
            <a:r>
              <a:rPr lang="en-US" dirty="0"/>
              <a:t>Locality-Sensitive Hashing</a:t>
            </a:r>
          </a:p>
          <a:p>
            <a:pPr lvl="1"/>
            <a:r>
              <a:rPr lang="en-US" b="1" dirty="0">
                <a:solidFill>
                  <a:srgbClr val="0000FF"/>
                </a:solidFill>
              </a:rPr>
              <a:t>Secondary storage:</a:t>
            </a:r>
          </a:p>
          <a:p>
            <a:pPr lvl="3">
              <a:buFont typeface="Arial" panose="020B0604020202020204" pitchFamily="34" charset="0"/>
              <a:buChar char="•"/>
            </a:pPr>
            <a:r>
              <a:rPr lang="en-US" dirty="0"/>
              <a:t>R-trees</a:t>
            </a:r>
          </a:p>
        </p:txBody>
      </p:sp>
      <p:sp>
        <p:nvSpPr>
          <p:cNvPr id="5" name="Footer Placeholder 4"/>
          <p:cNvSpPr>
            <a:spLocks noGrp="1"/>
          </p:cNvSpPr>
          <p:nvPr>
            <p:ph type="ftr" sz="quarter" idx="4294967295"/>
          </p:nvPr>
        </p:nvSpPr>
        <p:spPr/>
        <p:txBody>
          <a:bodyPr/>
          <a:lstStyle/>
          <a:p>
            <a:r>
              <a:rPr lang="nn-NO"/>
              <a:t>J. Leskovec, A. Rajaraman, J. Ullman: Mining of Massive Datasets, http://www.mmds.org</a:t>
            </a:r>
            <a:endParaRPr lang="en-US"/>
          </a:p>
        </p:txBody>
      </p:sp>
      <p:sp>
        <p:nvSpPr>
          <p:cNvPr id="6" name="Slide Number Placeholder 5"/>
          <p:cNvSpPr>
            <a:spLocks noGrp="1"/>
          </p:cNvSpPr>
          <p:nvPr>
            <p:ph type="sldNum" sz="quarter" idx="4294967295"/>
          </p:nvPr>
        </p:nvSpPr>
        <p:spPr/>
        <p:txBody>
          <a:bodyPr/>
          <a:lstStyle/>
          <a:p>
            <a:fld id="{19B12225-5612-419B-A8D5-4B8EEE4C217E}" type="slidenum">
              <a:rPr lang="en-US" smtClean="0"/>
              <a:pPr/>
              <a:t>69</a:t>
            </a:fld>
            <a:endParaRPr lang="en-US"/>
          </a:p>
        </p:txBody>
      </p:sp>
    </p:spTree>
    <p:extLst>
      <p:ext uri="{BB962C8B-B14F-4D97-AF65-F5344CB8AC3E}">
        <p14:creationId xmlns:p14="http://schemas.microsoft.com/office/powerpoint/2010/main" val="1983611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BBE21-7C92-4899-A064-DD5716AB4601}"/>
              </a:ext>
            </a:extLst>
          </p:cNvPr>
          <p:cNvSpPr>
            <a:spLocks noGrp="1"/>
          </p:cNvSpPr>
          <p:nvPr>
            <p:ph type="title"/>
          </p:nvPr>
        </p:nvSpPr>
        <p:spPr/>
        <p:txBody>
          <a:bodyPr/>
          <a:lstStyle/>
          <a:p>
            <a:r>
              <a:rPr lang="en-US" dirty="0"/>
              <a:t>Brief Review of Data</a:t>
            </a:r>
          </a:p>
        </p:txBody>
      </p:sp>
      <p:sp>
        <p:nvSpPr>
          <p:cNvPr id="3" name="Content Placeholder 2">
            <a:extLst>
              <a:ext uri="{FF2B5EF4-FFF2-40B4-BE49-F238E27FC236}">
                <a16:creationId xmlns:a16="http://schemas.microsoft.com/office/drawing/2014/main" id="{1F64DC79-7360-4065-8029-98178129E338}"/>
              </a:ext>
            </a:extLst>
          </p:cNvPr>
          <p:cNvSpPr>
            <a:spLocks noGrp="1"/>
          </p:cNvSpPr>
          <p:nvPr>
            <p:ph sz="half" idx="1"/>
          </p:nvPr>
        </p:nvSpPr>
        <p:spPr>
          <a:xfrm>
            <a:off x="628650" y="1989985"/>
            <a:ext cx="3886200" cy="3263504"/>
          </a:xfrm>
        </p:spPr>
        <p:txBody>
          <a:bodyPr/>
          <a:lstStyle/>
          <a:p>
            <a:pPr marL="0" indent="0" algn="ctr">
              <a:buNone/>
            </a:pPr>
            <a:r>
              <a:rPr lang="en-US" sz="1800" dirty="0"/>
              <a:t>Unstructured Data</a:t>
            </a:r>
          </a:p>
          <a:p>
            <a:pPr lvl="1"/>
            <a:r>
              <a:rPr lang="en-US" sz="1500" dirty="0"/>
              <a:t>Collection of e-books</a:t>
            </a:r>
          </a:p>
          <a:p>
            <a:pPr lvl="1"/>
            <a:r>
              <a:rPr lang="en-US" sz="1500" dirty="0"/>
              <a:t>Crawl of 1,000,000 web pages</a:t>
            </a:r>
          </a:p>
          <a:p>
            <a:pPr lvl="1"/>
            <a:r>
              <a:rPr lang="en-US" sz="1500" dirty="0"/>
              <a:t>The raw contents of your hard drive</a:t>
            </a:r>
          </a:p>
          <a:p>
            <a:pPr lvl="1"/>
            <a:r>
              <a:rPr lang="en-US" sz="1500" dirty="0"/>
              <a:t>Images of every product in a product catalogue</a:t>
            </a:r>
          </a:p>
          <a:p>
            <a:pPr marL="342900" lvl="1" indent="0">
              <a:buNone/>
            </a:pPr>
            <a:endParaRPr lang="en-US" dirty="0"/>
          </a:p>
          <a:p>
            <a:endParaRPr lang="en-US" dirty="0"/>
          </a:p>
        </p:txBody>
      </p:sp>
      <p:sp>
        <p:nvSpPr>
          <p:cNvPr id="4" name="Content Placeholder 3">
            <a:extLst>
              <a:ext uri="{FF2B5EF4-FFF2-40B4-BE49-F238E27FC236}">
                <a16:creationId xmlns:a16="http://schemas.microsoft.com/office/drawing/2014/main" id="{4D710CFE-5FBE-4FEA-B500-BCA4F35639C8}"/>
              </a:ext>
            </a:extLst>
          </p:cNvPr>
          <p:cNvSpPr>
            <a:spLocks noGrp="1"/>
          </p:cNvSpPr>
          <p:nvPr>
            <p:ph sz="half" idx="2"/>
          </p:nvPr>
        </p:nvSpPr>
        <p:spPr>
          <a:xfrm>
            <a:off x="4995698" y="1989985"/>
            <a:ext cx="3886200" cy="3263504"/>
          </a:xfrm>
        </p:spPr>
        <p:txBody>
          <a:bodyPr>
            <a:normAutofit/>
          </a:bodyPr>
          <a:lstStyle/>
          <a:p>
            <a:pPr marL="0" indent="0" algn="ctr">
              <a:buNone/>
            </a:pPr>
            <a:r>
              <a:rPr lang="en-US" sz="1800" dirty="0"/>
              <a:t>Structured Data</a:t>
            </a:r>
          </a:p>
          <a:p>
            <a:pPr lvl="1"/>
            <a:r>
              <a:rPr lang="en-US" sz="1500" dirty="0"/>
              <a:t>Numerical</a:t>
            </a:r>
          </a:p>
          <a:p>
            <a:pPr lvl="1"/>
            <a:r>
              <a:rPr lang="en-US" sz="1500" dirty="0"/>
              <a:t>Categorical</a:t>
            </a:r>
          </a:p>
          <a:p>
            <a:pPr lvl="1"/>
            <a:r>
              <a:rPr lang="en-US" sz="1500" dirty="0"/>
              <a:t>Binary</a:t>
            </a:r>
          </a:p>
          <a:p>
            <a:pPr lvl="1"/>
            <a:r>
              <a:rPr lang="en-US" sz="1500" dirty="0"/>
              <a:t>Text</a:t>
            </a:r>
          </a:p>
          <a:p>
            <a:pPr lvl="1"/>
            <a:r>
              <a:rPr lang="en-US" sz="1500" dirty="0"/>
              <a:t>Relational</a:t>
            </a:r>
          </a:p>
          <a:p>
            <a:pPr lvl="1"/>
            <a:r>
              <a:rPr lang="en-US" sz="1500" dirty="0" err="1"/>
              <a:t>Etc</a:t>
            </a:r>
            <a:r>
              <a:rPr lang="en-US" sz="1500" dirty="0"/>
              <a:t>…</a:t>
            </a:r>
          </a:p>
        </p:txBody>
      </p:sp>
      <p:graphicFrame>
        <p:nvGraphicFramePr>
          <p:cNvPr id="8" name="Table 7">
            <a:extLst>
              <a:ext uri="{FF2B5EF4-FFF2-40B4-BE49-F238E27FC236}">
                <a16:creationId xmlns:a16="http://schemas.microsoft.com/office/drawing/2014/main" id="{64F502C1-82CA-40C4-8BE6-51688DE51EB7}"/>
              </a:ext>
            </a:extLst>
          </p:cNvPr>
          <p:cNvGraphicFramePr>
            <a:graphicFrameLocks noGrp="1"/>
          </p:cNvGraphicFramePr>
          <p:nvPr/>
        </p:nvGraphicFramePr>
        <p:xfrm>
          <a:off x="2667000" y="4343646"/>
          <a:ext cx="3695700" cy="1528763"/>
        </p:xfrm>
        <a:graphic>
          <a:graphicData uri="http://schemas.openxmlformats.org/drawingml/2006/table">
            <a:tbl>
              <a:tblPr>
                <a:tableStyleId>{616DA210-FB5B-4158-B5E0-FEB733F419BA}</a:tableStyleId>
              </a:tblPr>
              <a:tblGrid>
                <a:gridCol w="694430">
                  <a:extLst>
                    <a:ext uri="{9D8B030D-6E8A-4147-A177-3AD203B41FA5}">
                      <a16:colId xmlns:a16="http://schemas.microsoft.com/office/drawing/2014/main" val="265098340"/>
                    </a:ext>
                  </a:extLst>
                </a:gridCol>
                <a:gridCol w="535092">
                  <a:extLst>
                    <a:ext uri="{9D8B030D-6E8A-4147-A177-3AD203B41FA5}">
                      <a16:colId xmlns:a16="http://schemas.microsoft.com/office/drawing/2014/main" val="3721573846"/>
                    </a:ext>
                  </a:extLst>
                </a:gridCol>
                <a:gridCol w="563630">
                  <a:extLst>
                    <a:ext uri="{9D8B030D-6E8A-4147-A177-3AD203B41FA5}">
                      <a16:colId xmlns:a16="http://schemas.microsoft.com/office/drawing/2014/main" val="3230787505"/>
                    </a:ext>
                  </a:extLst>
                </a:gridCol>
                <a:gridCol w="456611">
                  <a:extLst>
                    <a:ext uri="{9D8B030D-6E8A-4147-A177-3AD203B41FA5}">
                      <a16:colId xmlns:a16="http://schemas.microsoft.com/office/drawing/2014/main" val="3568846373"/>
                    </a:ext>
                  </a:extLst>
                </a:gridCol>
                <a:gridCol w="475637">
                  <a:extLst>
                    <a:ext uri="{9D8B030D-6E8A-4147-A177-3AD203B41FA5}">
                      <a16:colId xmlns:a16="http://schemas.microsoft.com/office/drawing/2014/main" val="3761112070"/>
                    </a:ext>
                  </a:extLst>
                </a:gridCol>
                <a:gridCol w="447099">
                  <a:extLst>
                    <a:ext uri="{9D8B030D-6E8A-4147-A177-3AD203B41FA5}">
                      <a16:colId xmlns:a16="http://schemas.microsoft.com/office/drawing/2014/main" val="1624020724"/>
                    </a:ext>
                  </a:extLst>
                </a:gridCol>
                <a:gridCol w="523201">
                  <a:extLst>
                    <a:ext uri="{9D8B030D-6E8A-4147-A177-3AD203B41FA5}">
                      <a16:colId xmlns:a16="http://schemas.microsoft.com/office/drawing/2014/main" val="4289950622"/>
                    </a:ext>
                  </a:extLst>
                </a:gridCol>
              </a:tblGrid>
              <a:tr h="285750">
                <a:tc>
                  <a:txBody>
                    <a:bodyPr/>
                    <a:lstStyle/>
                    <a:p>
                      <a:pPr algn="ctr" fontAlgn="ctr"/>
                      <a:r>
                        <a:rPr lang="en-US" sz="800" b="1" u="none" strike="noStrike" dirty="0">
                          <a:effectLst/>
                        </a:rPr>
                        <a:t>Book Title</a:t>
                      </a:r>
                      <a:endParaRPr lang="en-US" sz="800" b="1" i="0" u="none" strike="noStrike" dirty="0">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Number of Pages</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Year Published</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Genre</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Best Seller</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dirty="0" err="1">
                          <a:effectLst/>
                        </a:rPr>
                        <a:t>HasWord</a:t>
                      </a:r>
                      <a:r>
                        <a:rPr lang="en-US" sz="800" b="1" u="none" strike="noStrike" dirty="0">
                          <a:effectLst/>
                        </a:rPr>
                        <a:t>(Robot)</a:t>
                      </a:r>
                      <a:endParaRPr lang="en-US" sz="800" b="1" i="0" u="none" strike="noStrike" dirty="0">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dirty="0">
                          <a:effectLst/>
                        </a:rPr>
                        <a:t>Author ID</a:t>
                      </a:r>
                      <a:endParaRPr lang="en-US" sz="800" b="1" i="0" u="none" strike="noStrike" dirty="0">
                        <a:solidFill>
                          <a:srgbClr val="FFFFFF"/>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2775243908"/>
                  </a:ext>
                </a:extLst>
              </a:tr>
              <a:tr h="371475">
                <a:tc>
                  <a:txBody>
                    <a:bodyPr/>
                    <a:lstStyle/>
                    <a:p>
                      <a:pPr algn="ctr" fontAlgn="ctr"/>
                      <a:r>
                        <a:rPr lang="en-US" sz="800" u="none" strike="noStrike">
                          <a:effectLst/>
                        </a:rPr>
                        <a:t>Gone With The Wind</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1037</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1936</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Historical Romance</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0</a:t>
                      </a:r>
                      <a:endParaRPr lang="en-US" sz="800" b="0" i="0" u="none" strike="noStrike">
                        <a:solidFill>
                          <a:srgbClr val="222222"/>
                        </a:solidFill>
                        <a:effectLst/>
                        <a:latin typeface="Arial" panose="020B0604020202020204" pitchFamily="34" charset="0"/>
                      </a:endParaRPr>
                    </a:p>
                  </a:txBody>
                  <a:tcPr marL="7144" marR="7144" marT="7144" marB="0" anchor="ctr"/>
                </a:tc>
                <a:tc>
                  <a:txBody>
                    <a:bodyPr/>
                    <a:lstStyle/>
                    <a:p>
                      <a:pPr algn="ctr" fontAlgn="ctr"/>
                      <a:r>
                        <a:rPr lang="en-US" sz="800" u="none" strike="noStrike">
                          <a:effectLst/>
                        </a:rPr>
                        <a:t>1001</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2471691264"/>
                  </a:ext>
                </a:extLst>
              </a:tr>
              <a:tr h="300038">
                <a:tc>
                  <a:txBody>
                    <a:bodyPr/>
                    <a:lstStyle/>
                    <a:p>
                      <a:pPr algn="ctr" fontAlgn="ctr"/>
                      <a:r>
                        <a:rPr lang="en-US" sz="800" u="none" strike="noStrike">
                          <a:effectLst/>
                        </a:rPr>
                        <a:t>For Whom the Bell Tolls</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480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1940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War Drama</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0</a:t>
                      </a:r>
                      <a:endParaRPr lang="en-US" sz="800" b="0" i="0" u="none" strike="noStrike">
                        <a:solidFill>
                          <a:srgbClr val="2B2B2B"/>
                        </a:solidFill>
                        <a:effectLst/>
                        <a:latin typeface="Inherit"/>
                      </a:endParaRPr>
                    </a:p>
                  </a:txBody>
                  <a:tcPr marL="7144" marR="7144" marT="7144" marB="0" anchor="ctr"/>
                </a:tc>
                <a:tc>
                  <a:txBody>
                    <a:bodyPr/>
                    <a:lstStyle/>
                    <a:p>
                      <a:pPr algn="ctr" fontAlgn="ctr"/>
                      <a:r>
                        <a:rPr lang="en-US" sz="800" u="none" strike="noStrike">
                          <a:effectLst/>
                        </a:rPr>
                        <a:t>1010</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141123597"/>
                  </a:ext>
                </a:extLst>
              </a:tr>
              <a:tr h="285750">
                <a:tc>
                  <a:txBody>
                    <a:bodyPr/>
                    <a:lstStyle/>
                    <a:p>
                      <a:pPr algn="ctr" fontAlgn="ctr"/>
                      <a:r>
                        <a:rPr lang="en-US" sz="800" u="none" strike="noStrike">
                          <a:effectLst/>
                        </a:rPr>
                        <a:t>I, Robot</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253</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1980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Science Fiction</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1020</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808865374"/>
                  </a:ext>
                </a:extLst>
              </a:tr>
              <a:tr h="285750">
                <a:tc>
                  <a:txBody>
                    <a:bodyPr/>
                    <a:lstStyle/>
                    <a:p>
                      <a:pPr algn="ctr" fontAlgn="ctr"/>
                      <a:r>
                        <a:rPr lang="en-US" sz="800" u="none" strike="noStrike">
                          <a:effectLst/>
                        </a:rPr>
                        <a:t>One Hundred Goodbyes</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2018</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Science Fiction</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1030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498988521"/>
                  </a:ext>
                </a:extLst>
              </a:tr>
            </a:tbl>
          </a:graphicData>
        </a:graphic>
      </p:graphicFrame>
    </p:spTree>
    <p:extLst>
      <p:ext uri="{BB962C8B-B14F-4D97-AF65-F5344CB8AC3E}">
        <p14:creationId xmlns:p14="http://schemas.microsoft.com/office/powerpoint/2010/main" val="3262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ln>
            <a:noFill/>
          </a:ln>
        </p:spPr>
        <p:txBody>
          <a:bodyPr>
            <a:normAutofit/>
          </a:bodyPr>
          <a:lstStyle/>
          <a:p>
            <a:r>
              <a:rPr lang="en-US" altLang="zh-TW" sz="3000">
                <a:solidFill>
                  <a:srgbClr val="0070C0"/>
                </a:solidFill>
                <a:effectLst>
                  <a:outerShdw blurRad="38100" dist="38100" dir="2700000" algn="tl">
                    <a:srgbClr val="000000">
                      <a:alpha val="43137"/>
                    </a:srgbClr>
                  </a:outerShdw>
                </a:effectLst>
              </a:rPr>
              <a:t> MATH </a:t>
            </a:r>
            <a:r>
              <a:rPr lang="en-US" altLang="zh-TW" sz="3000">
                <a:solidFill>
                  <a:srgbClr val="0070C0"/>
                </a:solidFill>
              </a:rPr>
              <a:t>for</a:t>
            </a:r>
            <a:r>
              <a:rPr lang="en-US" altLang="zh-TW" sz="3000">
                <a:solidFill>
                  <a:srgbClr val="0070C0"/>
                </a:solidFill>
                <a:effectLst>
                  <a:outerShdw blurRad="38100" dist="38100" dir="2700000" algn="tl">
                    <a:srgbClr val="000000">
                      <a:alpha val="43137"/>
                    </a:srgbClr>
                  </a:outerShdw>
                </a:effectLst>
              </a:rPr>
              <a:t> </a:t>
            </a:r>
            <a:r>
              <a:rPr lang="en-US" altLang="zh-TW" sz="3000" dirty="0">
                <a:solidFill>
                  <a:srgbClr val="0070C0"/>
                </a:solidFill>
                <a:effectLst>
                  <a:outerShdw blurRad="38100" dist="38100" dir="2700000" algn="tl">
                    <a:srgbClr val="000000">
                      <a:alpha val="43137"/>
                    </a:srgbClr>
                  </a:outerShdw>
                </a:effectLst>
              </a:rPr>
              <a:t>ML</a:t>
            </a:r>
            <a:br>
              <a:rPr lang="en-US" altLang="zh-TW" sz="3000" dirty="0">
                <a:solidFill>
                  <a:srgbClr val="0070C0"/>
                </a:solidFill>
                <a:effectLst>
                  <a:outerShdw blurRad="38100" dist="38100" dir="2700000" algn="tl">
                    <a:srgbClr val="000000">
                      <a:alpha val="43137"/>
                    </a:srgbClr>
                  </a:outerShdw>
                </a:effectLst>
              </a:rPr>
            </a:br>
            <a:br>
              <a:rPr lang="en-US" altLang="zh-TW" sz="3000" dirty="0">
                <a:solidFill>
                  <a:srgbClr val="0070C0"/>
                </a:solidFill>
                <a:effectLst>
                  <a:outerShdw blurRad="38100" dist="38100" dir="2700000" algn="tl">
                    <a:srgbClr val="000000">
                      <a:alpha val="43137"/>
                    </a:srgbClr>
                  </a:outerShdw>
                </a:effectLst>
              </a:rPr>
            </a:br>
            <a:r>
              <a:rPr lang="zh-TW" altLang="en-US" sz="3000">
                <a:solidFill>
                  <a:srgbClr val="0070C0"/>
                </a:solidFill>
                <a:effectLst>
                  <a:outerShdw blurRad="38100" dist="38100" dir="2700000" algn="tl">
                    <a:srgbClr val="000000">
                      <a:alpha val="43137"/>
                    </a:srgbClr>
                  </a:outerShdw>
                </a:effectLst>
              </a:rPr>
              <a:t>機器學習的常用數學</a:t>
            </a:r>
            <a:br>
              <a:rPr lang="en-US" altLang="zh-TW" sz="3000" dirty="0">
                <a:solidFill>
                  <a:srgbClr val="0070C0"/>
                </a:solidFill>
              </a:rPr>
            </a:br>
            <a:r>
              <a:rPr lang="zh-TW" altLang="en-US" sz="3000" dirty="0">
                <a:solidFill>
                  <a:srgbClr val="0070C0"/>
                </a:solidFill>
              </a:rPr>
              <a:t>　　　　　　</a:t>
            </a:r>
            <a:r>
              <a:rPr lang="en-US" altLang="zh-TW" sz="900" dirty="0">
                <a:solidFill>
                  <a:srgbClr val="0070C0"/>
                </a:solidFill>
              </a:rPr>
              <a:t> </a:t>
            </a:r>
            <a:endParaRPr lang="zh-TW" altLang="en-US" sz="900" dirty="0">
              <a:solidFill>
                <a:srgbClr val="0070C0"/>
              </a:solidFill>
            </a:endParaRPr>
          </a:p>
        </p:txBody>
      </p:sp>
      <p:sp>
        <p:nvSpPr>
          <p:cNvPr id="2" name="副標題 1"/>
          <p:cNvSpPr>
            <a:spLocks noGrp="1"/>
          </p:cNvSpPr>
          <p:nvPr>
            <p:ph type="subTitle" idx="1"/>
          </p:nvPr>
        </p:nvSpPr>
        <p:spPr/>
        <p:txBody>
          <a:bodyPr/>
          <a:lstStyle/>
          <a:p>
            <a:r>
              <a:rPr lang="en-US" altLang="zh-TW" b="1" dirty="0"/>
              <a:t>  </a:t>
            </a:r>
            <a:endParaRPr lang="zh-TW" altLang="en-US" b="1" dirty="0"/>
          </a:p>
          <a:p>
            <a:endParaRPr lang="zh-TW" altLang="en-US" dirty="0"/>
          </a:p>
        </p:txBody>
      </p:sp>
    </p:spTree>
    <p:extLst>
      <p:ext uri="{BB962C8B-B14F-4D97-AF65-F5344CB8AC3E}">
        <p14:creationId xmlns:p14="http://schemas.microsoft.com/office/powerpoint/2010/main" val="390259136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1.3 </a:t>
            </a:r>
            <a:r>
              <a:rPr lang="zh-TW" altLang="en-US"/>
              <a:t>向量的點積</a:t>
            </a:r>
          </a:p>
        </p:txBody>
      </p:sp>
      <p:pic>
        <p:nvPicPr>
          <p:cNvPr id="3584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2386" t="56561" r="7790" b="7208"/>
          <a:stretch>
            <a:fillRect/>
          </a:stretch>
        </p:blipFill>
        <p:spPr bwMode="auto">
          <a:xfrm>
            <a:off x="431800" y="1125538"/>
            <a:ext cx="8280400" cy="549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347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1.3 </a:t>
            </a:r>
            <a:r>
              <a:rPr lang="zh-TW" altLang="en-US"/>
              <a:t>向量的點積</a:t>
            </a:r>
          </a:p>
        </p:txBody>
      </p:sp>
      <p:pic>
        <p:nvPicPr>
          <p:cNvPr id="389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7082" t="51239" b="15462"/>
          <a:stretch>
            <a:fillRect/>
          </a:stretch>
        </p:blipFill>
        <p:spPr bwMode="auto">
          <a:xfrm>
            <a:off x="319656" y="909877"/>
            <a:ext cx="8280400" cy="506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7082" t="88966" b="6551"/>
          <a:stretch>
            <a:fillRect/>
          </a:stretch>
        </p:blipFill>
        <p:spPr bwMode="auto">
          <a:xfrm>
            <a:off x="319656" y="6082971"/>
            <a:ext cx="82804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92620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1.5 </a:t>
            </a:r>
            <a:r>
              <a:rPr lang="zh-TW" altLang="en-US"/>
              <a:t>向量的叉積</a:t>
            </a:r>
          </a:p>
        </p:txBody>
      </p:sp>
      <p:pic>
        <p:nvPicPr>
          <p:cNvPr id="460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2541" t="9642" r="8636" b="61385"/>
          <a:stretch>
            <a:fillRect/>
          </a:stretch>
        </p:blipFill>
        <p:spPr bwMode="auto">
          <a:xfrm>
            <a:off x="431800" y="1125538"/>
            <a:ext cx="8280400" cy="444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4960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1.5 </a:t>
            </a:r>
            <a:r>
              <a:rPr lang="zh-TW" altLang="en-US"/>
              <a:t>向量的叉積</a:t>
            </a:r>
          </a:p>
        </p:txBody>
      </p:sp>
      <p:pic>
        <p:nvPicPr>
          <p:cNvPr id="471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2541" t="38979" r="8636" b="36928"/>
          <a:stretch>
            <a:fillRect/>
          </a:stretch>
        </p:blipFill>
        <p:spPr bwMode="auto">
          <a:xfrm>
            <a:off x="431800" y="1174750"/>
            <a:ext cx="8280400" cy="369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428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1.5 </a:t>
            </a:r>
            <a:r>
              <a:rPr lang="zh-TW" altLang="en-US"/>
              <a:t>向量的叉積</a:t>
            </a:r>
          </a:p>
        </p:txBody>
      </p:sp>
      <p:pic>
        <p:nvPicPr>
          <p:cNvPr id="5017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619" t="40883" r="5635" b="32208"/>
          <a:stretch>
            <a:fillRect/>
          </a:stretch>
        </p:blipFill>
        <p:spPr bwMode="auto">
          <a:xfrm>
            <a:off x="388668" y="1505101"/>
            <a:ext cx="8280400" cy="412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0974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1.5 </a:t>
            </a:r>
            <a:r>
              <a:rPr lang="zh-TW" altLang="en-US"/>
              <a:t>向量的叉積</a:t>
            </a:r>
          </a:p>
        </p:txBody>
      </p:sp>
      <p:pic>
        <p:nvPicPr>
          <p:cNvPr id="5120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619" t="68993" r="5635" b="9969"/>
          <a:stretch>
            <a:fillRect/>
          </a:stretch>
        </p:blipFill>
        <p:spPr bwMode="auto">
          <a:xfrm>
            <a:off x="449053" y="1763893"/>
            <a:ext cx="8280400" cy="322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81853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1.5 </a:t>
            </a:r>
            <a:r>
              <a:rPr lang="zh-TW" altLang="en-US"/>
              <a:t>向量的叉積</a:t>
            </a:r>
          </a:p>
        </p:txBody>
      </p:sp>
      <p:pic>
        <p:nvPicPr>
          <p:cNvPr id="522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619" t="90846" r="5635" b="7301"/>
          <a:stretch>
            <a:fillRect/>
          </a:stretch>
        </p:blipFill>
        <p:spPr bwMode="auto">
          <a:xfrm>
            <a:off x="431800" y="1125538"/>
            <a:ext cx="8280400"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2463" t="9595" r="7867" b="67114"/>
          <a:stretch>
            <a:fillRect/>
          </a:stretch>
        </p:blipFill>
        <p:spPr bwMode="auto">
          <a:xfrm>
            <a:off x="371415" y="1597564"/>
            <a:ext cx="8280400" cy="353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69532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2.2 </a:t>
            </a:r>
            <a:r>
              <a:rPr lang="zh-TW" altLang="en-US"/>
              <a:t>矩陣的儲存和解析功能</a:t>
            </a:r>
          </a:p>
        </p:txBody>
      </p:sp>
      <p:pic>
        <p:nvPicPr>
          <p:cNvPr id="1433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851" t="29591" r="1172" b="61293"/>
          <a:stretch>
            <a:fillRect/>
          </a:stretch>
        </p:blipFill>
        <p:spPr bwMode="auto">
          <a:xfrm>
            <a:off x="431800" y="1125538"/>
            <a:ext cx="8280400"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851" t="40173" r="1172" b="30852"/>
          <a:stretch>
            <a:fillRect/>
          </a:stretch>
        </p:blipFill>
        <p:spPr bwMode="auto">
          <a:xfrm>
            <a:off x="792163" y="2743200"/>
            <a:ext cx="7559675" cy="404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3783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2.2 </a:t>
            </a:r>
            <a:r>
              <a:rPr lang="zh-TW" altLang="en-US"/>
              <a:t>矩陣的儲存和解析功能</a:t>
            </a:r>
          </a:p>
        </p:txBody>
      </p:sp>
      <p:pic>
        <p:nvPicPr>
          <p:cNvPr id="1536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851" t="71336" r="1172" b="17534"/>
          <a:stretch>
            <a:fillRect/>
          </a:stretch>
        </p:blipFill>
        <p:spPr bwMode="auto">
          <a:xfrm>
            <a:off x="431800" y="1125538"/>
            <a:ext cx="8280400"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2618" t="8820" r="8636" b="75192"/>
          <a:stretch>
            <a:fillRect/>
          </a:stretch>
        </p:blipFill>
        <p:spPr bwMode="auto">
          <a:xfrm>
            <a:off x="431800" y="3143250"/>
            <a:ext cx="8280400" cy="24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207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024B7CCC-ACC1-485A-8507-EADC83DD48F4}"/>
                  </a:ext>
                </a:extLst>
              </p:cNvPr>
              <p:cNvSpPr>
                <a:spLocks noGrp="1"/>
              </p:cNvSpPr>
              <p:nvPr>
                <p:ph type="title"/>
              </p:nvPr>
            </p:nvSpPr>
            <p:spPr/>
            <p:txBody>
              <a:bodyPr/>
              <a:lstStyle/>
              <a:p>
                <a:r>
                  <a:rPr lang="en-US" dirty="0"/>
                  <a:t>Training Data – </a:t>
                </a:r>
                <a14:m>
                  <m:oMath xmlns:m="http://schemas.openxmlformats.org/officeDocument/2006/math">
                    <m:r>
                      <a:rPr lang="en-US" b="0" i="1" smtClean="0">
                        <a:latin typeface="Cambria Math" panose="02040503050406030204" pitchFamily="18" charset="0"/>
                      </a:rPr>
                      <m:t>&lt;</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&gt;</m:t>
                    </m:r>
                  </m:oMath>
                </a14:m>
                <a:endParaRPr lang="en-US" dirty="0"/>
              </a:p>
            </p:txBody>
          </p:sp>
        </mc:Choice>
        <mc:Fallback xmlns="">
          <p:sp>
            <p:nvSpPr>
              <p:cNvPr id="5" name="Title 4">
                <a:extLst>
                  <a:ext uri="{FF2B5EF4-FFF2-40B4-BE49-F238E27FC236}">
                    <a16:creationId xmlns:a16="http://schemas.microsoft.com/office/drawing/2014/main" id="{024B7CCC-ACC1-485A-8507-EADC83DD48F4}"/>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graphicFrame>
        <p:nvGraphicFramePr>
          <p:cNvPr id="13" name="Content Placeholder 12">
            <a:extLst>
              <a:ext uri="{FF2B5EF4-FFF2-40B4-BE49-F238E27FC236}">
                <a16:creationId xmlns:a16="http://schemas.microsoft.com/office/drawing/2014/main" id="{CE290525-9A03-4ADC-BFB8-707CA4EF65E0}"/>
              </a:ext>
            </a:extLst>
          </p:cNvPr>
          <p:cNvGraphicFramePr>
            <a:graphicFrameLocks noGrp="1"/>
          </p:cNvGraphicFramePr>
          <p:nvPr>
            <p:ph idx="1"/>
          </p:nvPr>
        </p:nvGraphicFramePr>
        <p:xfrm>
          <a:off x="2565288" y="2125266"/>
          <a:ext cx="3695701" cy="1528763"/>
        </p:xfrm>
        <a:graphic>
          <a:graphicData uri="http://schemas.openxmlformats.org/drawingml/2006/table">
            <a:tbl>
              <a:tblPr>
                <a:tableStyleId>{616DA210-FB5B-4158-B5E0-FEB733F419BA}</a:tableStyleId>
              </a:tblPr>
              <a:tblGrid>
                <a:gridCol w="694430">
                  <a:extLst>
                    <a:ext uri="{9D8B030D-6E8A-4147-A177-3AD203B41FA5}">
                      <a16:colId xmlns:a16="http://schemas.microsoft.com/office/drawing/2014/main" val="1631931797"/>
                    </a:ext>
                  </a:extLst>
                </a:gridCol>
                <a:gridCol w="535092">
                  <a:extLst>
                    <a:ext uri="{9D8B030D-6E8A-4147-A177-3AD203B41FA5}">
                      <a16:colId xmlns:a16="http://schemas.microsoft.com/office/drawing/2014/main" val="1714572897"/>
                    </a:ext>
                  </a:extLst>
                </a:gridCol>
                <a:gridCol w="563630">
                  <a:extLst>
                    <a:ext uri="{9D8B030D-6E8A-4147-A177-3AD203B41FA5}">
                      <a16:colId xmlns:a16="http://schemas.microsoft.com/office/drawing/2014/main" val="3494330228"/>
                    </a:ext>
                  </a:extLst>
                </a:gridCol>
                <a:gridCol w="456611">
                  <a:extLst>
                    <a:ext uri="{9D8B030D-6E8A-4147-A177-3AD203B41FA5}">
                      <a16:colId xmlns:a16="http://schemas.microsoft.com/office/drawing/2014/main" val="3177192878"/>
                    </a:ext>
                  </a:extLst>
                </a:gridCol>
                <a:gridCol w="475637">
                  <a:extLst>
                    <a:ext uri="{9D8B030D-6E8A-4147-A177-3AD203B41FA5}">
                      <a16:colId xmlns:a16="http://schemas.microsoft.com/office/drawing/2014/main" val="1455695211"/>
                    </a:ext>
                  </a:extLst>
                </a:gridCol>
                <a:gridCol w="447099">
                  <a:extLst>
                    <a:ext uri="{9D8B030D-6E8A-4147-A177-3AD203B41FA5}">
                      <a16:colId xmlns:a16="http://schemas.microsoft.com/office/drawing/2014/main" val="2518910766"/>
                    </a:ext>
                  </a:extLst>
                </a:gridCol>
                <a:gridCol w="523201">
                  <a:extLst>
                    <a:ext uri="{9D8B030D-6E8A-4147-A177-3AD203B41FA5}">
                      <a16:colId xmlns:a16="http://schemas.microsoft.com/office/drawing/2014/main" val="1634566602"/>
                    </a:ext>
                  </a:extLst>
                </a:gridCol>
              </a:tblGrid>
              <a:tr h="285750">
                <a:tc>
                  <a:txBody>
                    <a:bodyPr/>
                    <a:lstStyle/>
                    <a:p>
                      <a:pPr algn="ctr" fontAlgn="ctr"/>
                      <a:r>
                        <a:rPr lang="en-US" sz="800" b="1" u="none" strike="noStrike" dirty="0">
                          <a:effectLst/>
                        </a:rPr>
                        <a:t>Book Title</a:t>
                      </a:r>
                      <a:endParaRPr lang="en-US" sz="800" b="1" i="0" u="none" strike="noStrike" dirty="0">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Number of Pages</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dirty="0">
                          <a:effectLst/>
                        </a:rPr>
                        <a:t>Year Published</a:t>
                      </a:r>
                      <a:endParaRPr lang="en-US" sz="800" b="1" i="0" u="none" strike="noStrike" dirty="0">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Genre</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Best Seller</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dirty="0" err="1">
                          <a:effectLst/>
                        </a:rPr>
                        <a:t>HasWord</a:t>
                      </a:r>
                      <a:r>
                        <a:rPr lang="en-US" sz="800" b="1" u="none" strike="noStrike" dirty="0">
                          <a:effectLst/>
                        </a:rPr>
                        <a:t>(Robot)</a:t>
                      </a:r>
                      <a:endParaRPr lang="en-US" sz="800" b="1" i="0" u="none" strike="noStrike" dirty="0">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dirty="0">
                          <a:effectLst/>
                        </a:rPr>
                        <a:t>Author ID</a:t>
                      </a:r>
                      <a:endParaRPr lang="en-US" sz="800" b="1" i="0" u="none" strike="noStrike" dirty="0">
                        <a:solidFill>
                          <a:srgbClr val="FFFFFF"/>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630624793"/>
                  </a:ext>
                </a:extLst>
              </a:tr>
              <a:tr h="371475">
                <a:tc>
                  <a:txBody>
                    <a:bodyPr/>
                    <a:lstStyle/>
                    <a:p>
                      <a:pPr algn="ctr" fontAlgn="ctr"/>
                      <a:r>
                        <a:rPr lang="en-US" sz="800" u="none" strike="noStrike">
                          <a:effectLst/>
                        </a:rPr>
                        <a:t>Gone With The Wind</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1037</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1936</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Historical Romance</a:t>
                      </a:r>
                      <a:endParaRPr lang="en-US" sz="8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0</a:t>
                      </a:r>
                      <a:endParaRPr lang="en-US" sz="800" b="0" i="0" u="none" strike="noStrike">
                        <a:solidFill>
                          <a:srgbClr val="222222"/>
                        </a:solidFill>
                        <a:effectLst/>
                        <a:latin typeface="Arial" panose="020B0604020202020204" pitchFamily="34" charset="0"/>
                      </a:endParaRPr>
                    </a:p>
                  </a:txBody>
                  <a:tcPr marL="7144" marR="7144" marT="7144" marB="0" anchor="ctr"/>
                </a:tc>
                <a:tc>
                  <a:txBody>
                    <a:bodyPr/>
                    <a:lstStyle/>
                    <a:p>
                      <a:pPr algn="ctr" fontAlgn="ctr"/>
                      <a:r>
                        <a:rPr lang="en-US" sz="800" u="none" strike="noStrike">
                          <a:effectLst/>
                        </a:rPr>
                        <a:t>1001</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43445966"/>
                  </a:ext>
                </a:extLst>
              </a:tr>
              <a:tr h="300038">
                <a:tc>
                  <a:txBody>
                    <a:bodyPr/>
                    <a:lstStyle/>
                    <a:p>
                      <a:pPr algn="ctr" fontAlgn="ctr"/>
                      <a:r>
                        <a:rPr lang="en-US" sz="800" u="none" strike="noStrike">
                          <a:effectLst/>
                        </a:rPr>
                        <a:t>For Whom the Bell Tolls</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480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1940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War Drama</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0</a:t>
                      </a:r>
                      <a:endParaRPr lang="en-US" sz="800" b="0" i="0" u="none" strike="noStrike">
                        <a:solidFill>
                          <a:srgbClr val="2B2B2B"/>
                        </a:solidFill>
                        <a:effectLst/>
                        <a:latin typeface="Inherit"/>
                      </a:endParaRPr>
                    </a:p>
                  </a:txBody>
                  <a:tcPr marL="7144" marR="7144" marT="7144" marB="0" anchor="ctr"/>
                </a:tc>
                <a:tc>
                  <a:txBody>
                    <a:bodyPr/>
                    <a:lstStyle/>
                    <a:p>
                      <a:pPr algn="ctr" fontAlgn="ctr"/>
                      <a:r>
                        <a:rPr lang="en-US" sz="800" u="none" strike="noStrike">
                          <a:effectLst/>
                        </a:rPr>
                        <a:t>1010</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12175247"/>
                  </a:ext>
                </a:extLst>
              </a:tr>
              <a:tr h="285750">
                <a:tc>
                  <a:txBody>
                    <a:bodyPr/>
                    <a:lstStyle/>
                    <a:p>
                      <a:pPr algn="ctr" fontAlgn="ctr"/>
                      <a:r>
                        <a:rPr lang="en-US" sz="800" u="none" strike="noStrike">
                          <a:effectLst/>
                        </a:rPr>
                        <a:t>I, Robot</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253</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1980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Science Fiction</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1020</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3984232688"/>
                  </a:ext>
                </a:extLst>
              </a:tr>
              <a:tr h="285750">
                <a:tc>
                  <a:txBody>
                    <a:bodyPr/>
                    <a:lstStyle/>
                    <a:p>
                      <a:pPr algn="ctr" fontAlgn="ctr"/>
                      <a:r>
                        <a:rPr lang="en-US" sz="800" u="none" strike="noStrike">
                          <a:effectLst/>
                        </a:rPr>
                        <a:t>One Hundred Goodbyes</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2018</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Science Fiction</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1030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67564807"/>
                  </a:ext>
                </a:extLst>
              </a:tr>
            </a:tbl>
          </a:graphicData>
        </a:graphic>
      </p:graphicFrame>
      <p:graphicFrame>
        <p:nvGraphicFramePr>
          <p:cNvPr id="4" name="Content Placeholder 12">
            <a:extLst>
              <a:ext uri="{FF2B5EF4-FFF2-40B4-BE49-F238E27FC236}">
                <a16:creationId xmlns:a16="http://schemas.microsoft.com/office/drawing/2014/main" id="{AB4EC1DA-F490-4DA4-AC5E-5E437B276115}"/>
              </a:ext>
            </a:extLst>
          </p:cNvPr>
          <p:cNvGraphicFramePr>
            <a:graphicFrameLocks/>
          </p:cNvGraphicFramePr>
          <p:nvPr/>
        </p:nvGraphicFramePr>
        <p:xfrm>
          <a:off x="624253" y="4270589"/>
          <a:ext cx="3220064" cy="1528763"/>
        </p:xfrm>
        <a:graphic>
          <a:graphicData uri="http://schemas.openxmlformats.org/drawingml/2006/table">
            <a:tbl>
              <a:tblPr>
                <a:tableStyleId>{616DA210-FB5B-4158-B5E0-FEB733F419BA}</a:tableStyleId>
              </a:tblPr>
              <a:tblGrid>
                <a:gridCol w="694430">
                  <a:extLst>
                    <a:ext uri="{9D8B030D-6E8A-4147-A177-3AD203B41FA5}">
                      <a16:colId xmlns:a16="http://schemas.microsoft.com/office/drawing/2014/main" val="1631931797"/>
                    </a:ext>
                  </a:extLst>
                </a:gridCol>
                <a:gridCol w="535092">
                  <a:extLst>
                    <a:ext uri="{9D8B030D-6E8A-4147-A177-3AD203B41FA5}">
                      <a16:colId xmlns:a16="http://schemas.microsoft.com/office/drawing/2014/main" val="1714572897"/>
                    </a:ext>
                  </a:extLst>
                </a:gridCol>
                <a:gridCol w="563630">
                  <a:extLst>
                    <a:ext uri="{9D8B030D-6E8A-4147-A177-3AD203B41FA5}">
                      <a16:colId xmlns:a16="http://schemas.microsoft.com/office/drawing/2014/main" val="3494330228"/>
                    </a:ext>
                  </a:extLst>
                </a:gridCol>
                <a:gridCol w="456611">
                  <a:extLst>
                    <a:ext uri="{9D8B030D-6E8A-4147-A177-3AD203B41FA5}">
                      <a16:colId xmlns:a16="http://schemas.microsoft.com/office/drawing/2014/main" val="3177192878"/>
                    </a:ext>
                  </a:extLst>
                </a:gridCol>
                <a:gridCol w="447099">
                  <a:extLst>
                    <a:ext uri="{9D8B030D-6E8A-4147-A177-3AD203B41FA5}">
                      <a16:colId xmlns:a16="http://schemas.microsoft.com/office/drawing/2014/main" val="2518910766"/>
                    </a:ext>
                  </a:extLst>
                </a:gridCol>
                <a:gridCol w="523201">
                  <a:extLst>
                    <a:ext uri="{9D8B030D-6E8A-4147-A177-3AD203B41FA5}">
                      <a16:colId xmlns:a16="http://schemas.microsoft.com/office/drawing/2014/main" val="1634566602"/>
                    </a:ext>
                  </a:extLst>
                </a:gridCol>
              </a:tblGrid>
              <a:tr h="285750">
                <a:tc>
                  <a:txBody>
                    <a:bodyPr/>
                    <a:lstStyle/>
                    <a:p>
                      <a:pPr algn="ctr" fontAlgn="ctr"/>
                      <a:r>
                        <a:rPr lang="en-US" sz="800" b="1" u="none" strike="noStrike" dirty="0">
                          <a:effectLst/>
                        </a:rPr>
                        <a:t>Book Title</a:t>
                      </a:r>
                      <a:endParaRPr lang="en-US" sz="800" b="1" i="0" u="none" strike="noStrike" dirty="0">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Number of Pages</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Year Published</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Genre</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dirty="0" err="1">
                          <a:effectLst/>
                        </a:rPr>
                        <a:t>HasWord</a:t>
                      </a:r>
                      <a:r>
                        <a:rPr lang="en-US" sz="800" b="1" u="none" strike="noStrike" dirty="0">
                          <a:effectLst/>
                        </a:rPr>
                        <a:t>(Robot)</a:t>
                      </a:r>
                      <a:endParaRPr lang="en-US" sz="800" b="1" i="0" u="none" strike="noStrike" dirty="0">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dirty="0">
                          <a:effectLst/>
                        </a:rPr>
                        <a:t>Author ID</a:t>
                      </a:r>
                      <a:endParaRPr lang="en-US" sz="800" b="1" i="0" u="none" strike="noStrike" dirty="0">
                        <a:solidFill>
                          <a:srgbClr val="FFFFFF"/>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630624793"/>
                  </a:ext>
                </a:extLst>
              </a:tr>
              <a:tr h="371475">
                <a:tc>
                  <a:txBody>
                    <a:bodyPr/>
                    <a:lstStyle/>
                    <a:p>
                      <a:pPr algn="ctr" fontAlgn="ctr"/>
                      <a:r>
                        <a:rPr lang="en-US" sz="800" u="none" strike="noStrike">
                          <a:effectLst/>
                        </a:rPr>
                        <a:t>Gone With The Wind</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1037</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1936</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Historical Romance</a:t>
                      </a:r>
                      <a:endParaRPr lang="en-US" sz="8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0</a:t>
                      </a:r>
                      <a:endParaRPr lang="en-US" sz="800" b="0" i="0" u="none" strike="noStrike" dirty="0">
                        <a:solidFill>
                          <a:srgbClr val="222222"/>
                        </a:solidFill>
                        <a:effectLst/>
                        <a:latin typeface="Arial" panose="020B0604020202020204" pitchFamily="34" charset="0"/>
                      </a:endParaRPr>
                    </a:p>
                  </a:txBody>
                  <a:tcPr marL="7144" marR="7144" marT="7144" marB="0" anchor="ctr"/>
                </a:tc>
                <a:tc>
                  <a:txBody>
                    <a:bodyPr/>
                    <a:lstStyle/>
                    <a:p>
                      <a:pPr algn="ctr" fontAlgn="ctr"/>
                      <a:r>
                        <a:rPr lang="en-US" sz="800" u="none" strike="noStrike" dirty="0">
                          <a:effectLst/>
                        </a:rPr>
                        <a:t>1001</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43445966"/>
                  </a:ext>
                </a:extLst>
              </a:tr>
              <a:tr h="300038">
                <a:tc>
                  <a:txBody>
                    <a:bodyPr/>
                    <a:lstStyle/>
                    <a:p>
                      <a:pPr algn="ctr" fontAlgn="ctr"/>
                      <a:r>
                        <a:rPr lang="en-US" sz="800" u="none" strike="noStrike">
                          <a:effectLst/>
                        </a:rPr>
                        <a:t>For Whom the Bell Tolls</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480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1940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War Drama</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0</a:t>
                      </a:r>
                      <a:endParaRPr lang="en-US" sz="800" b="0" i="0" u="none" strike="noStrike">
                        <a:solidFill>
                          <a:srgbClr val="2B2B2B"/>
                        </a:solidFill>
                        <a:effectLst/>
                        <a:latin typeface="Inherit"/>
                      </a:endParaRPr>
                    </a:p>
                  </a:txBody>
                  <a:tcPr marL="7144" marR="7144" marT="7144" marB="0" anchor="ctr"/>
                </a:tc>
                <a:tc>
                  <a:txBody>
                    <a:bodyPr/>
                    <a:lstStyle/>
                    <a:p>
                      <a:pPr algn="ctr" fontAlgn="ctr"/>
                      <a:r>
                        <a:rPr lang="en-US" sz="800" u="none" strike="noStrike" dirty="0">
                          <a:effectLst/>
                        </a:rPr>
                        <a:t>1010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12175247"/>
                  </a:ext>
                </a:extLst>
              </a:tr>
              <a:tr h="285750">
                <a:tc>
                  <a:txBody>
                    <a:bodyPr/>
                    <a:lstStyle/>
                    <a:p>
                      <a:pPr algn="ctr" fontAlgn="ctr"/>
                      <a:r>
                        <a:rPr lang="en-US" sz="800" u="none" strike="noStrike">
                          <a:effectLst/>
                        </a:rPr>
                        <a:t>I, Robot</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253</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1980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Science Fiction</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1020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3984232688"/>
                  </a:ext>
                </a:extLst>
              </a:tr>
              <a:tr h="285750">
                <a:tc>
                  <a:txBody>
                    <a:bodyPr/>
                    <a:lstStyle/>
                    <a:p>
                      <a:pPr algn="ctr" fontAlgn="ctr"/>
                      <a:r>
                        <a:rPr lang="en-US" sz="800" u="none" strike="noStrike">
                          <a:effectLst/>
                        </a:rPr>
                        <a:t>One Hundred Goodbyes</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2018</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Science Fiction</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1030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67564807"/>
                  </a:ext>
                </a:extLst>
              </a:tr>
            </a:tbl>
          </a:graphicData>
        </a:graphic>
      </p:graphicFrame>
      <p:graphicFrame>
        <p:nvGraphicFramePr>
          <p:cNvPr id="6" name="Content Placeholder 12">
            <a:extLst>
              <a:ext uri="{FF2B5EF4-FFF2-40B4-BE49-F238E27FC236}">
                <a16:creationId xmlns:a16="http://schemas.microsoft.com/office/drawing/2014/main" id="{5BAFE31F-8C33-472C-980D-13DFA5A804EB}"/>
              </a:ext>
            </a:extLst>
          </p:cNvPr>
          <p:cNvGraphicFramePr>
            <a:graphicFrameLocks/>
          </p:cNvGraphicFramePr>
          <p:nvPr/>
        </p:nvGraphicFramePr>
        <p:xfrm>
          <a:off x="6023170" y="4270589"/>
          <a:ext cx="475637" cy="1528763"/>
        </p:xfrm>
        <a:graphic>
          <a:graphicData uri="http://schemas.openxmlformats.org/drawingml/2006/table">
            <a:tbl>
              <a:tblPr>
                <a:tableStyleId>{616DA210-FB5B-4158-B5E0-FEB733F419BA}</a:tableStyleId>
              </a:tblPr>
              <a:tblGrid>
                <a:gridCol w="475637">
                  <a:extLst>
                    <a:ext uri="{9D8B030D-6E8A-4147-A177-3AD203B41FA5}">
                      <a16:colId xmlns:a16="http://schemas.microsoft.com/office/drawing/2014/main" val="1455695211"/>
                    </a:ext>
                  </a:extLst>
                </a:gridCol>
              </a:tblGrid>
              <a:tr h="285750">
                <a:tc>
                  <a:txBody>
                    <a:bodyPr/>
                    <a:lstStyle/>
                    <a:p>
                      <a:pPr algn="ctr" fontAlgn="ctr"/>
                      <a:r>
                        <a:rPr lang="en-US" sz="800" b="1" u="none" strike="noStrike" dirty="0">
                          <a:effectLst/>
                        </a:rPr>
                        <a:t>Best Seller</a:t>
                      </a:r>
                      <a:endParaRPr lang="en-US" sz="800" b="1" i="0" u="none" strike="noStrike" dirty="0">
                        <a:solidFill>
                          <a:srgbClr val="FFFFFF"/>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630624793"/>
                  </a:ext>
                </a:extLst>
              </a:tr>
              <a:tr h="371475">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43445966"/>
                  </a:ext>
                </a:extLst>
              </a:tr>
              <a:tr h="300038">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12175247"/>
                  </a:ext>
                </a:extLst>
              </a:tr>
              <a:tr h="285750">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3984232688"/>
                  </a:ext>
                </a:extLst>
              </a:tr>
              <a:tr h="285750">
                <a:tc>
                  <a:txBody>
                    <a:bodyPr/>
                    <a:lstStyle/>
                    <a:p>
                      <a:pPr algn="ctr" fontAlgn="ctr"/>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67564807"/>
                  </a:ext>
                </a:extLst>
              </a:tr>
            </a:tbl>
          </a:graphicData>
        </a:graphic>
      </p:graphicFrame>
      <p:cxnSp>
        <p:nvCxnSpPr>
          <p:cNvPr id="7" name="Connector: Curved 6">
            <a:extLst>
              <a:ext uri="{FF2B5EF4-FFF2-40B4-BE49-F238E27FC236}">
                <a16:creationId xmlns:a16="http://schemas.microsoft.com/office/drawing/2014/main" id="{0390B67F-E5C3-4973-8BD5-A83103227132}"/>
              </a:ext>
            </a:extLst>
          </p:cNvPr>
          <p:cNvCxnSpPr>
            <a:cxnSpLocks/>
            <a:stCxn id="13" idx="1"/>
          </p:cNvCxnSpPr>
          <p:nvPr/>
        </p:nvCxnSpPr>
        <p:spPr>
          <a:xfrm rot="10800000" flipV="1">
            <a:off x="1881554" y="2889647"/>
            <a:ext cx="683733" cy="1308680"/>
          </a:xfrm>
          <a:prstGeom prst="curvedConnector2">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4837891B-7F55-44B0-B032-498A74190A0C}"/>
              </a:ext>
            </a:extLst>
          </p:cNvPr>
          <p:cNvCxnSpPr>
            <a:cxnSpLocks/>
          </p:cNvCxnSpPr>
          <p:nvPr/>
        </p:nvCxnSpPr>
        <p:spPr>
          <a:xfrm>
            <a:off x="5055579" y="3654029"/>
            <a:ext cx="888022" cy="799275"/>
          </a:xfrm>
          <a:prstGeom prst="curvedConnector3">
            <a:avLst>
              <a:gd name="adj1" fmla="val 50000"/>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1C9B012-E11D-4091-A584-605A3D2C7D35}"/>
                  </a:ext>
                </a:extLst>
              </p:cNvPr>
              <p:cNvSpPr txBox="1"/>
              <p:nvPr/>
            </p:nvSpPr>
            <p:spPr>
              <a:xfrm>
                <a:off x="1184067" y="3059239"/>
                <a:ext cx="878702" cy="507831"/>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‘Features’</a:t>
                </a:r>
              </a:p>
              <a:p>
                <a:pPr defTabSz="685800" fontAlgn="auto">
                  <a:spcBef>
                    <a:spcPts val="0"/>
                  </a:spcBef>
                  <a:spcAft>
                    <a:spcPts val="0"/>
                  </a:spcAft>
                </a:pPr>
                <a:r>
                  <a:rPr kumimoji="0" lang="en-US" sz="1350" dirty="0">
                    <a:solidFill>
                      <a:prstClr val="black"/>
                    </a:solidFill>
                    <a:latin typeface="Calibri" panose="020F0502020204030204"/>
                    <a:ea typeface="+mn-ea"/>
                  </a:rPr>
                  <a:t>Aka </a:t>
                </a:r>
                <a14:m>
                  <m:oMath xmlns:m="http://schemas.openxmlformats.org/officeDocument/2006/math">
                    <m:r>
                      <a:rPr kumimoji="0" lang="en-US" sz="1350" i="1">
                        <a:solidFill>
                          <a:prstClr val="black"/>
                        </a:solidFill>
                        <a:latin typeface="Cambria Math" panose="02040503050406030204" pitchFamily="18" charset="0"/>
                        <a:ea typeface="+mn-ea"/>
                      </a:rPr>
                      <m:t>𝑥</m:t>
                    </m:r>
                  </m:oMath>
                </a14:m>
                <a:endParaRPr kumimoji="0" lang="en-US" sz="1350" dirty="0">
                  <a:solidFill>
                    <a:prstClr val="black"/>
                  </a:solidFill>
                  <a:latin typeface="Calibri" panose="020F0502020204030204"/>
                  <a:ea typeface="+mn-ea"/>
                </a:endParaRPr>
              </a:p>
            </p:txBody>
          </p:sp>
        </mc:Choice>
        <mc:Fallback>
          <p:sp>
            <p:nvSpPr>
              <p:cNvPr id="14" name="TextBox 13">
                <a:extLst>
                  <a:ext uri="{FF2B5EF4-FFF2-40B4-BE49-F238E27FC236}">
                    <a16:creationId xmlns:a16="http://schemas.microsoft.com/office/drawing/2014/main" id="{31C9B012-E11D-4091-A584-605A3D2C7D35}"/>
                  </a:ext>
                </a:extLst>
              </p:cNvPr>
              <p:cNvSpPr txBox="1">
                <a:spLocks noRot="1" noChangeAspect="1" noMove="1" noResize="1" noEditPoints="1" noAdjustHandles="1" noChangeArrowheads="1" noChangeShapeType="1" noTextEdit="1"/>
              </p:cNvSpPr>
              <p:nvPr/>
            </p:nvSpPr>
            <p:spPr>
              <a:xfrm>
                <a:off x="1184067" y="3059239"/>
                <a:ext cx="878702" cy="507831"/>
              </a:xfrm>
              <a:prstGeom prst="rect">
                <a:avLst/>
              </a:prstGeom>
              <a:blipFill>
                <a:blip r:embed="rId3"/>
                <a:stretch>
                  <a:fillRect l="-1389" t="-2410" r="-1389" b="-1204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6B47F3D-FFF3-4445-8E1B-8F0F02E52CE4}"/>
                  </a:ext>
                </a:extLst>
              </p:cNvPr>
              <p:cNvSpPr txBox="1"/>
              <p:nvPr/>
            </p:nvSpPr>
            <p:spPr>
              <a:xfrm>
                <a:off x="4756318" y="3968556"/>
                <a:ext cx="822020" cy="715581"/>
              </a:xfrm>
              <a:prstGeom prst="rect">
                <a:avLst/>
              </a:prstGeom>
              <a:noFill/>
            </p:spPr>
            <p:txBody>
              <a:bodyPr wrap="none" rtlCol="0">
                <a:spAutoFit/>
              </a:bodyPr>
              <a:lstStyle/>
              <a:p>
                <a:pPr defTabSz="685800" fontAlgn="auto">
                  <a:spcBef>
                    <a:spcPts val="0"/>
                  </a:spcBef>
                  <a:spcAft>
                    <a:spcPts val="0"/>
                  </a:spcAft>
                </a:pPr>
                <a:r>
                  <a:rPr kumimoji="0" lang="en-US" sz="1350" dirty="0">
                    <a:solidFill>
                      <a:prstClr val="black"/>
                    </a:solidFill>
                    <a:latin typeface="Calibri" panose="020F0502020204030204"/>
                    <a:ea typeface="+mn-ea"/>
                  </a:rPr>
                  <a:t>‘Labels’</a:t>
                </a:r>
              </a:p>
              <a:p>
                <a:pPr defTabSz="685800" fontAlgn="auto">
                  <a:spcBef>
                    <a:spcPts val="0"/>
                  </a:spcBef>
                  <a:spcAft>
                    <a:spcPts val="0"/>
                  </a:spcAft>
                </a:pPr>
                <a:r>
                  <a:rPr kumimoji="0" lang="en-US" sz="1350" dirty="0">
                    <a:solidFill>
                      <a:prstClr val="black"/>
                    </a:solidFill>
                    <a:latin typeface="Calibri" panose="020F0502020204030204"/>
                    <a:ea typeface="+mn-ea"/>
                  </a:rPr>
                  <a:t>Aka </a:t>
                </a:r>
                <a14:m>
                  <m:oMath xmlns:m="http://schemas.openxmlformats.org/officeDocument/2006/math">
                    <m:r>
                      <a:rPr kumimoji="0" lang="en-US" sz="1350" i="1">
                        <a:solidFill>
                          <a:prstClr val="black"/>
                        </a:solidFill>
                        <a:latin typeface="Cambria Math" panose="02040503050406030204" pitchFamily="18" charset="0"/>
                        <a:ea typeface="+mn-ea"/>
                      </a:rPr>
                      <m:t>𝑦</m:t>
                    </m:r>
                  </m:oMath>
                </a14:m>
                <a:endParaRPr kumimoji="0" lang="en-US" sz="1350" dirty="0">
                  <a:solidFill>
                    <a:prstClr val="black"/>
                  </a:solidFill>
                  <a:latin typeface="Calibri" panose="020F0502020204030204"/>
                  <a:ea typeface="+mn-ea"/>
                </a:endParaRPr>
              </a:p>
              <a:p>
                <a:pPr defTabSz="685800" fontAlgn="auto">
                  <a:spcBef>
                    <a:spcPts val="0"/>
                  </a:spcBef>
                  <a:spcAft>
                    <a:spcPts val="0"/>
                  </a:spcAft>
                </a:pPr>
                <a:r>
                  <a:rPr kumimoji="0" lang="en-US" sz="1350" dirty="0">
                    <a:solidFill>
                      <a:prstClr val="black"/>
                    </a:solidFill>
                    <a:latin typeface="Calibri" panose="020F0502020204030204"/>
                    <a:ea typeface="+mn-ea"/>
                  </a:rPr>
                  <a:t>Aka </a:t>
                </a:r>
                <a14:m>
                  <m:oMath xmlns:m="http://schemas.openxmlformats.org/officeDocument/2006/math">
                    <m:r>
                      <a:rPr kumimoji="0" lang="en-US" sz="1350" i="1">
                        <a:solidFill>
                          <a:prstClr val="black"/>
                        </a:solidFill>
                        <a:latin typeface="Cambria Math" panose="02040503050406030204" pitchFamily="18" charset="0"/>
                        <a:ea typeface="+mn-ea"/>
                      </a:rPr>
                      <m:t>𝑓</m:t>
                    </m:r>
                    <m:r>
                      <a:rPr kumimoji="0" lang="en-US" sz="1350" i="1">
                        <a:solidFill>
                          <a:prstClr val="black"/>
                        </a:solidFill>
                        <a:latin typeface="Cambria Math" panose="02040503050406030204" pitchFamily="18" charset="0"/>
                        <a:ea typeface="+mn-ea"/>
                      </a:rPr>
                      <m:t>(</m:t>
                    </m:r>
                    <m:r>
                      <a:rPr kumimoji="0" lang="en-US" sz="1350" i="1">
                        <a:solidFill>
                          <a:prstClr val="black"/>
                        </a:solidFill>
                        <a:latin typeface="Cambria Math" panose="02040503050406030204" pitchFamily="18" charset="0"/>
                        <a:ea typeface="+mn-ea"/>
                      </a:rPr>
                      <m:t>𝑥</m:t>
                    </m:r>
                    <m:r>
                      <a:rPr kumimoji="0" lang="en-US" sz="1350" i="1">
                        <a:solidFill>
                          <a:prstClr val="black"/>
                        </a:solidFill>
                        <a:latin typeface="Cambria Math" panose="02040503050406030204" pitchFamily="18" charset="0"/>
                        <a:ea typeface="+mn-ea"/>
                      </a:rPr>
                      <m:t>)</m:t>
                    </m:r>
                  </m:oMath>
                </a14:m>
                <a:endParaRPr kumimoji="0" lang="en-US" sz="1350" dirty="0">
                  <a:solidFill>
                    <a:prstClr val="black"/>
                  </a:solidFill>
                  <a:latin typeface="Calibri" panose="020F0502020204030204"/>
                  <a:ea typeface="+mn-ea"/>
                </a:endParaRPr>
              </a:p>
            </p:txBody>
          </p:sp>
        </mc:Choice>
        <mc:Fallback>
          <p:sp>
            <p:nvSpPr>
              <p:cNvPr id="15" name="TextBox 14">
                <a:extLst>
                  <a:ext uri="{FF2B5EF4-FFF2-40B4-BE49-F238E27FC236}">
                    <a16:creationId xmlns:a16="http://schemas.microsoft.com/office/drawing/2014/main" id="{F6B47F3D-FFF3-4445-8E1B-8F0F02E52CE4}"/>
                  </a:ext>
                </a:extLst>
              </p:cNvPr>
              <p:cNvSpPr txBox="1">
                <a:spLocks noRot="1" noChangeAspect="1" noMove="1" noResize="1" noEditPoints="1" noAdjustHandles="1" noChangeArrowheads="1" noChangeShapeType="1" noTextEdit="1"/>
              </p:cNvSpPr>
              <p:nvPr/>
            </p:nvSpPr>
            <p:spPr>
              <a:xfrm>
                <a:off x="4756318" y="3968556"/>
                <a:ext cx="822020" cy="715581"/>
              </a:xfrm>
              <a:prstGeom prst="rect">
                <a:avLst/>
              </a:prstGeom>
              <a:blipFill>
                <a:blip r:embed="rId4"/>
                <a:stretch>
                  <a:fillRect l="-1481" t="-855" b="-854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532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2.2 </a:t>
            </a:r>
            <a:r>
              <a:rPr lang="zh-TW" altLang="en-US"/>
              <a:t>矩陣的儲存和解析功能</a:t>
            </a:r>
          </a:p>
        </p:txBody>
      </p:sp>
      <p:pic>
        <p:nvPicPr>
          <p:cNvPr id="1638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2618" t="27234" r="8636" b="46297"/>
          <a:stretch>
            <a:fillRect/>
          </a:stretch>
        </p:blipFill>
        <p:spPr bwMode="auto">
          <a:xfrm>
            <a:off x="431800" y="1125538"/>
            <a:ext cx="8280400" cy="4049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0109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2.3 </a:t>
            </a:r>
            <a:r>
              <a:rPr lang="zh-TW" altLang="en-US"/>
              <a:t>矩陣的運算</a:t>
            </a:r>
          </a:p>
        </p:txBody>
      </p:sp>
      <p:pic>
        <p:nvPicPr>
          <p:cNvPr id="174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2618" t="57487" r="8636" b="8493"/>
          <a:stretch>
            <a:fillRect/>
          </a:stretch>
        </p:blipFill>
        <p:spPr bwMode="auto">
          <a:xfrm>
            <a:off x="431800" y="1125538"/>
            <a:ext cx="8280400" cy="5205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6782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2.3 </a:t>
            </a:r>
            <a:r>
              <a:rPr lang="zh-TW" altLang="en-US"/>
              <a:t>矩陣的運算</a:t>
            </a:r>
          </a:p>
        </p:txBody>
      </p:sp>
      <p:pic>
        <p:nvPicPr>
          <p:cNvPr id="1843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870" t="10110" r="3273" b="56383"/>
          <a:stretch>
            <a:fillRect/>
          </a:stretch>
        </p:blipFill>
        <p:spPr bwMode="auto">
          <a:xfrm>
            <a:off x="431800" y="1125538"/>
            <a:ext cx="8280400" cy="514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190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2.3 </a:t>
            </a:r>
            <a:r>
              <a:rPr lang="zh-TW" altLang="en-US"/>
              <a:t>矩陣的運算</a:t>
            </a:r>
          </a:p>
        </p:txBody>
      </p:sp>
      <p:pic>
        <p:nvPicPr>
          <p:cNvPr id="1945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870" t="46616" r="3273" b="27348"/>
          <a:stretch>
            <a:fillRect/>
          </a:stretch>
        </p:blipFill>
        <p:spPr bwMode="auto">
          <a:xfrm>
            <a:off x="431800" y="1125538"/>
            <a:ext cx="8280400" cy="399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616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2.3 </a:t>
            </a:r>
            <a:r>
              <a:rPr lang="zh-TW" altLang="en-US"/>
              <a:t>矩陣的運算</a:t>
            </a:r>
          </a:p>
        </p:txBody>
      </p:sp>
      <p:pic>
        <p:nvPicPr>
          <p:cNvPr id="2048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870" t="73897" r="3273" b="7570"/>
          <a:stretch>
            <a:fillRect/>
          </a:stretch>
        </p:blipFill>
        <p:spPr bwMode="auto">
          <a:xfrm>
            <a:off x="431800" y="1125538"/>
            <a:ext cx="8280400" cy="284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4713" t="8952" r="8543" b="84161"/>
          <a:stretch>
            <a:fillRect/>
          </a:stretch>
        </p:blipFill>
        <p:spPr bwMode="auto">
          <a:xfrm>
            <a:off x="431800" y="4318000"/>
            <a:ext cx="8280400" cy="105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36810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2.3 </a:t>
            </a:r>
            <a:r>
              <a:rPr lang="zh-TW" altLang="en-US"/>
              <a:t>矩陣的運算</a:t>
            </a:r>
          </a:p>
        </p:txBody>
      </p:sp>
      <p:pic>
        <p:nvPicPr>
          <p:cNvPr id="2150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4713" t="17000" r="8543" b="51862"/>
          <a:stretch>
            <a:fillRect/>
          </a:stretch>
        </p:blipFill>
        <p:spPr bwMode="auto">
          <a:xfrm>
            <a:off x="431800" y="1125538"/>
            <a:ext cx="828040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75581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2.3 </a:t>
            </a:r>
            <a:r>
              <a:rPr lang="zh-TW" altLang="en-US"/>
              <a:t>矩陣的運算</a:t>
            </a:r>
          </a:p>
        </p:txBody>
      </p:sp>
      <p:pic>
        <p:nvPicPr>
          <p:cNvPr id="225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4713" t="49245" r="8543" b="20416"/>
          <a:stretch>
            <a:fillRect/>
          </a:stretch>
        </p:blipFill>
        <p:spPr bwMode="auto">
          <a:xfrm>
            <a:off x="431800" y="1125538"/>
            <a:ext cx="8280400" cy="464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7477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2.3 </a:t>
            </a:r>
            <a:r>
              <a:rPr lang="zh-TW" altLang="en-US"/>
              <a:t>矩陣的運算</a:t>
            </a:r>
          </a:p>
        </p:txBody>
      </p:sp>
      <p:pic>
        <p:nvPicPr>
          <p:cNvPr id="2355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4713" t="80708" r="8543" b="8139"/>
          <a:stretch>
            <a:fillRect/>
          </a:stretch>
        </p:blipFill>
        <p:spPr bwMode="auto">
          <a:xfrm>
            <a:off x="431800" y="1125538"/>
            <a:ext cx="8280400" cy="17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7030" t="9596" b="82002"/>
          <a:stretch>
            <a:fillRect/>
          </a:stretch>
        </p:blipFill>
        <p:spPr bwMode="auto">
          <a:xfrm>
            <a:off x="431800" y="3089275"/>
            <a:ext cx="828040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1636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標題 1"/>
          <p:cNvSpPr>
            <a:spLocks noGrp="1"/>
          </p:cNvSpPr>
          <p:nvPr>
            <p:ph type="title"/>
          </p:nvPr>
        </p:nvSpPr>
        <p:spPr>
          <a:xfrm>
            <a:off x="107950" y="260350"/>
            <a:ext cx="7678738" cy="76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TW"/>
              <a:t>2.4 </a:t>
            </a:r>
            <a:r>
              <a:rPr lang="zh-TW" altLang="en-US"/>
              <a:t>特殊的矩陣</a:t>
            </a:r>
          </a:p>
        </p:txBody>
      </p:sp>
      <p:pic>
        <p:nvPicPr>
          <p:cNvPr id="3072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6870" t="61549" b="10211"/>
          <a:stretch>
            <a:fillRect/>
          </a:stretch>
        </p:blipFill>
        <p:spPr bwMode="auto">
          <a:xfrm>
            <a:off x="431800" y="1125538"/>
            <a:ext cx="828040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7238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7B72B0B1-8630-9F1B-C20F-17A59C631C0B}"/>
              </a:ext>
            </a:extLst>
          </p:cNvPr>
          <p:cNvSpPr>
            <a:spLocks noGrp="1"/>
          </p:cNvSpPr>
          <p:nvPr>
            <p:ph type="title"/>
          </p:nvPr>
        </p:nvSpPr>
        <p:spPr/>
        <p:txBody>
          <a:bodyPr/>
          <a:lstStyle/>
          <a:p>
            <a:r>
              <a:rPr lang="zh-TW" altLang="en-US" sz="2400" b="1" i="0">
                <a:solidFill>
                  <a:srgbClr val="0F0F0F"/>
                </a:solidFill>
                <a:effectLst/>
                <a:latin typeface="Roboto" panose="02000000000000000000" pitchFamily="2" charset="0"/>
              </a:rPr>
              <a:t>機器學習理論：從資訊理論角度理解</a:t>
            </a:r>
            <a:r>
              <a:rPr lang="en-US" altLang="zh-TW" sz="2400" b="1" i="0">
                <a:solidFill>
                  <a:srgbClr val="0F0F0F"/>
                </a:solidFill>
                <a:effectLst/>
                <a:latin typeface="Roboto" panose="02000000000000000000" pitchFamily="2" charset="0"/>
              </a:rPr>
              <a:t>Entropy</a:t>
            </a:r>
            <a:r>
              <a:rPr lang="zh-TW" altLang="en-US" sz="2400" b="1" i="0">
                <a:solidFill>
                  <a:srgbClr val="0F0F0F"/>
                </a:solidFill>
                <a:effectLst/>
                <a:latin typeface="Roboto" panose="02000000000000000000" pitchFamily="2" charset="0"/>
              </a:rPr>
              <a:t>、</a:t>
            </a:r>
            <a:r>
              <a:rPr lang="en-US" altLang="zh-TW" sz="2400" b="1" i="0">
                <a:solidFill>
                  <a:srgbClr val="0F0F0F"/>
                </a:solidFill>
                <a:effectLst/>
                <a:latin typeface="Roboto" panose="02000000000000000000" pitchFamily="2" charset="0"/>
              </a:rPr>
              <a:t>Cross Entropy</a:t>
            </a:r>
            <a:r>
              <a:rPr lang="zh-TW" altLang="en-US" sz="2400" b="1" i="0">
                <a:solidFill>
                  <a:srgbClr val="0F0F0F"/>
                </a:solidFill>
                <a:effectLst/>
                <a:latin typeface="Roboto" panose="02000000000000000000" pitchFamily="2" charset="0"/>
              </a:rPr>
              <a:t>、</a:t>
            </a:r>
            <a:r>
              <a:rPr lang="en-US" altLang="zh-TW" sz="2400" b="1" i="0">
                <a:solidFill>
                  <a:srgbClr val="0F0F0F"/>
                </a:solidFill>
                <a:effectLst/>
                <a:latin typeface="Roboto" panose="02000000000000000000" pitchFamily="2" charset="0"/>
              </a:rPr>
              <a:t>KL Divergence</a:t>
            </a:r>
            <a:endParaRPr lang="zh-TW" altLang="en-US" sz="2400"/>
          </a:p>
        </p:txBody>
      </p:sp>
      <p:sp>
        <p:nvSpPr>
          <p:cNvPr id="5" name="內容版面配置區 4">
            <a:extLst>
              <a:ext uri="{FF2B5EF4-FFF2-40B4-BE49-F238E27FC236}">
                <a16:creationId xmlns:a16="http://schemas.microsoft.com/office/drawing/2014/main" id="{661E5F37-225A-0A93-F6E1-62D00CB59AFD}"/>
              </a:ext>
            </a:extLst>
          </p:cNvPr>
          <p:cNvSpPr>
            <a:spLocks noGrp="1"/>
          </p:cNvSpPr>
          <p:nvPr>
            <p:ph idx="1"/>
          </p:nvPr>
        </p:nvSpPr>
        <p:spPr/>
        <p:txBody>
          <a:bodyPr/>
          <a:lstStyle/>
          <a:p>
            <a:r>
              <a:rPr lang="zh-TW" altLang="en-US"/>
              <a:t>參考</a:t>
            </a:r>
            <a:r>
              <a:rPr lang="zh-TW" altLang="en-US">
                <a:effectLst/>
                <a:hlinkClick r:id="rId2"/>
              </a:rPr>
              <a:t>周遠同</a:t>
            </a:r>
            <a:r>
              <a:rPr lang="en-US" altLang="zh-TW">
                <a:effectLst/>
              </a:rPr>
              <a:t> </a:t>
            </a:r>
            <a:r>
              <a:rPr lang="zh-TW" altLang="en-US">
                <a:effectLst/>
              </a:rPr>
              <a:t>網路教學</a:t>
            </a:r>
            <a:r>
              <a:rPr lang="en-US" altLang="zh-TW">
                <a:effectLst/>
              </a:rPr>
              <a:t>.</a:t>
            </a:r>
            <a:endParaRPr lang="en-US" altLang="zh-TW"/>
          </a:p>
          <a:p>
            <a:r>
              <a:rPr lang="en-US" altLang="zh-TW">
                <a:hlinkClick r:id="rId3"/>
              </a:rPr>
              <a:t>https://www.youtube.com/watch?v=FjizPOgzplA&amp;t=1s</a:t>
            </a:r>
            <a:endParaRPr lang="en-US" altLang="zh-TW"/>
          </a:p>
          <a:p>
            <a:endParaRPr lang="en-US" altLang="zh-TW"/>
          </a:p>
          <a:p>
            <a:endParaRPr lang="en-US" altLang="zh-TW"/>
          </a:p>
          <a:p>
            <a:r>
              <a:rPr lang="da-DK" altLang="zh-TW" b="0" i="0">
                <a:solidFill>
                  <a:srgbClr val="131313"/>
                </a:solidFill>
                <a:effectLst/>
                <a:latin typeface="Roboto" panose="02000000000000000000" pitchFamily="2" charset="0"/>
              </a:rPr>
              <a:t>Slides: </a:t>
            </a:r>
          </a:p>
          <a:p>
            <a:endParaRPr lang="da-DK" altLang="zh-TW" b="0" u="none" strike="noStrike">
              <a:solidFill>
                <a:srgbClr val="131313"/>
              </a:solidFill>
              <a:latin typeface="Roboto" panose="02000000000000000000" pitchFamily="2" charset="0"/>
              <a:hlinkClick r:id="rId4"/>
            </a:endParaRPr>
          </a:p>
          <a:p>
            <a:r>
              <a:rPr lang="da-DK" altLang="zh-TW" b="0" i="0" u="none" strike="noStrike">
                <a:solidFill>
                  <a:srgbClr val="065FD4"/>
                </a:solidFill>
                <a:effectLst/>
                <a:latin typeface="Roboto" panose="02000000000000000000" pitchFamily="2" charset="0"/>
                <a:hlinkClick r:id="rId4"/>
              </a:rPr>
              <a:t>https://docs.google.com/presentation/...</a:t>
            </a:r>
            <a:r>
              <a:rPr lang="da-DK" altLang="zh-TW" b="0" i="0">
                <a:solidFill>
                  <a:srgbClr val="131313"/>
                </a:solidFill>
                <a:effectLst/>
                <a:latin typeface="Roboto" panose="02000000000000000000" pitchFamily="2" charset="0"/>
              </a:rPr>
              <a:t> </a:t>
            </a:r>
            <a:br>
              <a:rPr lang="da-DK" altLang="zh-TW"/>
            </a:br>
            <a:endParaRPr lang="zh-TW" altLang="en-US"/>
          </a:p>
        </p:txBody>
      </p:sp>
    </p:spTree>
    <p:extLst>
      <p:ext uri="{BB962C8B-B14F-4D97-AF65-F5344CB8AC3E}">
        <p14:creationId xmlns:p14="http://schemas.microsoft.com/office/powerpoint/2010/main" val="213677251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4B7CCC-ACC1-485A-8507-EADC83DD48F4}"/>
              </a:ext>
            </a:extLst>
          </p:cNvPr>
          <p:cNvSpPr>
            <a:spLocks noGrp="1"/>
          </p:cNvSpPr>
          <p:nvPr>
            <p:ph type="title"/>
          </p:nvPr>
        </p:nvSpPr>
        <p:spPr/>
        <p:txBody>
          <a:bodyPr/>
          <a:lstStyle/>
          <a:p>
            <a:r>
              <a:rPr lang="en-US" dirty="0"/>
              <a:t>Supervised Learning</a:t>
            </a:r>
          </a:p>
        </p:txBody>
      </p:sp>
      <p:graphicFrame>
        <p:nvGraphicFramePr>
          <p:cNvPr id="4" name="Content Placeholder 12">
            <a:extLst>
              <a:ext uri="{FF2B5EF4-FFF2-40B4-BE49-F238E27FC236}">
                <a16:creationId xmlns:a16="http://schemas.microsoft.com/office/drawing/2014/main" id="{AB4EC1DA-F490-4DA4-AC5E-5E437B276115}"/>
              </a:ext>
            </a:extLst>
          </p:cNvPr>
          <p:cNvGraphicFramePr>
            <a:graphicFrameLocks/>
          </p:cNvGraphicFramePr>
          <p:nvPr/>
        </p:nvGraphicFramePr>
        <p:xfrm>
          <a:off x="628650" y="2109605"/>
          <a:ext cx="3220063" cy="1528763"/>
        </p:xfrm>
        <a:graphic>
          <a:graphicData uri="http://schemas.openxmlformats.org/drawingml/2006/table">
            <a:tbl>
              <a:tblPr>
                <a:tableStyleId>{616DA210-FB5B-4158-B5E0-FEB733F419BA}</a:tableStyleId>
              </a:tblPr>
              <a:tblGrid>
                <a:gridCol w="694430">
                  <a:extLst>
                    <a:ext uri="{9D8B030D-6E8A-4147-A177-3AD203B41FA5}">
                      <a16:colId xmlns:a16="http://schemas.microsoft.com/office/drawing/2014/main" val="1631931797"/>
                    </a:ext>
                  </a:extLst>
                </a:gridCol>
                <a:gridCol w="535092">
                  <a:extLst>
                    <a:ext uri="{9D8B030D-6E8A-4147-A177-3AD203B41FA5}">
                      <a16:colId xmlns:a16="http://schemas.microsoft.com/office/drawing/2014/main" val="1714572897"/>
                    </a:ext>
                  </a:extLst>
                </a:gridCol>
                <a:gridCol w="563630">
                  <a:extLst>
                    <a:ext uri="{9D8B030D-6E8A-4147-A177-3AD203B41FA5}">
                      <a16:colId xmlns:a16="http://schemas.microsoft.com/office/drawing/2014/main" val="3494330228"/>
                    </a:ext>
                  </a:extLst>
                </a:gridCol>
                <a:gridCol w="456611">
                  <a:extLst>
                    <a:ext uri="{9D8B030D-6E8A-4147-A177-3AD203B41FA5}">
                      <a16:colId xmlns:a16="http://schemas.microsoft.com/office/drawing/2014/main" val="3177192878"/>
                    </a:ext>
                  </a:extLst>
                </a:gridCol>
                <a:gridCol w="447099">
                  <a:extLst>
                    <a:ext uri="{9D8B030D-6E8A-4147-A177-3AD203B41FA5}">
                      <a16:colId xmlns:a16="http://schemas.microsoft.com/office/drawing/2014/main" val="2518910766"/>
                    </a:ext>
                  </a:extLst>
                </a:gridCol>
                <a:gridCol w="523201">
                  <a:extLst>
                    <a:ext uri="{9D8B030D-6E8A-4147-A177-3AD203B41FA5}">
                      <a16:colId xmlns:a16="http://schemas.microsoft.com/office/drawing/2014/main" val="1634566602"/>
                    </a:ext>
                  </a:extLst>
                </a:gridCol>
              </a:tblGrid>
              <a:tr h="285750">
                <a:tc>
                  <a:txBody>
                    <a:bodyPr/>
                    <a:lstStyle/>
                    <a:p>
                      <a:pPr algn="ctr" fontAlgn="ctr"/>
                      <a:r>
                        <a:rPr lang="en-US" sz="800" b="1" u="none" strike="noStrike" dirty="0">
                          <a:effectLst/>
                        </a:rPr>
                        <a:t>Book Title</a:t>
                      </a:r>
                      <a:endParaRPr lang="en-US" sz="800" b="1" i="0" u="none" strike="noStrike" dirty="0">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Number of Pages</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Year Published</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a:effectLst/>
                        </a:rPr>
                        <a:t>Genre</a:t>
                      </a:r>
                      <a:endParaRPr lang="en-US" sz="800" b="1" i="0" u="none" strike="noStrike">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dirty="0" err="1">
                          <a:effectLst/>
                        </a:rPr>
                        <a:t>HasWord</a:t>
                      </a:r>
                      <a:r>
                        <a:rPr lang="en-US" sz="800" b="1" u="none" strike="noStrike" dirty="0">
                          <a:effectLst/>
                        </a:rPr>
                        <a:t>(Robot)</a:t>
                      </a:r>
                      <a:endParaRPr lang="en-US" sz="800" b="1" i="0" u="none" strike="noStrike" dirty="0">
                        <a:solidFill>
                          <a:srgbClr val="FFFFFF"/>
                        </a:solidFill>
                        <a:effectLst/>
                        <a:latin typeface="Calibri" panose="020F0502020204030204" pitchFamily="34" charset="0"/>
                      </a:endParaRPr>
                    </a:p>
                  </a:txBody>
                  <a:tcPr marL="7144" marR="7144" marT="7144" marB="0" anchor="ctr"/>
                </a:tc>
                <a:tc>
                  <a:txBody>
                    <a:bodyPr/>
                    <a:lstStyle/>
                    <a:p>
                      <a:pPr algn="ctr" fontAlgn="ctr"/>
                      <a:r>
                        <a:rPr lang="en-US" sz="800" b="1" u="none" strike="noStrike" dirty="0">
                          <a:effectLst/>
                        </a:rPr>
                        <a:t>Author ID</a:t>
                      </a:r>
                      <a:endParaRPr lang="en-US" sz="800" b="1" i="0" u="none" strike="noStrike" dirty="0">
                        <a:solidFill>
                          <a:srgbClr val="FFFFFF"/>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630624793"/>
                  </a:ext>
                </a:extLst>
              </a:tr>
              <a:tr h="371475">
                <a:tc>
                  <a:txBody>
                    <a:bodyPr/>
                    <a:lstStyle/>
                    <a:p>
                      <a:pPr algn="ctr" fontAlgn="ctr"/>
                      <a:r>
                        <a:rPr lang="en-US" sz="800" u="none" strike="noStrike">
                          <a:effectLst/>
                        </a:rPr>
                        <a:t>Gone With The Wind</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1037</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1936</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Historical Romance</a:t>
                      </a:r>
                      <a:endParaRPr lang="en-US" sz="8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0</a:t>
                      </a:r>
                      <a:endParaRPr lang="en-US" sz="800" b="0" i="0" u="none" strike="noStrike" dirty="0">
                        <a:solidFill>
                          <a:srgbClr val="222222"/>
                        </a:solidFill>
                        <a:effectLst/>
                        <a:latin typeface="Arial" panose="020B0604020202020204" pitchFamily="34" charset="0"/>
                      </a:endParaRPr>
                    </a:p>
                  </a:txBody>
                  <a:tcPr marL="7144" marR="7144" marT="7144" marB="0" anchor="ctr"/>
                </a:tc>
                <a:tc>
                  <a:txBody>
                    <a:bodyPr/>
                    <a:lstStyle/>
                    <a:p>
                      <a:pPr algn="ctr" fontAlgn="ctr"/>
                      <a:r>
                        <a:rPr lang="en-US" sz="800" u="none" strike="noStrike" dirty="0">
                          <a:effectLst/>
                        </a:rPr>
                        <a:t>1001</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43445966"/>
                  </a:ext>
                </a:extLst>
              </a:tr>
              <a:tr h="300038">
                <a:tc>
                  <a:txBody>
                    <a:bodyPr/>
                    <a:lstStyle/>
                    <a:p>
                      <a:pPr algn="ctr" fontAlgn="ctr"/>
                      <a:r>
                        <a:rPr lang="en-US" sz="800" u="none" strike="noStrike">
                          <a:effectLst/>
                        </a:rPr>
                        <a:t>For Whom the Bell Tolls</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480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1940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War Drama</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0</a:t>
                      </a:r>
                      <a:endParaRPr lang="en-US" sz="800" b="0" i="0" u="none" strike="noStrike">
                        <a:solidFill>
                          <a:srgbClr val="2B2B2B"/>
                        </a:solidFill>
                        <a:effectLst/>
                        <a:latin typeface="Inherit"/>
                      </a:endParaRPr>
                    </a:p>
                  </a:txBody>
                  <a:tcPr marL="7144" marR="7144" marT="7144" marB="0" anchor="ctr"/>
                </a:tc>
                <a:tc>
                  <a:txBody>
                    <a:bodyPr/>
                    <a:lstStyle/>
                    <a:p>
                      <a:pPr algn="ctr" fontAlgn="ctr"/>
                      <a:r>
                        <a:rPr lang="en-US" sz="800" u="none" strike="noStrike" dirty="0">
                          <a:effectLst/>
                        </a:rPr>
                        <a:t>1010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12175247"/>
                  </a:ext>
                </a:extLst>
              </a:tr>
              <a:tr h="285750">
                <a:tc>
                  <a:txBody>
                    <a:bodyPr/>
                    <a:lstStyle/>
                    <a:p>
                      <a:pPr algn="ctr" fontAlgn="ctr"/>
                      <a:r>
                        <a:rPr lang="en-US" sz="800" u="none" strike="noStrike">
                          <a:effectLst/>
                        </a:rPr>
                        <a:t>I, Robot</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253</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1980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Science Fiction</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1020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3984232688"/>
                  </a:ext>
                </a:extLst>
              </a:tr>
              <a:tr h="285750">
                <a:tc>
                  <a:txBody>
                    <a:bodyPr/>
                    <a:lstStyle/>
                    <a:p>
                      <a:pPr algn="ctr" fontAlgn="ctr"/>
                      <a:r>
                        <a:rPr lang="en-US" sz="800" u="none" strike="noStrike">
                          <a:effectLst/>
                        </a:rPr>
                        <a:t>One Hundred Goodbyes</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100</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2018</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a:effectLst/>
                        </a:rPr>
                        <a:t>Science Fiction</a:t>
                      </a:r>
                      <a:endParaRPr lang="en-US" sz="800" b="0" i="0" u="none" strike="noStrike">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144" marR="7144" marT="7144" marB="0" anchor="ctr"/>
                </a:tc>
                <a:tc>
                  <a:txBody>
                    <a:bodyPr/>
                    <a:lstStyle/>
                    <a:p>
                      <a:pPr algn="ctr" fontAlgn="ctr"/>
                      <a:r>
                        <a:rPr lang="en-US" sz="800" u="none" strike="noStrike" dirty="0">
                          <a:effectLst/>
                        </a:rPr>
                        <a:t>1030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67564807"/>
                  </a:ext>
                </a:extLst>
              </a:tr>
            </a:tbl>
          </a:graphicData>
        </a:graphic>
      </p:graphicFrame>
      <p:graphicFrame>
        <p:nvGraphicFramePr>
          <p:cNvPr id="6" name="Content Placeholder 12">
            <a:extLst>
              <a:ext uri="{FF2B5EF4-FFF2-40B4-BE49-F238E27FC236}">
                <a16:creationId xmlns:a16="http://schemas.microsoft.com/office/drawing/2014/main" id="{5BAFE31F-8C33-472C-980D-13DFA5A804EB}"/>
              </a:ext>
            </a:extLst>
          </p:cNvPr>
          <p:cNvGraphicFramePr>
            <a:graphicFrameLocks/>
          </p:cNvGraphicFramePr>
          <p:nvPr/>
        </p:nvGraphicFramePr>
        <p:xfrm>
          <a:off x="6747607" y="2109605"/>
          <a:ext cx="475637" cy="1528763"/>
        </p:xfrm>
        <a:graphic>
          <a:graphicData uri="http://schemas.openxmlformats.org/drawingml/2006/table">
            <a:tbl>
              <a:tblPr>
                <a:tableStyleId>{616DA210-FB5B-4158-B5E0-FEB733F419BA}</a:tableStyleId>
              </a:tblPr>
              <a:tblGrid>
                <a:gridCol w="475637">
                  <a:extLst>
                    <a:ext uri="{9D8B030D-6E8A-4147-A177-3AD203B41FA5}">
                      <a16:colId xmlns:a16="http://schemas.microsoft.com/office/drawing/2014/main" val="1455695211"/>
                    </a:ext>
                  </a:extLst>
                </a:gridCol>
              </a:tblGrid>
              <a:tr h="285750">
                <a:tc>
                  <a:txBody>
                    <a:bodyPr/>
                    <a:lstStyle/>
                    <a:p>
                      <a:pPr algn="ctr" fontAlgn="ctr"/>
                      <a:r>
                        <a:rPr lang="en-US" sz="800" b="1" u="none" strike="noStrike" dirty="0">
                          <a:effectLst/>
                        </a:rPr>
                        <a:t>Best Seller</a:t>
                      </a:r>
                      <a:endParaRPr lang="en-US" sz="800" b="1" i="0" u="none" strike="noStrike" dirty="0">
                        <a:solidFill>
                          <a:srgbClr val="FFFFFF"/>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630624793"/>
                  </a:ext>
                </a:extLst>
              </a:tr>
              <a:tr h="371475">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43445966"/>
                  </a:ext>
                </a:extLst>
              </a:tr>
              <a:tr h="300038">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12175247"/>
                  </a:ext>
                </a:extLst>
              </a:tr>
              <a:tr h="285750">
                <a:tc>
                  <a:txBody>
                    <a:bodyPr/>
                    <a:lstStyle/>
                    <a:p>
                      <a:pPr algn="ctr" fontAlgn="ctr"/>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3984232688"/>
                  </a:ext>
                </a:extLst>
              </a:tr>
              <a:tr h="285750">
                <a:tc>
                  <a:txBody>
                    <a:bodyPr/>
                    <a:lstStyle/>
                    <a:p>
                      <a:pPr algn="ctr" fontAlgn="ctr"/>
                      <a:r>
                        <a:rPr lang="en-US" sz="800" u="none" strike="noStrike" dirty="0">
                          <a:effectLst/>
                        </a:rPr>
                        <a:t>0</a:t>
                      </a:r>
                      <a:endParaRPr lang="en-US" sz="800" b="0" i="0" u="none" strike="noStrike" dirty="0">
                        <a:solidFill>
                          <a:srgbClr val="000000"/>
                        </a:solidFill>
                        <a:effectLst/>
                        <a:latin typeface="Calibri" panose="020F0502020204030204" pitchFamily="34" charset="0"/>
                      </a:endParaRPr>
                    </a:p>
                  </a:txBody>
                  <a:tcPr marL="7144" marR="7144" marT="7144" marB="0" anchor="ctr"/>
                </a:tc>
                <a:extLst>
                  <a:ext uri="{0D108BD9-81ED-4DB2-BD59-A6C34878D82A}">
                    <a16:rowId xmlns:a16="http://schemas.microsoft.com/office/drawing/2014/main" val="1267564807"/>
                  </a:ext>
                </a:extLst>
              </a:tr>
            </a:tbl>
          </a:graphicData>
        </a:graphic>
      </p:graphicFrame>
      <p:sp>
        <p:nvSpPr>
          <p:cNvPr id="16" name="TextBox 15">
            <a:extLst>
              <a:ext uri="{FF2B5EF4-FFF2-40B4-BE49-F238E27FC236}">
                <a16:creationId xmlns:a16="http://schemas.microsoft.com/office/drawing/2014/main" id="{59E33A85-F5D3-4C6A-9D74-E244D1354D6C}"/>
              </a:ext>
            </a:extLst>
          </p:cNvPr>
          <p:cNvSpPr txBox="1"/>
          <p:nvPr/>
        </p:nvSpPr>
        <p:spPr>
          <a:xfrm>
            <a:off x="3684259" y="4449547"/>
            <a:ext cx="4634591" cy="1200329"/>
          </a:xfrm>
          <a:prstGeom prst="rect">
            <a:avLst/>
          </a:prstGeom>
          <a:noFill/>
          <a:ln>
            <a:solidFill>
              <a:schemeClr val="tx1"/>
            </a:solidFill>
          </a:ln>
        </p:spPr>
        <p:txBody>
          <a:bodyPr wrap="square" rtlCol="0">
            <a:spAutoFit/>
          </a:bodyPr>
          <a:lstStyle/>
          <a:p>
            <a:pPr defTabSz="685800" fontAlgn="auto">
              <a:spcBef>
                <a:spcPts val="0"/>
              </a:spcBef>
              <a:spcAft>
                <a:spcPts val="0"/>
              </a:spcAft>
            </a:pPr>
            <a:endParaRPr kumimoji="0" lang="en-US" sz="900" dirty="0">
              <a:solidFill>
                <a:prstClr val="black"/>
              </a:solidFill>
              <a:latin typeface="Calibri" panose="020F0502020204030204"/>
              <a:ea typeface="+mn-ea"/>
            </a:endParaRPr>
          </a:p>
          <a:p>
            <a:pPr defTabSz="685800" fontAlgn="auto">
              <a:spcBef>
                <a:spcPts val="0"/>
              </a:spcBef>
              <a:spcAft>
                <a:spcPts val="0"/>
              </a:spcAft>
            </a:pPr>
            <a:r>
              <a:rPr kumimoji="0" lang="en-US" sz="900" dirty="0">
                <a:solidFill>
                  <a:prstClr val="black"/>
                </a:solidFill>
                <a:latin typeface="Calibri" panose="020F0502020204030204"/>
                <a:ea typeface="+mn-ea"/>
              </a:rPr>
              <a:t>def F(</a:t>
            </a:r>
            <a:r>
              <a:rPr kumimoji="0" lang="en-US" sz="900" dirty="0" err="1">
                <a:solidFill>
                  <a:prstClr val="black"/>
                </a:solidFill>
                <a:latin typeface="Calibri" panose="020F0502020204030204"/>
                <a:ea typeface="+mn-ea"/>
              </a:rPr>
              <a:t>BookTitle</a:t>
            </a:r>
            <a:r>
              <a:rPr kumimoji="0" lang="en-US" sz="900" dirty="0">
                <a:solidFill>
                  <a:prstClr val="black"/>
                </a:solidFill>
                <a:latin typeface="Calibri" panose="020F0502020204030204"/>
                <a:ea typeface="+mn-ea"/>
              </a:rPr>
              <a:t>, </a:t>
            </a:r>
            <a:r>
              <a:rPr kumimoji="0" lang="en-US" sz="900" dirty="0" err="1">
                <a:solidFill>
                  <a:prstClr val="black"/>
                </a:solidFill>
                <a:latin typeface="Calibri" panose="020F0502020204030204"/>
                <a:ea typeface="+mn-ea"/>
              </a:rPr>
              <a:t>NumberOfPages</a:t>
            </a:r>
            <a:r>
              <a:rPr kumimoji="0" lang="en-US" sz="900" dirty="0">
                <a:solidFill>
                  <a:prstClr val="black"/>
                </a:solidFill>
                <a:latin typeface="Calibri" panose="020F0502020204030204"/>
                <a:ea typeface="+mn-ea"/>
              </a:rPr>
              <a:t>, </a:t>
            </a:r>
            <a:r>
              <a:rPr kumimoji="0" lang="en-US" sz="900" dirty="0" err="1">
                <a:solidFill>
                  <a:prstClr val="black"/>
                </a:solidFill>
                <a:latin typeface="Calibri" panose="020F0502020204030204"/>
                <a:ea typeface="+mn-ea"/>
              </a:rPr>
              <a:t>YearPublished</a:t>
            </a:r>
            <a:r>
              <a:rPr kumimoji="0" lang="en-US" sz="900" dirty="0">
                <a:solidFill>
                  <a:prstClr val="black"/>
                </a:solidFill>
                <a:latin typeface="Calibri" panose="020F0502020204030204"/>
                <a:ea typeface="+mn-ea"/>
              </a:rPr>
              <a:t>, Genre, </a:t>
            </a:r>
            <a:r>
              <a:rPr kumimoji="0" lang="en-US" sz="900" dirty="0" err="1">
                <a:solidFill>
                  <a:prstClr val="black"/>
                </a:solidFill>
                <a:latin typeface="Calibri" panose="020F0502020204030204"/>
                <a:ea typeface="+mn-ea"/>
              </a:rPr>
              <a:t>HasWord</a:t>
            </a:r>
            <a:r>
              <a:rPr kumimoji="0" lang="en-US" sz="900" dirty="0">
                <a:solidFill>
                  <a:prstClr val="black"/>
                </a:solidFill>
                <a:latin typeface="Calibri" panose="020F0502020204030204"/>
                <a:ea typeface="+mn-ea"/>
              </a:rPr>
              <a:t>(Robot), </a:t>
            </a:r>
            <a:r>
              <a:rPr kumimoji="0" lang="en-US" sz="900" dirty="0" err="1">
                <a:solidFill>
                  <a:prstClr val="black"/>
                </a:solidFill>
                <a:latin typeface="Calibri" panose="020F0502020204030204"/>
                <a:ea typeface="+mn-ea"/>
              </a:rPr>
              <a:t>AuthorID</a:t>
            </a:r>
            <a:r>
              <a:rPr kumimoji="0" lang="en-US" sz="900" dirty="0">
                <a:solidFill>
                  <a:prstClr val="black"/>
                </a:solidFill>
                <a:latin typeface="Calibri" panose="020F0502020204030204"/>
                <a:ea typeface="+mn-ea"/>
              </a:rPr>
              <a:t>):</a:t>
            </a:r>
          </a:p>
          <a:p>
            <a:pPr defTabSz="685800" fontAlgn="auto">
              <a:spcBef>
                <a:spcPts val="0"/>
              </a:spcBef>
              <a:spcAft>
                <a:spcPts val="0"/>
              </a:spcAft>
            </a:pPr>
            <a:br>
              <a:rPr kumimoji="0" lang="en-US" sz="900" dirty="0">
                <a:solidFill>
                  <a:prstClr val="black"/>
                </a:solidFill>
                <a:latin typeface="Calibri" panose="020F0502020204030204"/>
                <a:ea typeface="+mn-ea"/>
              </a:rPr>
            </a:br>
            <a:r>
              <a:rPr kumimoji="0" lang="en-US" sz="900" dirty="0">
                <a:solidFill>
                  <a:prstClr val="black"/>
                </a:solidFill>
                <a:latin typeface="Calibri" panose="020F0502020204030204"/>
                <a:ea typeface="+mn-ea"/>
              </a:rPr>
              <a:t>     # return 1 if the book is a best seller, and 0 if the book is not a best seller</a:t>
            </a:r>
          </a:p>
          <a:p>
            <a:pPr defTabSz="685800" fontAlgn="auto">
              <a:spcBef>
                <a:spcPts val="0"/>
              </a:spcBef>
              <a:spcAft>
                <a:spcPts val="0"/>
              </a:spcAft>
            </a:pPr>
            <a:endParaRPr kumimoji="0" lang="en-US" sz="900" dirty="0">
              <a:solidFill>
                <a:prstClr val="black"/>
              </a:solidFill>
              <a:latin typeface="Calibri" panose="020F0502020204030204"/>
              <a:ea typeface="+mn-ea"/>
            </a:endParaRPr>
          </a:p>
          <a:p>
            <a:pPr defTabSz="685800" fontAlgn="auto">
              <a:spcBef>
                <a:spcPts val="0"/>
              </a:spcBef>
              <a:spcAft>
                <a:spcPts val="0"/>
              </a:spcAft>
            </a:pPr>
            <a:r>
              <a:rPr kumimoji="0" lang="en-US" sz="900" dirty="0">
                <a:solidFill>
                  <a:prstClr val="black"/>
                </a:solidFill>
                <a:latin typeface="Calibri" panose="020F0502020204030204"/>
                <a:ea typeface="+mn-ea"/>
              </a:rPr>
              <a:t>     return       …           # </a:t>
            </a:r>
            <a:r>
              <a:rPr kumimoji="0" lang="en-US" sz="900" dirty="0">
                <a:solidFill>
                  <a:prstClr val="black"/>
                </a:solidFill>
                <a:latin typeface="Calibri" panose="020F0502020204030204"/>
                <a:ea typeface="+mn-ea"/>
                <a:sym typeface="Wingdings" panose="05000000000000000000" pitchFamily="2" charset="2"/>
              </a:rPr>
              <a:t> output of the machine learning algorithm goes here (</a:t>
            </a:r>
            <a:r>
              <a:rPr kumimoji="0" lang="en-US" sz="900" dirty="0" err="1">
                <a:solidFill>
                  <a:prstClr val="black"/>
                </a:solidFill>
                <a:latin typeface="Calibri" panose="020F0502020204030204"/>
                <a:ea typeface="+mn-ea"/>
                <a:sym typeface="Wingdings" panose="05000000000000000000" pitchFamily="2" charset="2"/>
              </a:rPr>
              <a:t>sorta</a:t>
            </a:r>
            <a:r>
              <a:rPr kumimoji="0" lang="en-US" sz="900" dirty="0">
                <a:solidFill>
                  <a:prstClr val="black"/>
                </a:solidFill>
                <a:latin typeface="Calibri" panose="020F0502020204030204"/>
                <a:ea typeface="+mn-ea"/>
                <a:sym typeface="Wingdings" panose="05000000000000000000" pitchFamily="2" charset="2"/>
              </a:rPr>
              <a:t>)</a:t>
            </a:r>
            <a:endParaRPr kumimoji="0" lang="en-US" sz="900" dirty="0">
              <a:solidFill>
                <a:prstClr val="black"/>
              </a:solidFill>
              <a:latin typeface="Calibri" panose="020F0502020204030204"/>
              <a:ea typeface="+mn-ea"/>
            </a:endParaRPr>
          </a:p>
          <a:p>
            <a:pPr defTabSz="685800" fontAlgn="auto">
              <a:spcBef>
                <a:spcPts val="0"/>
              </a:spcBef>
              <a:spcAft>
                <a:spcPts val="0"/>
              </a:spcAft>
            </a:pPr>
            <a:endParaRPr kumimoji="0" lang="en-US" sz="900" dirty="0">
              <a:solidFill>
                <a:prstClr val="black"/>
              </a:solidFill>
              <a:latin typeface="Calibri" panose="020F0502020204030204"/>
              <a:ea typeface="+mn-ea"/>
            </a:endParaRPr>
          </a:p>
          <a:p>
            <a:pPr defTabSz="685800" fontAlgn="auto">
              <a:spcBef>
                <a:spcPts val="0"/>
              </a:spcBef>
              <a:spcAft>
                <a:spcPts val="0"/>
              </a:spcAft>
            </a:pPr>
            <a:r>
              <a:rPr kumimoji="0" lang="en-US" sz="900" dirty="0">
                <a:solidFill>
                  <a:prstClr val="black"/>
                </a:solidFill>
                <a:latin typeface="Calibri" panose="020F0502020204030204"/>
                <a:ea typeface="+mn-ea"/>
              </a:rPr>
              <a:t>     </a:t>
            </a:r>
          </a:p>
        </p:txBody>
      </p:sp>
      <p:sp>
        <p:nvSpPr>
          <p:cNvPr id="10" name="TextBox 9">
            <a:extLst>
              <a:ext uri="{FF2B5EF4-FFF2-40B4-BE49-F238E27FC236}">
                <a16:creationId xmlns:a16="http://schemas.microsoft.com/office/drawing/2014/main" id="{3DCC2014-47B1-4F20-BFF9-2267A8AE91B4}"/>
              </a:ext>
            </a:extLst>
          </p:cNvPr>
          <p:cNvSpPr txBox="1"/>
          <p:nvPr/>
        </p:nvSpPr>
        <p:spPr>
          <a:xfrm>
            <a:off x="4643221" y="2936445"/>
            <a:ext cx="1309878" cy="300082"/>
          </a:xfrm>
          <a:prstGeom prst="rect">
            <a:avLst/>
          </a:prstGeom>
          <a:noFill/>
          <a:ln>
            <a:solidFill>
              <a:schemeClr val="tx1"/>
            </a:solidFill>
          </a:ln>
        </p:spPr>
        <p:txBody>
          <a:bodyPr wrap="square" rtlCol="0">
            <a:spAutoFit/>
          </a:bodyPr>
          <a:lstStyle/>
          <a:p>
            <a:pPr algn="ctr" defTabSz="685800" fontAlgn="auto">
              <a:spcBef>
                <a:spcPts val="0"/>
              </a:spcBef>
              <a:spcAft>
                <a:spcPts val="0"/>
              </a:spcAft>
            </a:pPr>
            <a:r>
              <a:rPr kumimoji="0" lang="en-US" sz="1350" dirty="0">
                <a:solidFill>
                  <a:prstClr val="black"/>
                </a:solidFill>
                <a:latin typeface="Calibri" panose="020F0502020204030204"/>
                <a:ea typeface="+mn-ea"/>
              </a:rPr>
              <a:t>ML ALGORITHM</a:t>
            </a:r>
          </a:p>
        </p:txBody>
      </p:sp>
      <p:cxnSp>
        <p:nvCxnSpPr>
          <p:cNvPr id="14" name="Connector: Curved 13">
            <a:extLst>
              <a:ext uri="{FF2B5EF4-FFF2-40B4-BE49-F238E27FC236}">
                <a16:creationId xmlns:a16="http://schemas.microsoft.com/office/drawing/2014/main" id="{3630BBB0-167A-476D-A525-9E517E70682A}"/>
              </a:ext>
            </a:extLst>
          </p:cNvPr>
          <p:cNvCxnSpPr>
            <a:cxnSpLocks/>
          </p:cNvCxnSpPr>
          <p:nvPr/>
        </p:nvCxnSpPr>
        <p:spPr>
          <a:xfrm>
            <a:off x="4059936" y="2326928"/>
            <a:ext cx="919267" cy="590385"/>
          </a:xfrm>
          <a:prstGeom prst="curvedConnector3">
            <a:avLst>
              <a:gd name="adj1" fmla="val 99984"/>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0E368902-322B-442A-8759-50C618867E3E}"/>
              </a:ext>
            </a:extLst>
          </p:cNvPr>
          <p:cNvCxnSpPr>
            <a:cxnSpLocks/>
          </p:cNvCxnSpPr>
          <p:nvPr/>
        </p:nvCxnSpPr>
        <p:spPr>
          <a:xfrm rot="10800000" flipV="1">
            <a:off x="5455501" y="2264469"/>
            <a:ext cx="1217336" cy="637229"/>
          </a:xfrm>
          <a:prstGeom prst="curvedConnector3">
            <a:avLst>
              <a:gd name="adj1" fmla="val 100139"/>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75B8164-253D-4663-BF23-1FBCBB20E6A2}"/>
                  </a:ext>
                </a:extLst>
              </p:cNvPr>
              <p:cNvSpPr txBox="1"/>
              <p:nvPr/>
            </p:nvSpPr>
            <p:spPr>
              <a:xfrm>
                <a:off x="3987221" y="2444583"/>
                <a:ext cx="881267" cy="253916"/>
              </a:xfrm>
              <a:prstGeom prst="rect">
                <a:avLst/>
              </a:prstGeom>
              <a:noFill/>
            </p:spPr>
            <p:txBody>
              <a:bodyPr wrap="none" rtlCol="0">
                <a:spAutoFit/>
              </a:bodyPr>
              <a:lstStyle/>
              <a:p>
                <a:pPr defTabSz="685800" fontAlgn="auto">
                  <a:spcBef>
                    <a:spcPts val="0"/>
                  </a:spcBef>
                  <a:spcAft>
                    <a:spcPts val="0"/>
                  </a:spcAft>
                </a:pPr>
                <a:r>
                  <a:rPr kumimoji="0" lang="en-US" sz="1050" dirty="0">
                    <a:solidFill>
                      <a:prstClr val="black"/>
                    </a:solidFill>
                    <a:latin typeface="Calibri" panose="020F0502020204030204"/>
                    <a:ea typeface="+mn-ea"/>
                  </a:rPr>
                  <a:t>Features -- </a:t>
                </a:r>
                <a14:m>
                  <m:oMath xmlns:m="http://schemas.openxmlformats.org/officeDocument/2006/math">
                    <m:r>
                      <a:rPr kumimoji="0" lang="en-US" sz="1050" i="1">
                        <a:solidFill>
                          <a:prstClr val="black"/>
                        </a:solidFill>
                        <a:latin typeface="Cambria Math" panose="02040503050406030204" pitchFamily="18" charset="0"/>
                        <a:ea typeface="+mn-ea"/>
                      </a:rPr>
                      <m:t>𝑥</m:t>
                    </m:r>
                  </m:oMath>
                </a14:m>
                <a:endParaRPr kumimoji="0" lang="en-US" sz="1050" dirty="0">
                  <a:solidFill>
                    <a:prstClr val="black"/>
                  </a:solidFill>
                  <a:latin typeface="Calibri" panose="020F0502020204030204"/>
                  <a:ea typeface="+mn-ea"/>
                </a:endParaRPr>
              </a:p>
            </p:txBody>
          </p:sp>
        </mc:Choice>
        <mc:Fallback>
          <p:sp>
            <p:nvSpPr>
              <p:cNvPr id="26" name="TextBox 25">
                <a:extLst>
                  <a:ext uri="{FF2B5EF4-FFF2-40B4-BE49-F238E27FC236}">
                    <a16:creationId xmlns:a16="http://schemas.microsoft.com/office/drawing/2014/main" id="{775B8164-253D-4663-BF23-1FBCBB20E6A2}"/>
                  </a:ext>
                </a:extLst>
              </p:cNvPr>
              <p:cNvSpPr txBox="1">
                <a:spLocks noRot="1" noChangeAspect="1" noMove="1" noResize="1" noEditPoints="1" noAdjustHandles="1" noChangeArrowheads="1" noChangeShapeType="1" noTextEdit="1"/>
              </p:cNvSpPr>
              <p:nvPr/>
            </p:nvSpPr>
            <p:spPr>
              <a:xfrm>
                <a:off x="3987221" y="2444583"/>
                <a:ext cx="881267" cy="253916"/>
              </a:xfrm>
              <a:prstGeom prst="rect">
                <a:avLst/>
              </a:prstGeom>
              <a:blipFill>
                <a:blip r:embed="rId2"/>
                <a:stretch>
                  <a:fillRect b="-14286"/>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8B5D33B5-626F-4721-A990-90CDE500BDD3}"/>
                  </a:ext>
                </a:extLst>
              </p:cNvPr>
              <p:cNvSpPr txBox="1"/>
              <p:nvPr/>
            </p:nvSpPr>
            <p:spPr>
              <a:xfrm>
                <a:off x="5719001" y="2444583"/>
                <a:ext cx="748025" cy="253916"/>
              </a:xfrm>
              <a:prstGeom prst="rect">
                <a:avLst/>
              </a:prstGeom>
              <a:noFill/>
            </p:spPr>
            <p:txBody>
              <a:bodyPr wrap="none" rtlCol="0">
                <a:spAutoFit/>
              </a:bodyPr>
              <a:lstStyle/>
              <a:p>
                <a:pPr defTabSz="685800" fontAlgn="auto">
                  <a:spcBef>
                    <a:spcPts val="0"/>
                  </a:spcBef>
                  <a:spcAft>
                    <a:spcPts val="0"/>
                  </a:spcAft>
                </a:pPr>
                <a:r>
                  <a:rPr kumimoji="0" lang="en-US" sz="1050" dirty="0">
                    <a:solidFill>
                      <a:prstClr val="black"/>
                    </a:solidFill>
                    <a:latin typeface="Calibri" panose="020F0502020204030204"/>
                    <a:ea typeface="+mn-ea"/>
                  </a:rPr>
                  <a:t>Labels -- </a:t>
                </a:r>
                <a14:m>
                  <m:oMath xmlns:m="http://schemas.openxmlformats.org/officeDocument/2006/math">
                    <m:r>
                      <a:rPr kumimoji="0" lang="en-US" sz="1050" i="1">
                        <a:solidFill>
                          <a:prstClr val="black"/>
                        </a:solidFill>
                        <a:latin typeface="Cambria Math" panose="02040503050406030204" pitchFamily="18" charset="0"/>
                        <a:ea typeface="+mn-ea"/>
                      </a:rPr>
                      <m:t>𝑦</m:t>
                    </m:r>
                  </m:oMath>
                </a14:m>
                <a:endParaRPr kumimoji="0" lang="en-US" sz="1050" dirty="0">
                  <a:solidFill>
                    <a:prstClr val="black"/>
                  </a:solidFill>
                  <a:latin typeface="Calibri" panose="020F0502020204030204"/>
                  <a:ea typeface="+mn-ea"/>
                </a:endParaRPr>
              </a:p>
            </p:txBody>
          </p:sp>
        </mc:Choice>
        <mc:Fallback>
          <p:sp>
            <p:nvSpPr>
              <p:cNvPr id="27" name="TextBox 26">
                <a:extLst>
                  <a:ext uri="{FF2B5EF4-FFF2-40B4-BE49-F238E27FC236}">
                    <a16:creationId xmlns:a16="http://schemas.microsoft.com/office/drawing/2014/main" id="{8B5D33B5-626F-4721-A990-90CDE500BDD3}"/>
                  </a:ext>
                </a:extLst>
              </p:cNvPr>
              <p:cNvSpPr txBox="1">
                <a:spLocks noRot="1" noChangeAspect="1" noMove="1" noResize="1" noEditPoints="1" noAdjustHandles="1" noChangeArrowheads="1" noChangeShapeType="1" noTextEdit="1"/>
              </p:cNvSpPr>
              <p:nvPr/>
            </p:nvSpPr>
            <p:spPr>
              <a:xfrm>
                <a:off x="5719001" y="2444583"/>
                <a:ext cx="748025" cy="253916"/>
              </a:xfrm>
              <a:prstGeom prst="rect">
                <a:avLst/>
              </a:prstGeom>
              <a:blipFill>
                <a:blip r:embed="rId3"/>
                <a:stretch>
                  <a:fillRect b="-14286"/>
                </a:stretch>
              </a:blipFill>
            </p:spPr>
            <p:txBody>
              <a:bodyPr/>
              <a:lstStyle/>
              <a:p>
                <a:r>
                  <a:rPr lang="zh-TW" altLang="en-US">
                    <a:noFill/>
                  </a:rPr>
                  <a:t> </a:t>
                </a:r>
              </a:p>
            </p:txBody>
          </p:sp>
        </mc:Fallback>
      </mc:AlternateContent>
      <p:cxnSp>
        <p:nvCxnSpPr>
          <p:cNvPr id="34" name="Connector: Curved 33">
            <a:extLst>
              <a:ext uri="{FF2B5EF4-FFF2-40B4-BE49-F238E27FC236}">
                <a16:creationId xmlns:a16="http://schemas.microsoft.com/office/drawing/2014/main" id="{A2005D38-6BFA-4AF5-99B6-418455FE1D3D}"/>
              </a:ext>
            </a:extLst>
          </p:cNvPr>
          <p:cNvCxnSpPr>
            <a:cxnSpLocks/>
            <a:endCxn id="16" idx="0"/>
          </p:cNvCxnSpPr>
          <p:nvPr/>
        </p:nvCxnSpPr>
        <p:spPr>
          <a:xfrm rot="16200000" flipH="1">
            <a:off x="5079856" y="3527847"/>
            <a:ext cx="1137131" cy="706267"/>
          </a:xfrm>
          <a:prstGeom prst="curvedConnector3">
            <a:avLst>
              <a:gd name="adj1" fmla="val 50000"/>
            </a:avLst>
          </a:prstGeom>
          <a:ln w="571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61D1E43-8018-4AE7-B9FF-3E02FC36C192}"/>
              </a:ext>
            </a:extLst>
          </p:cNvPr>
          <p:cNvSpPr txBox="1"/>
          <p:nvPr/>
        </p:nvSpPr>
        <p:spPr>
          <a:xfrm>
            <a:off x="5124320" y="3830850"/>
            <a:ext cx="662361" cy="415498"/>
          </a:xfrm>
          <a:prstGeom prst="rect">
            <a:avLst/>
          </a:prstGeom>
          <a:noFill/>
        </p:spPr>
        <p:txBody>
          <a:bodyPr wrap="none" rtlCol="0">
            <a:spAutoFit/>
          </a:bodyPr>
          <a:lstStyle/>
          <a:p>
            <a:pPr algn="ctr" defTabSz="685800" fontAlgn="auto">
              <a:spcBef>
                <a:spcPts val="0"/>
              </a:spcBef>
              <a:spcAft>
                <a:spcPts val="0"/>
              </a:spcAft>
            </a:pPr>
            <a:r>
              <a:rPr kumimoji="0" lang="en-US" sz="1050" dirty="0">
                <a:solidFill>
                  <a:prstClr val="black"/>
                </a:solidFill>
                <a:latin typeface="Calibri" panose="020F0502020204030204"/>
                <a:ea typeface="+mn-ea"/>
              </a:rPr>
              <a:t>Learned</a:t>
            </a:r>
          </a:p>
          <a:p>
            <a:pPr algn="ctr" defTabSz="685800" fontAlgn="auto">
              <a:spcBef>
                <a:spcPts val="0"/>
              </a:spcBef>
              <a:spcAft>
                <a:spcPts val="0"/>
              </a:spcAft>
            </a:pPr>
            <a:r>
              <a:rPr kumimoji="0" lang="en-US" sz="1050" dirty="0">
                <a:solidFill>
                  <a:prstClr val="black"/>
                </a:solidFill>
                <a:latin typeface="Calibri" panose="020F0502020204030204"/>
                <a:ea typeface="+mn-ea"/>
              </a:rPr>
              <a:t>Function</a:t>
            </a:r>
          </a:p>
        </p:txBody>
      </p:sp>
      <p:sp>
        <p:nvSpPr>
          <p:cNvPr id="39" name="Content Placeholder 2">
            <a:extLst>
              <a:ext uri="{FF2B5EF4-FFF2-40B4-BE49-F238E27FC236}">
                <a16:creationId xmlns:a16="http://schemas.microsoft.com/office/drawing/2014/main" id="{13551B47-89DD-47DF-A5E0-FAC7CBB1386C}"/>
              </a:ext>
            </a:extLst>
          </p:cNvPr>
          <p:cNvSpPr>
            <a:spLocks noGrp="1"/>
          </p:cNvSpPr>
          <p:nvPr>
            <p:ph idx="1"/>
          </p:nvPr>
        </p:nvSpPr>
        <p:spPr>
          <a:xfrm>
            <a:off x="493777" y="3943351"/>
            <a:ext cx="2996946" cy="1785470"/>
          </a:xfrm>
        </p:spPr>
        <p:txBody>
          <a:bodyPr>
            <a:normAutofit fontScale="92500" lnSpcReduction="10000"/>
          </a:bodyPr>
          <a:lstStyle/>
          <a:p>
            <a:pPr marL="0" indent="0">
              <a:buNone/>
            </a:pPr>
            <a:r>
              <a:rPr lang="en-US" sz="1800" dirty="0"/>
              <a:t>Discrete </a:t>
            </a:r>
            <a:r>
              <a:rPr lang="en-US" sz="1800" i="1" dirty="0"/>
              <a:t>Y</a:t>
            </a:r>
            <a:r>
              <a:rPr lang="en-US" sz="1800" dirty="0"/>
              <a:t>:  Classification</a:t>
            </a:r>
            <a:br>
              <a:rPr lang="en-US" sz="1800" dirty="0"/>
            </a:br>
            <a:r>
              <a:rPr lang="en-US" sz="1425" dirty="0"/>
              <a:t>     </a:t>
            </a:r>
            <a:r>
              <a:rPr lang="en-US" sz="1425" i="1" dirty="0"/>
              <a:t>e.g. Genre</a:t>
            </a:r>
            <a:br>
              <a:rPr lang="en-US" sz="1425" i="1" dirty="0"/>
            </a:br>
            <a:endParaRPr lang="en-US" sz="1800" dirty="0"/>
          </a:p>
          <a:p>
            <a:pPr marL="0" indent="0">
              <a:buNone/>
            </a:pPr>
            <a:r>
              <a:rPr lang="en-US" sz="1800" dirty="0"/>
              <a:t>Continuous </a:t>
            </a:r>
            <a:r>
              <a:rPr lang="en-US" sz="1800" i="1" dirty="0"/>
              <a:t>Y</a:t>
            </a:r>
            <a:r>
              <a:rPr lang="en-US" sz="1800" dirty="0"/>
              <a:t>: Regression</a:t>
            </a:r>
            <a:br>
              <a:rPr lang="en-US" sz="1800" dirty="0"/>
            </a:br>
            <a:r>
              <a:rPr lang="en-US" sz="1425" dirty="0"/>
              <a:t>     </a:t>
            </a:r>
            <a:r>
              <a:rPr lang="en-US" sz="1425" i="1" dirty="0"/>
              <a:t>e.g. Number of Pages</a:t>
            </a:r>
            <a:br>
              <a:rPr lang="en-US" sz="1425" i="1" dirty="0"/>
            </a:br>
            <a:endParaRPr lang="en-US" sz="1425" i="1" dirty="0"/>
          </a:p>
          <a:p>
            <a:pPr marL="0" indent="0">
              <a:buNone/>
            </a:pPr>
            <a:r>
              <a:rPr lang="en-US" sz="1800" dirty="0"/>
              <a:t>Probability Estimation:</a:t>
            </a:r>
            <a:br>
              <a:rPr lang="en-US" sz="1800" dirty="0"/>
            </a:br>
            <a:r>
              <a:rPr lang="en-US" sz="1425" dirty="0"/>
              <a:t>     e.g. P(Best Seller | X)</a:t>
            </a:r>
          </a:p>
        </p:txBody>
      </p:sp>
    </p:spTree>
    <p:extLst>
      <p:ext uri="{BB962C8B-B14F-4D97-AF65-F5344CB8AC3E}">
        <p14:creationId xmlns:p14="http://schemas.microsoft.com/office/powerpoint/2010/main" val="222933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500" fill="hold"/>
                                        <p:tgtEl>
                                          <p:spTgt spid="38"/>
                                        </p:tgtEl>
                                        <p:attrNameLst>
                                          <p:attrName>ppt_x</p:attrName>
                                        </p:attrNameLst>
                                      </p:cBhvr>
                                      <p:tavLst>
                                        <p:tav tm="0">
                                          <p:val>
                                            <p:strVal val="#ppt_x"/>
                                          </p:val>
                                        </p:tav>
                                        <p:tav tm="100000">
                                          <p:val>
                                            <p:strVal val="#ppt_x"/>
                                          </p:val>
                                        </p:tav>
                                      </p:tavLst>
                                    </p:anim>
                                    <p:anim calcmode="lin" valueType="num">
                                      <p:cBhvr additive="base">
                                        <p:cTn id="34" dur="500" fill="hold"/>
                                        <p:tgtEl>
                                          <p:spTgt spid="3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additive="base">
                                        <p:cTn id="47"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9">
                                            <p:txEl>
                                              <p:pRg st="1" end="1"/>
                                            </p:txEl>
                                          </p:spTgt>
                                        </p:tgtEl>
                                        <p:attrNameLst>
                                          <p:attrName>style.visibility</p:attrName>
                                        </p:attrNameLst>
                                      </p:cBhvr>
                                      <p:to>
                                        <p:strVal val="visible"/>
                                      </p:to>
                                    </p:set>
                                    <p:anim calcmode="lin" valueType="num">
                                      <p:cBhvr additive="base">
                                        <p:cTn id="53" dur="500" fill="hold"/>
                                        <p:tgtEl>
                                          <p:spTgt spid="39">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9">
                                            <p:txEl>
                                              <p:pRg st="2" end="2"/>
                                            </p:txEl>
                                          </p:spTgt>
                                        </p:tgtEl>
                                        <p:attrNameLst>
                                          <p:attrName>style.visibility</p:attrName>
                                        </p:attrNameLst>
                                      </p:cBhvr>
                                      <p:to>
                                        <p:strVal val="visible"/>
                                      </p:to>
                                    </p:set>
                                    <p:anim calcmode="lin" valueType="num">
                                      <p:cBhvr additive="base">
                                        <p:cTn id="59" dur="500" fill="hold"/>
                                        <p:tgtEl>
                                          <p:spTgt spid="39">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26" grpId="0"/>
      <p:bldP spid="27" grpId="0"/>
      <p:bldP spid="3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977107-39D1-EADC-4AB5-27F4544685C4}"/>
              </a:ext>
            </a:extLst>
          </p:cNvPr>
          <p:cNvSpPr>
            <a:spLocks noGrp="1"/>
          </p:cNvSpPr>
          <p:nvPr>
            <p:ph type="title"/>
          </p:nvPr>
        </p:nvSpPr>
        <p:spPr/>
        <p:txBody>
          <a:bodyPr/>
          <a:lstStyle/>
          <a:p>
            <a:r>
              <a:rPr lang="zh-TW" altLang="en-US" sz="2000"/>
              <a:t>機器學習理論：頻率學派 </a:t>
            </a:r>
            <a:r>
              <a:rPr lang="en-US" altLang="zh-TW" sz="2000"/>
              <a:t>MLE </a:t>
            </a:r>
            <a:r>
              <a:rPr lang="zh-TW" altLang="en-US" sz="2000"/>
              <a:t>與 貝氏學派 </a:t>
            </a:r>
            <a:r>
              <a:rPr lang="en-US" altLang="zh-TW" sz="2000"/>
              <a:t>MAP </a:t>
            </a:r>
            <a:r>
              <a:rPr lang="zh-TW" altLang="en-US" sz="2000"/>
              <a:t>機器學習觀點介紹、從 </a:t>
            </a:r>
            <a:r>
              <a:rPr lang="en-US" altLang="zh-TW" sz="2000"/>
              <a:t>MAP </a:t>
            </a:r>
            <a:r>
              <a:rPr lang="zh-TW" altLang="en-US" sz="2000"/>
              <a:t>推導 </a:t>
            </a:r>
            <a:r>
              <a:rPr lang="en-US" altLang="zh-TW" sz="2000"/>
              <a:t>L1, L2 regularization</a:t>
            </a:r>
            <a:endParaRPr lang="zh-TW" altLang="en-US" sz="2000"/>
          </a:p>
        </p:txBody>
      </p:sp>
      <p:sp>
        <p:nvSpPr>
          <p:cNvPr id="3" name="內容版面配置區 2">
            <a:extLst>
              <a:ext uri="{FF2B5EF4-FFF2-40B4-BE49-F238E27FC236}">
                <a16:creationId xmlns:a16="http://schemas.microsoft.com/office/drawing/2014/main" id="{9A4C6F2D-FA9B-161F-A761-670506C79986}"/>
              </a:ext>
            </a:extLst>
          </p:cNvPr>
          <p:cNvSpPr>
            <a:spLocks noGrp="1"/>
          </p:cNvSpPr>
          <p:nvPr>
            <p:ph idx="1"/>
          </p:nvPr>
        </p:nvSpPr>
        <p:spPr/>
        <p:txBody>
          <a:bodyPr/>
          <a:lstStyle/>
          <a:p>
            <a:r>
              <a:rPr lang="zh-TW" altLang="en-US"/>
              <a:t>參考</a:t>
            </a:r>
            <a:r>
              <a:rPr lang="zh-TW" altLang="en-US">
                <a:effectLst/>
                <a:hlinkClick r:id="rId2"/>
              </a:rPr>
              <a:t>周遠同</a:t>
            </a:r>
            <a:r>
              <a:rPr lang="en-US" altLang="zh-TW">
                <a:effectLst/>
              </a:rPr>
              <a:t> </a:t>
            </a:r>
            <a:r>
              <a:rPr lang="zh-TW" altLang="en-US">
                <a:effectLst/>
              </a:rPr>
              <a:t>網路教學</a:t>
            </a:r>
            <a:endParaRPr lang="en-US" altLang="zh-TW">
              <a:effectLst/>
            </a:endParaRPr>
          </a:p>
          <a:p>
            <a:r>
              <a:rPr lang="en-US" altLang="zh-TW">
                <a:hlinkClick r:id="rId3"/>
              </a:rPr>
              <a:t>https://www.youtube.com/watch?v=8fGhIvn7Ti4&amp;t=684s</a:t>
            </a:r>
            <a:endParaRPr lang="en-US" altLang="zh-TW"/>
          </a:p>
          <a:p>
            <a:endParaRPr lang="en-US" altLang="zh-TW"/>
          </a:p>
          <a:p>
            <a:r>
              <a:rPr lang="da-DK" altLang="zh-TW" b="0" i="0">
                <a:solidFill>
                  <a:srgbClr val="131313"/>
                </a:solidFill>
                <a:effectLst/>
                <a:latin typeface="Roboto" panose="02000000000000000000" pitchFamily="2" charset="0"/>
              </a:rPr>
              <a:t>Slides: </a:t>
            </a:r>
            <a:r>
              <a:rPr lang="da-DK" altLang="zh-TW" b="0" i="0" u="none" strike="noStrike">
                <a:solidFill>
                  <a:srgbClr val="065FD4"/>
                </a:solidFill>
                <a:effectLst/>
                <a:latin typeface="Roboto" panose="02000000000000000000" pitchFamily="2" charset="0"/>
                <a:hlinkClick r:id="rId4"/>
              </a:rPr>
              <a:t>https://docs.google.com/presentation/...</a:t>
            </a:r>
            <a:endParaRPr lang="zh-TW" altLang="en-US"/>
          </a:p>
        </p:txBody>
      </p:sp>
    </p:spTree>
    <p:extLst>
      <p:ext uri="{BB962C8B-B14F-4D97-AF65-F5344CB8AC3E}">
        <p14:creationId xmlns:p14="http://schemas.microsoft.com/office/powerpoint/2010/main" val="2023591217"/>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2699</TotalTime>
  <Words>6915</Words>
  <Application>Microsoft Office PowerPoint</Application>
  <PresentationFormat>如螢幕大小 (4:3)</PresentationFormat>
  <Paragraphs>1246</Paragraphs>
  <Slides>90</Slides>
  <Notes>8</Notes>
  <HiddenSlides>0</HiddenSlides>
  <MMClips>0</MMClips>
  <ScaleCrop>false</ScaleCrop>
  <HeadingPairs>
    <vt:vector size="8" baseType="variant">
      <vt:variant>
        <vt:lpstr>使用字型</vt:lpstr>
      </vt:variant>
      <vt:variant>
        <vt:i4>25</vt:i4>
      </vt:variant>
      <vt:variant>
        <vt:lpstr>佈景主題</vt:lpstr>
      </vt:variant>
      <vt:variant>
        <vt:i4>5</vt:i4>
      </vt:variant>
      <vt:variant>
        <vt:lpstr>內嵌 OLE 伺服程式</vt:lpstr>
      </vt:variant>
      <vt:variant>
        <vt:i4>1</vt:i4>
      </vt:variant>
      <vt:variant>
        <vt:lpstr>投影片標題</vt:lpstr>
      </vt:variant>
      <vt:variant>
        <vt:i4>90</vt:i4>
      </vt:variant>
    </vt:vector>
  </HeadingPairs>
  <TitlesOfParts>
    <vt:vector size="121" baseType="lpstr">
      <vt:lpstr>Inherit</vt:lpstr>
      <vt:lpstr>La Belle Aurore</vt:lpstr>
      <vt:lpstr>Meiryo</vt:lpstr>
      <vt:lpstr>sohne</vt:lpstr>
      <vt:lpstr>Source Sans 3</vt:lpstr>
      <vt:lpstr>Times New Roman Uni</vt:lpstr>
      <vt:lpstr>Yantiq</vt:lpstr>
      <vt:lpstr>微軟正黑體</vt:lpstr>
      <vt:lpstr>新細明體</vt:lpstr>
      <vt:lpstr>標楷體</vt:lpstr>
      <vt:lpstr>Arial</vt:lpstr>
      <vt:lpstr>Bookman Old Style</vt:lpstr>
      <vt:lpstr>Calibri</vt:lpstr>
      <vt:lpstr>Calibri Light</vt:lpstr>
      <vt:lpstr>Cambria Math</vt:lpstr>
      <vt:lpstr>Courier New</vt:lpstr>
      <vt:lpstr>Lucida Console</vt:lpstr>
      <vt:lpstr>Lucida Sans</vt:lpstr>
      <vt:lpstr>Monotype Sorts</vt:lpstr>
      <vt:lpstr>Nunito</vt:lpstr>
      <vt:lpstr>Roboto</vt:lpstr>
      <vt:lpstr>Symbol</vt:lpstr>
      <vt:lpstr>Tahoma</vt:lpstr>
      <vt:lpstr>Times</vt:lpstr>
      <vt:lpstr>Times New Roman</vt:lpstr>
      <vt:lpstr>PPT版心_2012</vt:lpstr>
      <vt:lpstr>1_PPT版心_2012</vt:lpstr>
      <vt:lpstr>Office Theme</vt:lpstr>
      <vt:lpstr>1_Office 佈景主題</vt:lpstr>
      <vt:lpstr>2_PPT版心_2012</vt:lpstr>
      <vt:lpstr>Equation</vt:lpstr>
      <vt:lpstr>Chapter 03   機器學習  　　　　　　Artificial Intelligence A Modern Approach (3rd Edition)</vt:lpstr>
      <vt:lpstr>Overview of Machine Learning</vt:lpstr>
      <vt:lpstr>Definitions of Machine Learning</vt:lpstr>
      <vt:lpstr>Why Machine Learning 什麼 適合 機器學習？</vt:lpstr>
      <vt:lpstr>機器學習的成功領域</vt:lpstr>
      <vt:lpstr>Why Not Machine Learning? 什麼不適合 機器學習？</vt:lpstr>
      <vt:lpstr>Brief Review of Data</vt:lpstr>
      <vt:lpstr>Training Data – &lt;x, f(x)&gt;</vt:lpstr>
      <vt:lpstr>Supervised Learning</vt:lpstr>
      <vt:lpstr>機器學習演算法的類型</vt:lpstr>
      <vt:lpstr>Types of Machine Learning Algorithms</vt:lpstr>
      <vt:lpstr>Components of a Machine Learning Algorithm 機器學習演法三元件</vt:lpstr>
      <vt:lpstr>Components of an ML Algorithm ML 演算法的組成部分  Model Structure模型結構  </vt:lpstr>
      <vt:lpstr>基於實例的學習 (Instance-based learning)</vt:lpstr>
      <vt:lpstr>Components of an ML Algorithm ML 演算法的組成部分  Loss Function損失函數  </vt:lpstr>
      <vt:lpstr>Components of an ML AlgorithmML 演算法的組成部分  Optimization最佳化   </vt:lpstr>
      <vt:lpstr>Simple Machine Learning Example 簡單的機器學習範例</vt:lpstr>
      <vt:lpstr>What Could Go Wrong…可能出現的問題...</vt:lpstr>
      <vt:lpstr>Making Working Systems 建立工作系統方法論</vt:lpstr>
      <vt:lpstr>PowerPoint 簡報</vt:lpstr>
      <vt:lpstr>PowerPoint 簡報</vt:lpstr>
      <vt:lpstr>Summary</vt:lpstr>
      <vt:lpstr>機器學習的二大任務:</vt:lpstr>
      <vt:lpstr>Regression (回歸)問題</vt:lpstr>
      <vt:lpstr>回歸分析</vt:lpstr>
      <vt:lpstr>多少種回歸技術？</vt:lpstr>
      <vt:lpstr>Multiple Linear Regression 複線性迴歸 </vt:lpstr>
      <vt:lpstr>Classification (分類)問題: </vt:lpstr>
      <vt:lpstr>二元分類 （binary classification）</vt:lpstr>
      <vt:lpstr>多類別分類（multi-class classification）</vt:lpstr>
      <vt:lpstr>多類別分類（multi-class classification）</vt:lpstr>
      <vt:lpstr>多標籤分類（multi-label classification）</vt:lpstr>
      <vt:lpstr>PowerPoint 簡報</vt:lpstr>
      <vt:lpstr>邏輯回歸(Logistic Regression)</vt:lpstr>
      <vt:lpstr>感知器 PLA (Perceptron) </vt:lpstr>
      <vt:lpstr>PowerPoint 簡報</vt:lpstr>
      <vt:lpstr>PowerPoint 簡報</vt:lpstr>
      <vt:lpstr>Perceptron如何學習?</vt:lpstr>
      <vt:lpstr>機器學習-邏輯回歸(Logistic Regression)</vt:lpstr>
      <vt:lpstr>PowerPoint 簡報</vt:lpstr>
      <vt:lpstr>PowerPoint 簡報</vt:lpstr>
      <vt:lpstr>PowerPoint 簡報</vt:lpstr>
      <vt:lpstr>PowerPoint 簡報</vt:lpstr>
      <vt:lpstr>二元邏輯回歸的損失函數(cost/loss function)</vt:lpstr>
      <vt:lpstr>PowerPoint 簡報</vt:lpstr>
      <vt:lpstr>損失函數優化（最小cost 或loss func. 之最佳化）</vt:lpstr>
      <vt:lpstr>正則化</vt:lpstr>
      <vt:lpstr>Softmax Regression算法</vt:lpstr>
      <vt:lpstr> 關聯式規則  A-Priori Algorithm</vt:lpstr>
      <vt:lpstr>關聯法則基本概念</vt:lpstr>
      <vt:lpstr>關聯規則分析</vt:lpstr>
      <vt:lpstr>關聯規則分析</vt:lpstr>
      <vt:lpstr>A-Priori Algorithm – (1)</vt:lpstr>
      <vt:lpstr>A-Priori Algorithm – (2)</vt:lpstr>
      <vt:lpstr>example</vt:lpstr>
      <vt:lpstr>SVM</vt:lpstr>
      <vt:lpstr>Support Vector Machines</vt:lpstr>
      <vt:lpstr>Largest Margin</vt:lpstr>
      <vt:lpstr>Largest Margin</vt:lpstr>
      <vt:lpstr>Why maximizing γ a good idea?</vt:lpstr>
      <vt:lpstr>Why maximizing γ a good idea?</vt:lpstr>
      <vt:lpstr>What is the margin?</vt:lpstr>
      <vt:lpstr>Largest Margin</vt:lpstr>
      <vt:lpstr>Support Vector Machine</vt:lpstr>
      <vt:lpstr>KNN</vt:lpstr>
      <vt:lpstr>k-Nearest Neighbor</vt:lpstr>
      <vt:lpstr>Kernel Regression</vt:lpstr>
      <vt:lpstr>How to find nearest neighbors?</vt:lpstr>
      <vt:lpstr>Algorithms for NN</vt:lpstr>
      <vt:lpstr> MATH for ML  機器學習的常用數學 　　　　　　 </vt:lpstr>
      <vt:lpstr>1.3 向量的點積</vt:lpstr>
      <vt:lpstr>1.3 向量的點積</vt:lpstr>
      <vt:lpstr>1.5 向量的叉積</vt:lpstr>
      <vt:lpstr>1.5 向量的叉積</vt:lpstr>
      <vt:lpstr>1.5 向量的叉積</vt:lpstr>
      <vt:lpstr>1.5 向量的叉積</vt:lpstr>
      <vt:lpstr>1.5 向量的叉積</vt:lpstr>
      <vt:lpstr>2.2 矩陣的儲存和解析功能</vt:lpstr>
      <vt:lpstr>2.2 矩陣的儲存和解析功能</vt:lpstr>
      <vt:lpstr>2.2 矩陣的儲存和解析功能</vt:lpstr>
      <vt:lpstr>2.3 矩陣的運算</vt:lpstr>
      <vt:lpstr>2.3 矩陣的運算</vt:lpstr>
      <vt:lpstr>2.3 矩陣的運算</vt:lpstr>
      <vt:lpstr>2.3 矩陣的運算</vt:lpstr>
      <vt:lpstr>2.3 矩陣的運算</vt:lpstr>
      <vt:lpstr>2.3 矩陣的運算</vt:lpstr>
      <vt:lpstr>2.3 矩陣的運算</vt:lpstr>
      <vt:lpstr>2.4 特殊的矩陣</vt:lpstr>
      <vt:lpstr>機器學習理論：從資訊理論角度理解Entropy、Cross Entropy、KL Divergence</vt:lpstr>
      <vt:lpstr>機器學習理論：頻率學派 MLE 與 貝氏學派 MAP 機器學習觀點介紹、從 MAP 推導 L1, L2 regularization</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245</cp:revision>
  <dcterms:created xsi:type="dcterms:W3CDTF">2002-01-02T08:00:45Z</dcterms:created>
  <dcterms:modified xsi:type="dcterms:W3CDTF">2025-02-28T21:29:02Z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2024-05-28T06:21:47Z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b978dcbc-6246-4f39-b13e-fda603e63b5d</vt:lpwstr>
  </property>
  <property fmtid="{D5CDD505-2E9C-101B-9397-08002B2CF9AE}" pid="8" name="MSIP_Label_dfc31359-ecb0-4331-ac49-239bee8da37f_ContentBits">
    <vt:lpwstr>0</vt:lpwstr>
  </property>
</Properties>
</file>